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0" r:id="rId2"/>
    <p:sldId id="385" r:id="rId3"/>
    <p:sldId id="403" r:id="rId4"/>
    <p:sldId id="399" r:id="rId5"/>
    <p:sldId id="398" r:id="rId6"/>
    <p:sldId id="400" r:id="rId7"/>
    <p:sldId id="405" r:id="rId8"/>
    <p:sldId id="389" r:id="rId9"/>
    <p:sldId id="393" r:id="rId10"/>
    <p:sldId id="402" r:id="rId11"/>
    <p:sldId id="395" r:id="rId12"/>
    <p:sldId id="406" r:id="rId13"/>
    <p:sldId id="387" r:id="rId14"/>
    <p:sldId id="391" r:id="rId15"/>
    <p:sldId id="390" r:id="rId16"/>
    <p:sldId id="397" r:id="rId17"/>
    <p:sldId id="396" r:id="rId18"/>
    <p:sldId id="388" r:id="rId19"/>
    <p:sldId id="394" r:id="rId20"/>
    <p:sldId id="401" r:id="rId21"/>
    <p:sldId id="3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6" autoAdjust="0"/>
  </p:normalViewPr>
  <p:slideViewPr>
    <p:cSldViewPr snapToGrid="0">
      <p:cViewPr varScale="1">
        <p:scale>
          <a:sx n="59" d="100"/>
          <a:sy n="59" d="100"/>
        </p:scale>
        <p:origin x="36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5A96-32EB-4D05-AB1E-6CE0F5D1C20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CF266-1B0F-4A26-94D0-6FE0A4D3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3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E616D-31E9-455B-AFC5-103B2063DF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73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E616D-31E9-455B-AFC5-103B2063DF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34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E820CFD-F09D-7441-AF7E-5A6325779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334" y="3744120"/>
            <a:ext cx="6570133" cy="20285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7333" y="3271838"/>
            <a:ext cx="9144000" cy="614362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6943B6-E1B9-CA4C-A554-17B1A2D95E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7600" y="594074"/>
            <a:ext cx="1306464" cy="58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515600" cy="4064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345638"/>
            <a:ext cx="2743200" cy="365125"/>
          </a:xfrm>
        </p:spPr>
        <p:txBody>
          <a:bodyPr/>
          <a:lstStyle/>
          <a:p>
            <a:fld id="{162492FB-C374-174C-B5CE-59F7604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118DDE-49A3-F449-B92C-51C55390A5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515600" cy="4064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345638"/>
            <a:ext cx="2743200" cy="365125"/>
          </a:xfrm>
        </p:spPr>
        <p:txBody>
          <a:bodyPr/>
          <a:lstStyle/>
          <a:p>
            <a:fld id="{162492FB-C374-174C-B5CE-59F7604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C512-6763-3641-894F-9430867AD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92FB-C374-174C-B5CE-59F7604A8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9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A30C7-2DFD-AC4F-A97B-F7EB467A83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92FB-C374-174C-B5CE-59F7604A8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574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345638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92FB-C374-174C-B5CE-59F7604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574D481E-9BB7-8247-834B-BFC2A33C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1101"/>
            <a:ext cx="10515600" cy="8763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B54425-22F6-E647-8C50-799C43827AB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329333" y="285081"/>
            <a:ext cx="1024467" cy="46031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CB4CED-F47C-A24A-9CBF-BABCAC2F4D80}"/>
              </a:ext>
            </a:extLst>
          </p:cNvPr>
          <p:cNvCxnSpPr/>
          <p:nvPr userDrawn="1"/>
        </p:nvCxnSpPr>
        <p:spPr>
          <a:xfrm>
            <a:off x="838200" y="914400"/>
            <a:ext cx="10515600" cy="0"/>
          </a:xfrm>
          <a:prstGeom prst="line">
            <a:avLst/>
          </a:prstGeom>
          <a:ln>
            <a:solidFill>
              <a:srgbClr val="929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28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>
          <p15:clr>
            <a:srgbClr val="F26B43"/>
          </p15:clr>
        </p15:guide>
        <p15:guide id="2" orient="horz" pos="744">
          <p15:clr>
            <a:srgbClr val="F26B43"/>
          </p15:clr>
        </p15:guide>
        <p15:guide id="3" orient="horz" pos="1296">
          <p15:clr>
            <a:srgbClr val="F26B43"/>
          </p15:clr>
        </p15:guide>
        <p15:guide id="4" pos="384">
          <p15:clr>
            <a:srgbClr val="F26B43"/>
          </p15:clr>
        </p15:guide>
        <p15:guide id="5" pos="53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0A5C-F590-C342-9AED-A3CC10200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1527" y="5557619"/>
            <a:ext cx="4865614" cy="782972"/>
          </a:xfrm>
        </p:spPr>
        <p:txBody>
          <a:bodyPr>
            <a:normAutofit/>
          </a:bodyPr>
          <a:lstStyle/>
          <a:p>
            <a:pPr algn="r" fontAlgn="base"/>
            <a: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Garth Rieman </a:t>
            </a:r>
            <a:b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</a:br>
            <a: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Director of Housing Advocacy &amp; Strategic Initiatives</a:t>
            </a:r>
            <a:b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</a:br>
            <a: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National Council of State Housing Agencies</a:t>
            </a:r>
            <a:endParaRPr lang="en-US" sz="2400" b="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95B125-FC2E-475D-A3B0-FC5F22474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82" y="5016442"/>
            <a:ext cx="3961419" cy="108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6DFF80-A19B-4108-9AB8-3FBE6B8FEB77}"/>
              </a:ext>
            </a:extLst>
          </p:cNvPr>
          <p:cNvSpPr txBox="1"/>
          <p:nvPr/>
        </p:nvSpPr>
        <p:spPr>
          <a:xfrm>
            <a:off x="2866877" y="2483142"/>
            <a:ext cx="7464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The National Affordable Housing Agenda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5364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70468"/>
            <a:ext cx="10515599" cy="4662152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Neighborhood Homes Investment Act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Covers the gap between construction or rehabilitation costs and sales price in distressed areas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State-administered, based on state allocation plans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For homes in areas with high poverty rates, low median family incomes, and low home values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Eligible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purchasers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 must have incomes at or below 140% of the area/state median income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Eligible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homeowners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 must have incomes at or below 100% of the area/state median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10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51030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48747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86440"/>
            <a:ext cx="10837986" cy="4625922"/>
          </a:xfrm>
        </p:spPr>
        <p:txBody>
          <a:bodyPr>
            <a:norm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Down Payment Toward Equity Act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Up to $25K for lower income first-time, first-generation homebuyers</a:t>
            </a:r>
            <a:endParaRPr lang="en-US" sz="2800" dirty="0">
              <a:solidFill>
                <a:srgbClr val="002060"/>
              </a:solidFill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Low-Income First Time Homebuyers Act (LIFT Act)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Helps FHA borrowers afford 20-year mortgages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At lower payment consistent with 30-year mortgage 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Builds equity faster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Targeted to first-time, first-generation homebuyers with incomes up to 120 percent of AMI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66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11</a:t>
            </a:fld>
            <a:endParaRPr lang="en-US" dirty="0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9453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332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45578"/>
            <a:ext cx="10626970" cy="4666784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Eviction prevention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Inclusionary zoning and regulatory barriers removal</a:t>
            </a:r>
            <a:endParaRPr lang="en-US" sz="2000" dirty="0">
              <a:solidFill>
                <a:srgbClr val="002060"/>
              </a:solidFill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Voucher program improvement &amp; expansion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Disaster response program reform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Renters Tax Credit</a:t>
            </a:r>
            <a:endParaRPr lang="en-US" sz="32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028700" lvl="1" indent="-342900"/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12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9709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New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218490" cy="3794037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Emergency Rental Assistance program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Funds allocated to states, local governments, and tribal entities to help COVID-impacted renters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Number of families assisted rising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Spending rates increasing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Treasury initiating reallocation process</a:t>
            </a:r>
            <a:endParaRPr lang="en-US" sz="28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028700" lvl="1" indent="-342900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13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3516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New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515600" cy="4467661"/>
          </a:xfrm>
        </p:spPr>
        <p:txBody>
          <a:bodyPr>
            <a:normAutofit lnSpcReduction="10000"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Homeowner Assistance Fund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Treasury allocated initial tranche of funding to states and tribal entities.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States, servicers, counseling agencies and others preparing to launch their programs.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Some state pilot programs under way.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Most states and many tribal entities have submitted HAP plans.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Treasury reviewing state allocation plans.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Grantees with approved plans will receive additional funds.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14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2822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New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218490" cy="3794037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Coronavirus State and Local Fiscal Recovery Funds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$350 billion for broad range of activities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Affordable housing eligible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Many states providing some FRF for housing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NCSHA, others working on implementation issues related to geographic targeting and lending barriers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15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53103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New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218490" cy="3794037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HOME—American Rescue Plan funds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Additional HOME funds to help persons experiencing homelessness, at-risk of homelessness, and domestic violence survivors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HUD published guidance last month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Provides significant flexibility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Grantees preparing implementation plans</a:t>
            </a:r>
          </a:p>
          <a:p>
            <a:pPr marL="1028700" lvl="1" indent="-342900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16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52379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New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218490" cy="3794037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Reinstatement of the Federal Financing Bank (FFB)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Initiative for FHA-HFA Risk-Sharing loans</a:t>
            </a:r>
            <a:endParaRPr lang="en-US" sz="32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Allows HFAs to access easier, lower cost financing for affordable rental housing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HUD accepting applications as of October 1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17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50233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Regulatory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357022" cy="4467661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HUD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COVID relief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Forbearance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Remote monitoring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Supplemental funding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FHA single-family loan modifications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Disparate impact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Affirmatively furthering fair housing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Down payment assistance</a:t>
            </a:r>
          </a:p>
          <a:p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18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85889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Regulatory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701"/>
            <a:ext cx="10289146" cy="4467661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Federal Housing Finance Agency</a:t>
            </a:r>
          </a:p>
          <a:p>
            <a:pPr marL="9144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Covid-related forbearance and eviction protections </a:t>
            </a:r>
          </a:p>
          <a:p>
            <a:pPr marL="9144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Affordable Housing Goals</a:t>
            </a:r>
          </a:p>
          <a:p>
            <a:pPr marL="9144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Equitable Housing Finance plans</a:t>
            </a:r>
          </a:p>
          <a:p>
            <a:pPr marL="9144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Duty To Serve requirements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Consumer Financial Protection Bureau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USDA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Comptroller of the Currency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Community Reinvestment Act  (CRA)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19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6022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970524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Overview</a:t>
            </a:r>
            <a:endParaRPr lang="en-US" sz="4000" i="0" dirty="0">
              <a:solidFill>
                <a:srgbClr val="FF0000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09093"/>
            <a:ext cx="10515599" cy="4997769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Budget reconciliation offers an opportunity for historic housing investments.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Disagreements over total spending, income targeting, and other policy issues have raised obstacles to enactment.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Any final bill will include lower affordable housing spending levels than House Committee-passed bills.</a:t>
            </a:r>
            <a:endParaRPr lang="en-US" sz="2000" b="0" dirty="0">
              <a:solidFill>
                <a:srgbClr val="002060"/>
              </a:solidFill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Congress also working on FY 2022 appropriations and other affordable housing legislation.</a:t>
            </a:r>
          </a:p>
          <a:p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76803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Long-Lasting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44701"/>
            <a:ext cx="10417935" cy="4467661"/>
          </a:xfrm>
        </p:spPr>
        <p:txBody>
          <a:bodyPr>
            <a:norm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Helping tenants pay rent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Increasing affordable housing supply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Racial equity and inclusion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Addressing homelessness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Avoiding evictions and foreclosures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Preservation, rehabilitation, and resilience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Disaster preparation and recovery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20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62341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0A5C-F590-C342-9AED-A3CC10200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1527" y="5557619"/>
            <a:ext cx="4865614" cy="782972"/>
          </a:xfrm>
        </p:spPr>
        <p:txBody>
          <a:bodyPr>
            <a:normAutofit/>
          </a:bodyPr>
          <a:lstStyle/>
          <a:p>
            <a:pPr algn="r" fontAlgn="base"/>
            <a: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Garth Rieman </a:t>
            </a:r>
            <a:b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</a:br>
            <a: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Director of Housing Advocacy &amp; Strategic Initiatives</a:t>
            </a:r>
            <a:b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</a:br>
            <a:r>
              <a:rPr lang="en-US" sz="1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National Council of State Housing Agencies</a:t>
            </a:r>
            <a:endParaRPr lang="en-US" sz="2400" b="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95B125-FC2E-475D-A3B0-FC5F22474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82" y="5016442"/>
            <a:ext cx="3961419" cy="108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6DFF80-A19B-4108-9AB8-3FBE6B8FEB77}"/>
              </a:ext>
            </a:extLst>
          </p:cNvPr>
          <p:cNvSpPr txBox="1"/>
          <p:nvPr/>
        </p:nvSpPr>
        <p:spPr>
          <a:xfrm>
            <a:off x="2866877" y="2483142"/>
            <a:ext cx="7464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The National Affordable Housing Agenda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205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970524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Overview</a:t>
            </a:r>
            <a:endParaRPr lang="en-US" sz="4000" i="0" dirty="0">
              <a:solidFill>
                <a:srgbClr val="FF0000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09093"/>
            <a:ext cx="10515600" cy="4903269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New programs on center stage</a:t>
            </a:r>
          </a:p>
          <a:p>
            <a:pPr marL="1143000" lvl="1" indent="-457200" fontAlgn="base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Emergency Rental Assistance</a:t>
            </a:r>
          </a:p>
          <a:p>
            <a:pPr marL="1143000" lvl="1" indent="-457200" fontAlgn="base"/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Homeownership Assistance Fund</a:t>
            </a:r>
          </a:p>
          <a:p>
            <a:pPr marL="1143000" lvl="1" indent="-457200" fontAlgn="base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HOME-American Rescue Plan (ARP) funds</a:t>
            </a:r>
          </a:p>
          <a:p>
            <a:pPr marL="1143000" lvl="1" indent="-457200" fontAlgn="base"/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Coronavirus State and Local Fiscal Recovery Funds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Regulatory agencies taking dramatic, consequential steps.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Serious affordable housing challenges persist.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3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2007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44700"/>
            <a:ext cx="10515600" cy="4467661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Budget reconciliation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House- and Senate-passed Budget Resolution approved $3.5 trillion in spending.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House committees have reported tax and spending provisions.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Some Senators object to total spending level and some provisions.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Negotiations are continuing.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Latest estimates are for $1.9-2.3T in spending.</a:t>
            </a:r>
          </a:p>
          <a:p>
            <a:pPr lvl="1" indent="0" fontAlgn="base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4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7761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7540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72138"/>
            <a:ext cx="10899531" cy="4740223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Budget reconciliation – House Build Back Better Act 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Increases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housing program funding $327 billion</a:t>
            </a:r>
            <a:endParaRPr lang="en-US" sz="28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600200" lvl="2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$90B for rental assistance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$80B for public housing</a:t>
            </a:r>
            <a:endParaRPr lang="en-US" sz="28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$37B for the Housing Trust Fund</a:t>
            </a:r>
          </a:p>
          <a:p>
            <a:pPr marL="1600200" lvl="2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$35B for HOME Investment Partnerships program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$10B for down payment assistance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$10B Housing Investment Fund</a:t>
            </a:r>
          </a:p>
          <a:p>
            <a:pPr marL="1600200" lvl="2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$ for climate resilience, healthy housing, rural, etc.</a:t>
            </a:r>
          </a:p>
          <a:p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5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0164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7540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39" y="1772138"/>
            <a:ext cx="11210192" cy="4892431"/>
          </a:xfrm>
        </p:spPr>
        <p:txBody>
          <a:bodyPr>
            <a:normAutofit fontScale="92500"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Budget reconciliation – House Build Back Better Act </a:t>
            </a:r>
          </a:p>
          <a:p>
            <a:pPr marL="1143000" lvl="1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Expands and improves the Low Income Housing Tax Credit</a:t>
            </a:r>
          </a:p>
          <a:p>
            <a:pPr marL="1600200" lvl="2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60 percent cap increase with four-year phase-in</a:t>
            </a:r>
          </a:p>
          <a:p>
            <a:pPr marL="1600200" lvl="2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Makes properties with as little as 25 percent of costs paid by bond proceeds eligible for the 4% Housing Credit</a:t>
            </a:r>
          </a:p>
          <a:p>
            <a:pPr marL="1600200" lvl="2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50 percent basis boost for extremely low-income units</a:t>
            </a:r>
          </a:p>
          <a:p>
            <a:pPr marL="1600200" lvl="2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30 percent basis boost for properties in rural and Native American areas</a:t>
            </a:r>
          </a:p>
          <a:p>
            <a:pPr marL="1600200" lvl="2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Repeals the Qualified Contract option for new properties</a:t>
            </a:r>
          </a:p>
          <a:p>
            <a:pPr marL="1600200" lvl="2" indent="-457200" fontAlgn="base"/>
            <a:r>
              <a:rPr lang="en-US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Replaces the nonprofit right of first refusal with purchase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6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908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7540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2886"/>
            <a:ext cx="10366420" cy="4469476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Budget reconciliation – House Build Back Better Act 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en-US" sz="12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Creates a Neighborhood Homes (Tax) Credit to support construction and rehabilitation of for-sale housing in distressed areas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Makes the New Markets Tax Credit permanent</a:t>
            </a:r>
            <a:endParaRPr lang="en-US" sz="28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Establishes the Down Payment Toward Equity Act and Low-Income First Time Homebuyers (LIFT) Act</a:t>
            </a:r>
          </a:p>
          <a:p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7</a:t>
            </a:fld>
            <a:endParaRPr lang="en-US" dirty="0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20092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7009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9247"/>
            <a:ext cx="10218490" cy="4313115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FY 2022 appropriations 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en-US" sz="12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Continuing resolution enacted September 30 keeps government running and pushes shutdown deadline to December 3.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House-passed bill increases funding for most HUD programs.</a:t>
            </a:r>
          </a:p>
          <a:p>
            <a:pPr marL="1143000" lvl="1" indent="-457200" fontAlgn="base"/>
            <a:r>
              <a:rPr lang="en-US" sz="28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Senate bill under development.</a:t>
            </a:r>
          </a:p>
          <a:p>
            <a:pPr marL="1143000" lvl="1" indent="-457200" fontAlgn="base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Another CR, stand-alone bill, omnibus all possible.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8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1018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332"/>
            <a:ext cx="10515600" cy="638569"/>
          </a:xfrm>
        </p:spPr>
        <p:txBody>
          <a:bodyPr>
            <a:normAutofit/>
          </a:bodyPr>
          <a:lstStyle/>
          <a:p>
            <a:pPr algn="l" fontAlgn="base"/>
            <a:r>
              <a:rPr lang="en-US" sz="400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Key Affordable Housing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45578"/>
            <a:ext cx="10626970" cy="4666784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Affordable Housing Credit Improvement Act</a:t>
            </a:r>
          </a:p>
          <a:p>
            <a:pPr marL="1143000" lvl="1" indent="-457200" fontAlgn="base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Expands and improves the Housing Credit</a:t>
            </a:r>
          </a:p>
          <a:p>
            <a:pPr marL="1143000" lvl="1" indent="-457200" fontAlgn="base"/>
            <a:r>
              <a:rPr lang="en-US" sz="32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anose="020F0704030504030204" pitchFamily="34" charset="0"/>
              </a:rPr>
              <a:t>Preserves affordable housing by securing right of first refusal (ROFR) and preventing qualified contract process (QC) losses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2FB-C374-174C-B5CE-59F7604A8E1C}" type="slidenum">
              <a:rPr lang="en-US">
                <a:solidFill>
                  <a:srgbClr val="002553">
                    <a:tint val="75000"/>
                  </a:srgbClr>
                </a:solidFill>
                <a:latin typeface="Arial" panose="020B0604020202020204"/>
              </a:rPr>
              <a:pPr/>
              <a:t>9</a:t>
            </a:fld>
            <a:endParaRPr lang="en-US">
              <a:solidFill>
                <a:srgbClr val="002553">
                  <a:tint val="75000"/>
                </a:srgb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264167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CSHA 1">
      <a:dk1>
        <a:srgbClr val="002553"/>
      </a:dk1>
      <a:lt1>
        <a:srgbClr val="FFFFFF"/>
      </a:lt1>
      <a:dk2>
        <a:srgbClr val="00B3FF"/>
      </a:dk2>
      <a:lt2>
        <a:srgbClr val="D61535"/>
      </a:lt2>
      <a:accent1>
        <a:srgbClr val="002553"/>
      </a:accent1>
      <a:accent2>
        <a:srgbClr val="EC0577"/>
      </a:accent2>
      <a:accent3>
        <a:srgbClr val="A3238E"/>
      </a:accent3>
      <a:accent4>
        <a:srgbClr val="00A76D"/>
      </a:accent4>
      <a:accent5>
        <a:srgbClr val="71BF44"/>
      </a:accent5>
      <a:accent6>
        <a:srgbClr val="FAA61A"/>
      </a:accent6>
      <a:hlink>
        <a:srgbClr val="D61535"/>
      </a:hlink>
      <a:folHlink>
        <a:srgbClr val="F3702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974</Words>
  <Application>Microsoft Office PowerPoint</Application>
  <PresentationFormat>Widescreen</PresentationFormat>
  <Paragraphs>161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Rounded MT Bold</vt:lpstr>
      <vt:lpstr>Calibri</vt:lpstr>
      <vt:lpstr>1_Office Theme</vt:lpstr>
      <vt:lpstr>Garth Rieman  Director of Housing Advocacy &amp; Strategic Initiatives National Council of State Housing Agencies</vt:lpstr>
      <vt:lpstr>Overview</vt:lpstr>
      <vt:lpstr>Overview</vt:lpstr>
      <vt:lpstr>Key Affordable Housing Legislation</vt:lpstr>
      <vt:lpstr>Key Affordable Housing Legislation</vt:lpstr>
      <vt:lpstr>Key Affordable Housing Legislation</vt:lpstr>
      <vt:lpstr>Key Affordable Housing Legislation</vt:lpstr>
      <vt:lpstr>Key Affordable Housing Legislation</vt:lpstr>
      <vt:lpstr>Key Affordable Housing Legislation</vt:lpstr>
      <vt:lpstr>Key Affordable Housing Legislation</vt:lpstr>
      <vt:lpstr>Key Affordable Housing Legislation</vt:lpstr>
      <vt:lpstr>Key Affordable Housing Legislation</vt:lpstr>
      <vt:lpstr>Key New Programs</vt:lpstr>
      <vt:lpstr>Key New Programs</vt:lpstr>
      <vt:lpstr>Key New Programs</vt:lpstr>
      <vt:lpstr>Key New Programs</vt:lpstr>
      <vt:lpstr>Key New Programs</vt:lpstr>
      <vt:lpstr>Regulatory Changes</vt:lpstr>
      <vt:lpstr>Regulatory Changes</vt:lpstr>
      <vt:lpstr>Long-Lasting Challenges</vt:lpstr>
      <vt:lpstr>Garth Rieman  Director of Housing Advocacy &amp; Strategic Initiatives National Council of State Housing Agencies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Rieman</dc:creator>
  <cp:lastModifiedBy>cheryl engstrom</cp:lastModifiedBy>
  <cp:revision>24</cp:revision>
  <dcterms:created xsi:type="dcterms:W3CDTF">2021-09-28T20:20:23Z</dcterms:created>
  <dcterms:modified xsi:type="dcterms:W3CDTF">2021-10-08T18:01:48Z</dcterms:modified>
</cp:coreProperties>
</file>