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 id="2147483752" r:id="rId5"/>
  </p:sldMasterIdLst>
  <p:notesMasterIdLst>
    <p:notesMasterId r:id="rId31"/>
  </p:notesMasterIdLst>
  <p:sldIdLst>
    <p:sldId id="764" r:id="rId6"/>
    <p:sldId id="266" r:id="rId7"/>
    <p:sldId id="268" r:id="rId8"/>
    <p:sldId id="271" r:id="rId9"/>
    <p:sldId id="274" r:id="rId10"/>
    <p:sldId id="786" r:id="rId11"/>
    <p:sldId id="262" r:id="rId12"/>
    <p:sldId id="984" r:id="rId13"/>
    <p:sldId id="269" r:id="rId14"/>
    <p:sldId id="991" r:id="rId15"/>
    <p:sldId id="992" r:id="rId16"/>
    <p:sldId id="993" r:id="rId17"/>
    <p:sldId id="994" r:id="rId18"/>
    <p:sldId id="960" r:id="rId19"/>
    <p:sldId id="954" r:id="rId20"/>
    <p:sldId id="996" r:id="rId21"/>
    <p:sldId id="955" r:id="rId22"/>
    <p:sldId id="1000" r:id="rId23"/>
    <p:sldId id="956" r:id="rId24"/>
    <p:sldId id="999" r:id="rId25"/>
    <p:sldId id="957" r:id="rId26"/>
    <p:sldId id="998" r:id="rId27"/>
    <p:sldId id="959" r:id="rId28"/>
    <p:sldId id="995" r:id="rId29"/>
    <p:sldId id="997" r:id="rId3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854918-AF54-5A0A-2B7D-D97DB68E91B6}" name="Traci Manning" initials="TM" userId="S::traci@hdc-nw.org::4f537222-2828-47c9-95c3-d68713b484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Schelling" initials="ES" lastIdx="7" clrIdx="0">
    <p:extLst>
      <p:ext uri="{19B8F6BF-5375-455C-9EA6-DF929625EA0E}">
        <p15:presenceInfo xmlns:p15="http://schemas.microsoft.com/office/powerpoint/2012/main" userId="S-1-5-21-609826406-2361748228-2297074819-11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23D"/>
    <a:srgbClr val="1F2A44"/>
    <a:srgbClr val="968C83"/>
    <a:srgbClr val="A2958C"/>
    <a:srgbClr val="6E6259"/>
    <a:srgbClr val="E8E6E4"/>
    <a:srgbClr val="FFFFFF"/>
    <a:srgbClr val="E13E51"/>
    <a:srgbClr val="FF3300"/>
    <a:srgbClr val="C3BE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AB576-9957-4DB9-8AA4-4A02BDEE3343}" v="1" dt="2025-09-28T21:32:36.956"/>
    <p1510:client id="{FE6E504F-8AC4-46EE-B740-939583BEFE7B}" v="16" dt="2025-09-29T14:04:39.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87046" autoAdjust="0"/>
  </p:normalViewPr>
  <p:slideViewPr>
    <p:cSldViewPr snapToGrid="0">
      <p:cViewPr varScale="1">
        <p:scale>
          <a:sx n="55" d="100"/>
          <a:sy n="55" d="100"/>
        </p:scale>
        <p:origin x="1048" y="36"/>
      </p:cViewPr>
      <p:guideLst/>
    </p:cSldViewPr>
  </p:slideViewPr>
  <p:notesTextViewPr>
    <p:cViewPr>
      <p:scale>
        <a:sx n="1" d="1"/>
        <a:sy n="1" d="1"/>
      </p:scale>
      <p:origin x="0" y="0"/>
    </p:cViewPr>
  </p:notesTextViewPr>
  <p:sorterViewPr>
    <p:cViewPr>
      <p:scale>
        <a:sx n="130" d="100"/>
        <a:sy n="130" d="100"/>
      </p:scale>
      <p:origin x="0" y="-277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Taylor" userId="30c2ea5f-005d-416e-8421-b475ece62355" providerId="ADAL" clId="{7851DCF1-4AA2-4DBE-837C-452081914DDE}"/>
    <pc:docChg chg="custSel addSld modSld sldOrd">
      <pc:chgData name="Kimberly Taylor" userId="30c2ea5f-005d-416e-8421-b475ece62355" providerId="ADAL" clId="{7851DCF1-4AA2-4DBE-837C-452081914DDE}" dt="2025-09-29T14:14:59.367" v="487" actId="255"/>
      <pc:docMkLst>
        <pc:docMk/>
      </pc:docMkLst>
      <pc:sldChg chg="delSp modSp add mod">
        <pc:chgData name="Kimberly Taylor" userId="30c2ea5f-005d-416e-8421-b475ece62355" providerId="ADAL" clId="{7851DCF1-4AA2-4DBE-837C-452081914DDE}" dt="2025-09-29T14:04:39.300" v="483" actId="255"/>
        <pc:sldMkLst>
          <pc:docMk/>
          <pc:sldMk cId="321097900" sldId="262"/>
        </pc:sldMkLst>
        <pc:spChg chg="mod">
          <ac:chgData name="Kimberly Taylor" userId="30c2ea5f-005d-416e-8421-b475ece62355" providerId="ADAL" clId="{7851DCF1-4AA2-4DBE-837C-452081914DDE}" dt="2025-09-29T13:32:49.363" v="313" actId="207"/>
          <ac:spMkLst>
            <pc:docMk/>
            <pc:sldMk cId="321097900" sldId="262"/>
            <ac:spMk id="2" creationId="{49A1C187-DCD4-4CBB-A4EC-4013E1572B15}"/>
          </ac:spMkLst>
        </pc:spChg>
        <pc:spChg chg="mod">
          <ac:chgData name="Kimberly Taylor" userId="30c2ea5f-005d-416e-8421-b475ece62355" providerId="ADAL" clId="{7851DCF1-4AA2-4DBE-837C-452081914DDE}" dt="2025-09-29T13:36:54.135" v="346" actId="113"/>
          <ac:spMkLst>
            <pc:docMk/>
            <pc:sldMk cId="321097900" sldId="262"/>
            <ac:spMk id="4" creationId="{0106A06F-D26D-D8F5-2B94-029C895EE4DE}"/>
          </ac:spMkLst>
        </pc:spChg>
        <pc:spChg chg="del">
          <ac:chgData name="Kimberly Taylor" userId="30c2ea5f-005d-416e-8421-b475ece62355" providerId="ADAL" clId="{7851DCF1-4AA2-4DBE-837C-452081914DDE}" dt="2025-09-29T13:31:32.932" v="309" actId="478"/>
          <ac:spMkLst>
            <pc:docMk/>
            <pc:sldMk cId="321097900" sldId="262"/>
            <ac:spMk id="6" creationId="{51F526B4-BE17-5C97-3954-AD818E5097C3}"/>
          </ac:spMkLst>
        </pc:spChg>
        <pc:spChg chg="del">
          <ac:chgData name="Kimberly Taylor" userId="30c2ea5f-005d-416e-8421-b475ece62355" providerId="ADAL" clId="{7851DCF1-4AA2-4DBE-837C-452081914DDE}" dt="2025-09-29T13:31:40.799" v="310" actId="478"/>
          <ac:spMkLst>
            <pc:docMk/>
            <pc:sldMk cId="321097900" sldId="262"/>
            <ac:spMk id="7" creationId="{18E89CAE-8E16-49A6-437E-2F669A8D0C41}"/>
          </ac:spMkLst>
        </pc:spChg>
        <pc:graphicFrameChg chg="mod">
          <ac:chgData name="Kimberly Taylor" userId="30c2ea5f-005d-416e-8421-b475ece62355" providerId="ADAL" clId="{7851DCF1-4AA2-4DBE-837C-452081914DDE}" dt="2025-09-29T14:04:39.300" v="483" actId="255"/>
          <ac:graphicFrameMkLst>
            <pc:docMk/>
            <pc:sldMk cId="321097900" sldId="262"/>
            <ac:graphicFrameMk id="13" creationId="{B3C3B3F4-F618-DC3E-74EC-7396F7595037}"/>
          </ac:graphicFrameMkLst>
        </pc:graphicFrameChg>
      </pc:sldChg>
      <pc:sldChg chg="modSp mod">
        <pc:chgData name="Kimberly Taylor" userId="30c2ea5f-005d-416e-8421-b475ece62355" providerId="ADAL" clId="{7851DCF1-4AA2-4DBE-837C-452081914DDE}" dt="2025-09-29T13:45:46.488" v="396" actId="255"/>
        <pc:sldMkLst>
          <pc:docMk/>
          <pc:sldMk cId="3823326978" sldId="266"/>
        </pc:sldMkLst>
        <pc:spChg chg="mod">
          <ac:chgData name="Kimberly Taylor" userId="30c2ea5f-005d-416e-8421-b475ece62355" providerId="ADAL" clId="{7851DCF1-4AA2-4DBE-837C-452081914DDE}" dt="2025-09-29T13:45:46.488" v="396" actId="255"/>
          <ac:spMkLst>
            <pc:docMk/>
            <pc:sldMk cId="3823326978" sldId="266"/>
            <ac:spMk id="2" creationId="{E6FBA6B4-49C6-B693-38A7-854D2E9386F6}"/>
          </ac:spMkLst>
        </pc:spChg>
      </pc:sldChg>
      <pc:sldChg chg="modSp mod">
        <pc:chgData name="Kimberly Taylor" userId="30c2ea5f-005d-416e-8421-b475ece62355" providerId="ADAL" clId="{7851DCF1-4AA2-4DBE-837C-452081914DDE}" dt="2025-09-29T13:54:13.435" v="472" actId="20577"/>
        <pc:sldMkLst>
          <pc:docMk/>
          <pc:sldMk cId="516605371" sldId="268"/>
        </pc:sldMkLst>
        <pc:spChg chg="mod">
          <ac:chgData name="Kimberly Taylor" userId="30c2ea5f-005d-416e-8421-b475ece62355" providerId="ADAL" clId="{7851DCF1-4AA2-4DBE-837C-452081914DDE}" dt="2025-09-29T13:46:26.034" v="421" actId="14100"/>
          <ac:spMkLst>
            <pc:docMk/>
            <pc:sldMk cId="516605371" sldId="268"/>
            <ac:spMk id="2" creationId="{48CF5254-ABB7-4D1C-8170-285B08FBB986}"/>
          </ac:spMkLst>
        </pc:spChg>
        <pc:spChg chg="mod">
          <ac:chgData name="Kimberly Taylor" userId="30c2ea5f-005d-416e-8421-b475ece62355" providerId="ADAL" clId="{7851DCF1-4AA2-4DBE-837C-452081914DDE}" dt="2025-09-29T13:54:13.435" v="472" actId="20577"/>
          <ac:spMkLst>
            <pc:docMk/>
            <pc:sldMk cId="516605371" sldId="268"/>
            <ac:spMk id="3" creationId="{CDC37DDE-1823-4ACC-B0DC-344EFF3C0329}"/>
          </ac:spMkLst>
        </pc:spChg>
      </pc:sldChg>
      <pc:sldChg chg="modSp mod ord">
        <pc:chgData name="Kimberly Taylor" userId="30c2ea5f-005d-416e-8421-b475ece62355" providerId="ADAL" clId="{7851DCF1-4AA2-4DBE-837C-452081914DDE}" dt="2025-09-29T13:36:39.702" v="344" actId="14100"/>
        <pc:sldMkLst>
          <pc:docMk/>
          <pc:sldMk cId="733378350" sldId="269"/>
        </pc:sldMkLst>
        <pc:spChg chg="mod">
          <ac:chgData name="Kimberly Taylor" userId="30c2ea5f-005d-416e-8421-b475ece62355" providerId="ADAL" clId="{7851DCF1-4AA2-4DBE-837C-452081914DDE}" dt="2025-09-29T13:36:39.702" v="344" actId="14100"/>
          <ac:spMkLst>
            <pc:docMk/>
            <pc:sldMk cId="733378350" sldId="269"/>
            <ac:spMk id="5" creationId="{786AEAB0-8C76-49B6-B9A4-46939517F05A}"/>
          </ac:spMkLst>
        </pc:spChg>
        <pc:spChg chg="mod">
          <ac:chgData name="Kimberly Taylor" userId="30c2ea5f-005d-416e-8421-b475ece62355" providerId="ADAL" clId="{7851DCF1-4AA2-4DBE-837C-452081914DDE}" dt="2025-09-29T13:23:48.501" v="191" actId="1076"/>
          <ac:spMkLst>
            <pc:docMk/>
            <pc:sldMk cId="733378350" sldId="269"/>
            <ac:spMk id="6" creationId="{3AE97C33-D857-4596-93CD-EB40EE4793AE}"/>
          </ac:spMkLst>
        </pc:spChg>
      </pc:sldChg>
      <pc:sldChg chg="modSp mod">
        <pc:chgData name="Kimberly Taylor" userId="30c2ea5f-005d-416e-8421-b475ece62355" providerId="ADAL" clId="{7851DCF1-4AA2-4DBE-837C-452081914DDE}" dt="2025-09-29T13:54:03.533" v="471" actId="20577"/>
        <pc:sldMkLst>
          <pc:docMk/>
          <pc:sldMk cId="2457158578" sldId="271"/>
        </pc:sldMkLst>
        <pc:spChg chg="mod">
          <ac:chgData name="Kimberly Taylor" userId="30c2ea5f-005d-416e-8421-b475ece62355" providerId="ADAL" clId="{7851DCF1-4AA2-4DBE-837C-452081914DDE}" dt="2025-09-29T13:54:03.533" v="471" actId="20577"/>
          <ac:spMkLst>
            <pc:docMk/>
            <pc:sldMk cId="2457158578" sldId="271"/>
            <ac:spMk id="2" creationId="{8D58711C-6D7A-467E-B2C6-54ABA2FA8006}"/>
          </ac:spMkLst>
        </pc:spChg>
        <pc:spChg chg="mod">
          <ac:chgData name="Kimberly Taylor" userId="30c2ea5f-005d-416e-8421-b475ece62355" providerId="ADAL" clId="{7851DCF1-4AA2-4DBE-837C-452081914DDE}" dt="2025-09-28T17:26:26.356" v="165" actId="255"/>
          <ac:spMkLst>
            <pc:docMk/>
            <pc:sldMk cId="2457158578" sldId="271"/>
            <ac:spMk id="3" creationId="{57D4585B-E3DF-4529-A666-D2A4EE5EA1FB}"/>
          </ac:spMkLst>
        </pc:spChg>
      </pc:sldChg>
      <pc:sldChg chg="modSp mod">
        <pc:chgData name="Kimberly Taylor" userId="30c2ea5f-005d-416e-8421-b475ece62355" providerId="ADAL" clId="{7851DCF1-4AA2-4DBE-837C-452081914DDE}" dt="2025-09-29T14:02:10.356" v="473" actId="255"/>
        <pc:sldMkLst>
          <pc:docMk/>
          <pc:sldMk cId="847459678" sldId="274"/>
        </pc:sldMkLst>
        <pc:spChg chg="mod">
          <ac:chgData name="Kimberly Taylor" userId="30c2ea5f-005d-416e-8421-b475ece62355" providerId="ADAL" clId="{7851DCF1-4AA2-4DBE-837C-452081914DDE}" dt="2025-09-29T13:38:33.764" v="391" actId="255"/>
          <ac:spMkLst>
            <pc:docMk/>
            <pc:sldMk cId="847459678" sldId="274"/>
            <ac:spMk id="2" creationId="{8D58711C-6D7A-467E-B2C6-54ABA2FA8006}"/>
          </ac:spMkLst>
        </pc:spChg>
        <pc:spChg chg="mod">
          <ac:chgData name="Kimberly Taylor" userId="30c2ea5f-005d-416e-8421-b475ece62355" providerId="ADAL" clId="{7851DCF1-4AA2-4DBE-837C-452081914DDE}" dt="2025-09-29T14:02:10.356" v="473" actId="255"/>
          <ac:spMkLst>
            <pc:docMk/>
            <pc:sldMk cId="847459678" sldId="274"/>
            <ac:spMk id="7" creationId="{BD3E5915-7B76-6B40-DD0E-D0CB3F8923BC}"/>
          </ac:spMkLst>
        </pc:spChg>
      </pc:sldChg>
      <pc:sldChg chg="modSp mod">
        <pc:chgData name="Kimberly Taylor" userId="30c2ea5f-005d-416e-8421-b475ece62355" providerId="ADAL" clId="{7851DCF1-4AA2-4DBE-837C-452081914DDE}" dt="2025-09-28T17:01:17.242" v="0" actId="2711"/>
        <pc:sldMkLst>
          <pc:docMk/>
          <pc:sldMk cId="3007938983" sldId="764"/>
        </pc:sldMkLst>
        <pc:spChg chg="mod">
          <ac:chgData name="Kimberly Taylor" userId="30c2ea5f-005d-416e-8421-b475ece62355" providerId="ADAL" clId="{7851DCF1-4AA2-4DBE-837C-452081914DDE}" dt="2025-09-28T17:01:17.242" v="0" actId="2711"/>
          <ac:spMkLst>
            <pc:docMk/>
            <pc:sldMk cId="3007938983" sldId="764"/>
            <ac:spMk id="8" creationId="{6681F1DB-8E9B-4A4F-8E02-8250BABAFA59}"/>
          </ac:spMkLst>
        </pc:spChg>
      </pc:sldChg>
      <pc:sldChg chg="addSp delSp modSp add mod">
        <pc:chgData name="Kimberly Taylor" userId="30c2ea5f-005d-416e-8421-b475ece62355" providerId="ADAL" clId="{7851DCF1-4AA2-4DBE-837C-452081914DDE}" dt="2025-09-29T13:37:16.555" v="349" actId="20577"/>
        <pc:sldMkLst>
          <pc:docMk/>
          <pc:sldMk cId="3626630798" sldId="786"/>
        </pc:sldMkLst>
        <pc:spChg chg="del mod">
          <ac:chgData name="Kimberly Taylor" userId="30c2ea5f-005d-416e-8421-b475ece62355" providerId="ADAL" clId="{7851DCF1-4AA2-4DBE-837C-452081914DDE}" dt="2025-09-29T13:30:09.952" v="272" actId="478"/>
          <ac:spMkLst>
            <pc:docMk/>
            <pc:sldMk cId="3626630798" sldId="786"/>
            <ac:spMk id="2" creationId="{69674D14-08DF-46F0-89E5-58975D4BBEF3}"/>
          </ac:spMkLst>
        </pc:spChg>
        <pc:spChg chg="mod">
          <ac:chgData name="Kimberly Taylor" userId="30c2ea5f-005d-416e-8421-b475ece62355" providerId="ADAL" clId="{7851DCF1-4AA2-4DBE-837C-452081914DDE}" dt="2025-09-29T13:31:18.222" v="308" actId="1076"/>
          <ac:spMkLst>
            <pc:docMk/>
            <pc:sldMk cId="3626630798" sldId="786"/>
            <ac:spMk id="3" creationId="{FF21FB8A-D350-4B77-9097-6C758B9B498A}"/>
          </ac:spMkLst>
        </pc:spChg>
        <pc:spChg chg="del">
          <ac:chgData name="Kimberly Taylor" userId="30c2ea5f-005d-416e-8421-b475ece62355" providerId="ADAL" clId="{7851DCF1-4AA2-4DBE-837C-452081914DDE}" dt="2025-09-29T13:27:28.331" v="197" actId="478"/>
          <ac:spMkLst>
            <pc:docMk/>
            <pc:sldMk cId="3626630798" sldId="786"/>
            <ac:spMk id="4" creationId="{8A62B1F0-5782-5C65-5861-E681D449599E}"/>
          </ac:spMkLst>
        </pc:spChg>
        <pc:spChg chg="add mod">
          <ac:chgData name="Kimberly Taylor" userId="30c2ea5f-005d-416e-8421-b475ece62355" providerId="ADAL" clId="{7851DCF1-4AA2-4DBE-837C-452081914DDE}" dt="2025-09-29T13:37:16.555" v="349" actId="20577"/>
          <ac:spMkLst>
            <pc:docMk/>
            <pc:sldMk cId="3626630798" sldId="786"/>
            <ac:spMk id="5" creationId="{DC2C1764-742A-C127-4A27-C9EABCFF56C2}"/>
          </ac:spMkLst>
        </pc:spChg>
        <pc:spChg chg="add del mod">
          <ac:chgData name="Kimberly Taylor" userId="30c2ea5f-005d-416e-8421-b475ece62355" providerId="ADAL" clId="{7851DCF1-4AA2-4DBE-837C-452081914DDE}" dt="2025-09-29T13:30:14.753" v="273" actId="478"/>
          <ac:spMkLst>
            <pc:docMk/>
            <pc:sldMk cId="3626630798" sldId="786"/>
            <ac:spMk id="7" creationId="{35383D10-8F2E-F775-00D5-84056CB2207A}"/>
          </ac:spMkLst>
        </pc:spChg>
      </pc:sldChg>
      <pc:sldChg chg="delSp modSp mod">
        <pc:chgData name="Kimberly Taylor" userId="30c2ea5f-005d-416e-8421-b475ece62355" providerId="ADAL" clId="{7851DCF1-4AA2-4DBE-837C-452081914DDE}" dt="2025-09-29T14:14:08.122" v="485" actId="12"/>
        <pc:sldMkLst>
          <pc:docMk/>
          <pc:sldMk cId="3677592646" sldId="954"/>
        </pc:sldMkLst>
        <pc:spChg chg="mod">
          <ac:chgData name="Kimberly Taylor" userId="30c2ea5f-005d-416e-8421-b475ece62355" providerId="ADAL" clId="{7851DCF1-4AA2-4DBE-837C-452081914DDE}" dt="2025-09-28T17:11:33.114" v="33" actId="255"/>
          <ac:spMkLst>
            <pc:docMk/>
            <pc:sldMk cId="3677592646" sldId="954"/>
            <ac:spMk id="2" creationId="{8D58711C-6D7A-467E-B2C6-54ABA2FA8006}"/>
          </ac:spMkLst>
        </pc:spChg>
        <pc:spChg chg="mod">
          <ac:chgData name="Kimberly Taylor" userId="30c2ea5f-005d-416e-8421-b475ece62355" providerId="ADAL" clId="{7851DCF1-4AA2-4DBE-837C-452081914DDE}" dt="2025-09-29T14:14:08.122" v="485" actId="12"/>
          <ac:spMkLst>
            <pc:docMk/>
            <pc:sldMk cId="3677592646" sldId="954"/>
            <ac:spMk id="3" creationId="{57D4585B-E3DF-4529-A666-D2A4EE5EA1FB}"/>
          </ac:spMkLst>
        </pc:spChg>
        <pc:spChg chg="del">
          <ac:chgData name="Kimberly Taylor" userId="30c2ea5f-005d-416e-8421-b475ece62355" providerId="ADAL" clId="{7851DCF1-4AA2-4DBE-837C-452081914DDE}" dt="2025-09-28T17:11:50.565" v="35" actId="478"/>
          <ac:spMkLst>
            <pc:docMk/>
            <pc:sldMk cId="3677592646" sldId="954"/>
            <ac:spMk id="5" creationId="{B3588A9F-A2E1-4188-9332-21D286256957}"/>
          </ac:spMkLst>
        </pc:spChg>
      </pc:sldChg>
      <pc:sldChg chg="modSp mod">
        <pc:chgData name="Kimberly Taylor" userId="30c2ea5f-005d-416e-8421-b475ece62355" providerId="ADAL" clId="{7851DCF1-4AA2-4DBE-837C-452081914DDE}" dt="2025-09-29T14:14:59.367" v="487" actId="255"/>
        <pc:sldMkLst>
          <pc:docMk/>
          <pc:sldMk cId="515707841" sldId="955"/>
        </pc:sldMkLst>
        <pc:spChg chg="mod">
          <ac:chgData name="Kimberly Taylor" userId="30c2ea5f-005d-416e-8421-b475ece62355" providerId="ADAL" clId="{7851DCF1-4AA2-4DBE-837C-452081914DDE}" dt="2025-09-28T17:12:30.937" v="39" actId="255"/>
          <ac:spMkLst>
            <pc:docMk/>
            <pc:sldMk cId="515707841" sldId="955"/>
            <ac:spMk id="2" creationId="{8D58711C-6D7A-467E-B2C6-54ABA2FA8006}"/>
          </ac:spMkLst>
        </pc:spChg>
        <pc:spChg chg="mod">
          <ac:chgData name="Kimberly Taylor" userId="30c2ea5f-005d-416e-8421-b475ece62355" providerId="ADAL" clId="{7851DCF1-4AA2-4DBE-837C-452081914DDE}" dt="2025-09-29T14:14:59.367" v="487" actId="255"/>
          <ac:spMkLst>
            <pc:docMk/>
            <pc:sldMk cId="515707841" sldId="955"/>
            <ac:spMk id="3" creationId="{57D4585B-E3DF-4529-A666-D2A4EE5EA1FB}"/>
          </ac:spMkLst>
        </pc:spChg>
      </pc:sldChg>
      <pc:sldChg chg="modSp mod">
        <pc:chgData name="Kimberly Taylor" userId="30c2ea5f-005d-416e-8421-b475ece62355" providerId="ADAL" clId="{7851DCF1-4AA2-4DBE-837C-452081914DDE}" dt="2025-09-28T17:13:26.834" v="62" actId="20577"/>
        <pc:sldMkLst>
          <pc:docMk/>
          <pc:sldMk cId="2261178327" sldId="956"/>
        </pc:sldMkLst>
        <pc:spChg chg="mod">
          <ac:chgData name="Kimberly Taylor" userId="30c2ea5f-005d-416e-8421-b475ece62355" providerId="ADAL" clId="{7851DCF1-4AA2-4DBE-837C-452081914DDE}" dt="2025-09-28T17:13:26.834" v="62" actId="20577"/>
          <ac:spMkLst>
            <pc:docMk/>
            <pc:sldMk cId="2261178327" sldId="956"/>
            <ac:spMk id="2" creationId="{8D58711C-6D7A-467E-B2C6-54ABA2FA8006}"/>
          </ac:spMkLst>
        </pc:spChg>
      </pc:sldChg>
      <pc:sldChg chg="modSp mod">
        <pc:chgData name="Kimberly Taylor" userId="30c2ea5f-005d-416e-8421-b475ece62355" providerId="ADAL" clId="{7851DCF1-4AA2-4DBE-837C-452081914DDE}" dt="2025-09-28T17:14:12.594" v="81" actId="255"/>
        <pc:sldMkLst>
          <pc:docMk/>
          <pc:sldMk cId="4209566251" sldId="957"/>
        </pc:sldMkLst>
        <pc:spChg chg="mod">
          <ac:chgData name="Kimberly Taylor" userId="30c2ea5f-005d-416e-8421-b475ece62355" providerId="ADAL" clId="{7851DCF1-4AA2-4DBE-837C-452081914DDE}" dt="2025-09-28T17:14:12.594" v="81" actId="255"/>
          <ac:spMkLst>
            <pc:docMk/>
            <pc:sldMk cId="4209566251" sldId="957"/>
            <ac:spMk id="2" creationId="{8D58711C-6D7A-467E-B2C6-54ABA2FA8006}"/>
          </ac:spMkLst>
        </pc:spChg>
      </pc:sldChg>
      <pc:sldChg chg="modSp mod">
        <pc:chgData name="Kimberly Taylor" userId="30c2ea5f-005d-416e-8421-b475ece62355" providerId="ADAL" clId="{7851DCF1-4AA2-4DBE-837C-452081914DDE}" dt="2025-09-28T17:15:21.362" v="104" actId="20577"/>
        <pc:sldMkLst>
          <pc:docMk/>
          <pc:sldMk cId="2851660642" sldId="959"/>
        </pc:sldMkLst>
        <pc:spChg chg="mod">
          <ac:chgData name="Kimberly Taylor" userId="30c2ea5f-005d-416e-8421-b475ece62355" providerId="ADAL" clId="{7851DCF1-4AA2-4DBE-837C-452081914DDE}" dt="2025-09-28T17:15:07.467" v="101" actId="255"/>
          <ac:spMkLst>
            <pc:docMk/>
            <pc:sldMk cId="2851660642" sldId="959"/>
            <ac:spMk id="2" creationId="{8D58711C-6D7A-467E-B2C6-54ABA2FA8006}"/>
          </ac:spMkLst>
        </pc:spChg>
        <pc:spChg chg="mod">
          <ac:chgData name="Kimberly Taylor" userId="30c2ea5f-005d-416e-8421-b475ece62355" providerId="ADAL" clId="{7851DCF1-4AA2-4DBE-837C-452081914DDE}" dt="2025-09-28T17:15:21.362" v="104" actId="20577"/>
          <ac:spMkLst>
            <pc:docMk/>
            <pc:sldMk cId="2851660642" sldId="959"/>
            <ac:spMk id="3" creationId="{57D4585B-E3DF-4529-A666-D2A4EE5EA1FB}"/>
          </ac:spMkLst>
        </pc:spChg>
      </pc:sldChg>
      <pc:sldChg chg="modSp mod">
        <pc:chgData name="Kimberly Taylor" userId="30c2ea5f-005d-416e-8421-b475ece62355" providerId="ADAL" clId="{7851DCF1-4AA2-4DBE-837C-452081914DDE}" dt="2025-09-28T17:11:01.028" v="31" actId="255"/>
        <pc:sldMkLst>
          <pc:docMk/>
          <pc:sldMk cId="840221971" sldId="960"/>
        </pc:sldMkLst>
        <pc:spChg chg="mod">
          <ac:chgData name="Kimberly Taylor" userId="30c2ea5f-005d-416e-8421-b475ece62355" providerId="ADAL" clId="{7851DCF1-4AA2-4DBE-837C-452081914DDE}" dt="2025-09-28T17:11:01.028" v="31" actId="255"/>
          <ac:spMkLst>
            <pc:docMk/>
            <pc:sldMk cId="840221971" sldId="960"/>
            <ac:spMk id="2" creationId="{8D58711C-6D7A-467E-B2C6-54ABA2FA8006}"/>
          </ac:spMkLst>
        </pc:spChg>
      </pc:sldChg>
      <pc:sldChg chg="addSp delSp modSp add mod">
        <pc:chgData name="Kimberly Taylor" userId="30c2ea5f-005d-416e-8421-b475ece62355" providerId="ADAL" clId="{7851DCF1-4AA2-4DBE-837C-452081914DDE}" dt="2025-09-29T14:05:31.275" v="484" actId="1076"/>
        <pc:sldMkLst>
          <pc:docMk/>
          <pc:sldMk cId="3973530711" sldId="984"/>
        </pc:sldMkLst>
        <pc:spChg chg="mod">
          <ac:chgData name="Kimberly Taylor" userId="30c2ea5f-005d-416e-8421-b475ece62355" providerId="ADAL" clId="{7851DCF1-4AA2-4DBE-837C-452081914DDE}" dt="2025-09-29T13:33:18.819" v="316" actId="207"/>
          <ac:spMkLst>
            <pc:docMk/>
            <pc:sldMk cId="3973530711" sldId="984"/>
            <ac:spMk id="2" creationId="{F48209DF-6D7F-86BF-DAC0-C4DDB8103A30}"/>
          </ac:spMkLst>
        </pc:spChg>
        <pc:spChg chg="del">
          <ac:chgData name="Kimberly Taylor" userId="30c2ea5f-005d-416e-8421-b475ece62355" providerId="ADAL" clId="{7851DCF1-4AA2-4DBE-837C-452081914DDE}" dt="2025-09-29T13:33:04.321" v="314" actId="478"/>
          <ac:spMkLst>
            <pc:docMk/>
            <pc:sldMk cId="3973530711" sldId="984"/>
            <ac:spMk id="3" creationId="{BAF8FBB0-14D2-AEC1-F643-1AED25735915}"/>
          </ac:spMkLst>
        </pc:spChg>
        <pc:spChg chg="del">
          <ac:chgData name="Kimberly Taylor" userId="30c2ea5f-005d-416e-8421-b475ece62355" providerId="ADAL" clId="{7851DCF1-4AA2-4DBE-837C-452081914DDE}" dt="2025-09-29T13:33:08.207" v="315" actId="478"/>
          <ac:spMkLst>
            <pc:docMk/>
            <pc:sldMk cId="3973530711" sldId="984"/>
            <ac:spMk id="4" creationId="{4113719B-88DA-C0B2-A28D-55096F144F52}"/>
          </ac:spMkLst>
        </pc:spChg>
        <pc:spChg chg="add mod">
          <ac:chgData name="Kimberly Taylor" userId="30c2ea5f-005d-416e-8421-b475ece62355" providerId="ADAL" clId="{7851DCF1-4AA2-4DBE-837C-452081914DDE}" dt="2025-09-29T13:51:38.647" v="470" actId="114"/>
          <ac:spMkLst>
            <pc:docMk/>
            <pc:sldMk cId="3973530711" sldId="984"/>
            <ac:spMk id="5" creationId="{49AA21D1-2203-83BC-078F-9063A72DBE7F}"/>
          </ac:spMkLst>
        </pc:spChg>
        <pc:spChg chg="mod">
          <ac:chgData name="Kimberly Taylor" userId="30c2ea5f-005d-416e-8421-b475ece62355" providerId="ADAL" clId="{7851DCF1-4AA2-4DBE-837C-452081914DDE}" dt="2025-09-29T13:34:22.753" v="318" actId="208"/>
          <ac:spMkLst>
            <pc:docMk/>
            <pc:sldMk cId="3973530711" sldId="984"/>
            <ac:spMk id="8" creationId="{69641FB3-74B3-25DC-59EE-F2F3EDCCE70A}"/>
          </ac:spMkLst>
        </pc:spChg>
        <pc:spChg chg="mod">
          <ac:chgData name="Kimberly Taylor" userId="30c2ea5f-005d-416e-8421-b475ece62355" providerId="ADAL" clId="{7851DCF1-4AA2-4DBE-837C-452081914DDE}" dt="2025-09-29T13:34:31.097" v="319" actId="208"/>
          <ac:spMkLst>
            <pc:docMk/>
            <pc:sldMk cId="3973530711" sldId="984"/>
            <ac:spMk id="14" creationId="{BA0E2142-4484-87DB-AB3F-4DB0FE90F2BC}"/>
          </ac:spMkLst>
        </pc:spChg>
        <pc:graphicFrameChg chg="mod modGraphic">
          <ac:chgData name="Kimberly Taylor" userId="30c2ea5f-005d-416e-8421-b475ece62355" providerId="ADAL" clId="{7851DCF1-4AA2-4DBE-837C-452081914DDE}" dt="2025-09-29T14:05:31.275" v="484" actId="1076"/>
          <ac:graphicFrameMkLst>
            <pc:docMk/>
            <pc:sldMk cId="3973530711" sldId="984"/>
            <ac:graphicFrameMk id="15" creationId="{77CFBF67-6131-B37E-31C0-14AFF946F5AF}"/>
          </ac:graphicFrameMkLst>
        </pc:graphicFrameChg>
      </pc:sldChg>
      <pc:sldChg chg="modSp mod">
        <pc:chgData name="Kimberly Taylor" userId="30c2ea5f-005d-416e-8421-b475ece62355" providerId="ADAL" clId="{7851DCF1-4AA2-4DBE-837C-452081914DDE}" dt="2025-09-29T13:38:53.562" v="392" actId="255"/>
        <pc:sldMkLst>
          <pc:docMk/>
          <pc:sldMk cId="668419677" sldId="991"/>
        </pc:sldMkLst>
        <pc:spChg chg="mod">
          <ac:chgData name="Kimberly Taylor" userId="30c2ea5f-005d-416e-8421-b475ece62355" providerId="ADAL" clId="{7851DCF1-4AA2-4DBE-837C-452081914DDE}" dt="2025-09-29T13:38:53.562" v="392" actId="255"/>
          <ac:spMkLst>
            <pc:docMk/>
            <pc:sldMk cId="668419677" sldId="991"/>
            <ac:spMk id="18434" creationId="{96208DF6-D09A-4D71-9F3B-80844BC659C7}"/>
          </ac:spMkLst>
        </pc:spChg>
        <pc:spChg chg="mod">
          <ac:chgData name="Kimberly Taylor" userId="30c2ea5f-005d-416e-8421-b475ece62355" providerId="ADAL" clId="{7851DCF1-4AA2-4DBE-837C-452081914DDE}" dt="2025-09-28T17:04:23.280" v="7" actId="255"/>
          <ac:spMkLst>
            <pc:docMk/>
            <pc:sldMk cId="668419677" sldId="991"/>
            <ac:spMk id="18435" creationId="{C6E65929-D9DF-458C-A6FF-61100B2F6D26}"/>
          </ac:spMkLst>
        </pc:spChg>
      </pc:sldChg>
      <pc:sldChg chg="modSp mod">
        <pc:chgData name="Kimberly Taylor" userId="30c2ea5f-005d-416e-8421-b475ece62355" providerId="ADAL" clId="{7851DCF1-4AA2-4DBE-837C-452081914DDE}" dt="2025-09-29T13:39:01.779" v="393" actId="255"/>
        <pc:sldMkLst>
          <pc:docMk/>
          <pc:sldMk cId="1898408015" sldId="992"/>
        </pc:sldMkLst>
        <pc:spChg chg="mod">
          <ac:chgData name="Kimberly Taylor" userId="30c2ea5f-005d-416e-8421-b475ece62355" providerId="ADAL" clId="{7851DCF1-4AA2-4DBE-837C-452081914DDE}" dt="2025-09-29T13:39:01.779" v="393" actId="255"/>
          <ac:spMkLst>
            <pc:docMk/>
            <pc:sldMk cId="1898408015" sldId="992"/>
            <ac:spMk id="2" creationId="{12A3352C-6E7E-C291-7790-20E31383501D}"/>
          </ac:spMkLst>
        </pc:spChg>
        <pc:spChg chg="mod">
          <ac:chgData name="Kimberly Taylor" userId="30c2ea5f-005d-416e-8421-b475ece62355" providerId="ADAL" clId="{7851DCF1-4AA2-4DBE-837C-452081914DDE}" dt="2025-09-28T17:25:11.728" v="159" actId="1076"/>
          <ac:spMkLst>
            <pc:docMk/>
            <pc:sldMk cId="1898408015" sldId="992"/>
            <ac:spMk id="5" creationId="{F6207964-9A03-1492-54B3-9631440FAA09}"/>
          </ac:spMkLst>
        </pc:spChg>
        <pc:spChg chg="mod">
          <ac:chgData name="Kimberly Taylor" userId="30c2ea5f-005d-416e-8421-b475ece62355" providerId="ADAL" clId="{7851DCF1-4AA2-4DBE-837C-452081914DDE}" dt="2025-09-28T17:24:45.136" v="155" actId="255"/>
          <ac:spMkLst>
            <pc:docMk/>
            <pc:sldMk cId="1898408015" sldId="992"/>
            <ac:spMk id="8" creationId="{D5C3B738-808A-E6D7-21A3-5DD3C7E8BF5E}"/>
          </ac:spMkLst>
        </pc:spChg>
        <pc:spChg chg="mod">
          <ac:chgData name="Kimberly Taylor" userId="30c2ea5f-005d-416e-8421-b475ece62355" providerId="ADAL" clId="{7851DCF1-4AA2-4DBE-837C-452081914DDE}" dt="2025-09-28T17:24:51.034" v="156" actId="255"/>
          <ac:spMkLst>
            <pc:docMk/>
            <pc:sldMk cId="1898408015" sldId="992"/>
            <ac:spMk id="9" creationId="{3363FC2B-6624-DCEC-91C5-384486AB777C}"/>
          </ac:spMkLst>
        </pc:spChg>
        <pc:spChg chg="mod">
          <ac:chgData name="Kimberly Taylor" userId="30c2ea5f-005d-416e-8421-b475ece62355" providerId="ADAL" clId="{7851DCF1-4AA2-4DBE-837C-452081914DDE}" dt="2025-09-28T17:25:18.774" v="160" actId="255"/>
          <ac:spMkLst>
            <pc:docMk/>
            <pc:sldMk cId="1898408015" sldId="992"/>
            <ac:spMk id="16" creationId="{43E0AB8D-F556-1C0C-7799-8A43692BEAF9}"/>
          </ac:spMkLst>
        </pc:spChg>
        <pc:spChg chg="mod">
          <ac:chgData name="Kimberly Taylor" userId="30c2ea5f-005d-416e-8421-b475ece62355" providerId="ADAL" clId="{7851DCF1-4AA2-4DBE-837C-452081914DDE}" dt="2025-09-28T17:25:23.964" v="161" actId="255"/>
          <ac:spMkLst>
            <pc:docMk/>
            <pc:sldMk cId="1898408015" sldId="992"/>
            <ac:spMk id="17" creationId="{D47CCA1D-2161-FE0D-6511-3EAA44AFEF33}"/>
          </ac:spMkLst>
        </pc:spChg>
        <pc:spChg chg="mod">
          <ac:chgData name="Kimberly Taylor" userId="30c2ea5f-005d-416e-8421-b475ece62355" providerId="ADAL" clId="{7851DCF1-4AA2-4DBE-837C-452081914DDE}" dt="2025-09-28T17:25:29.228" v="162" actId="255"/>
          <ac:spMkLst>
            <pc:docMk/>
            <pc:sldMk cId="1898408015" sldId="992"/>
            <ac:spMk id="18" creationId="{A8ED0E50-8DF0-EBF6-AD11-C0D61756FD82}"/>
          </ac:spMkLst>
        </pc:spChg>
        <pc:spChg chg="mod">
          <ac:chgData name="Kimberly Taylor" userId="30c2ea5f-005d-416e-8421-b475ece62355" providerId="ADAL" clId="{7851DCF1-4AA2-4DBE-837C-452081914DDE}" dt="2025-09-28T17:25:35.312" v="163" actId="255"/>
          <ac:spMkLst>
            <pc:docMk/>
            <pc:sldMk cId="1898408015" sldId="992"/>
            <ac:spMk id="19" creationId="{A4AF9378-41FF-83EA-3F2F-E3E96F8AFB55}"/>
          </ac:spMkLst>
        </pc:spChg>
      </pc:sldChg>
      <pc:sldChg chg="modSp mod">
        <pc:chgData name="Kimberly Taylor" userId="30c2ea5f-005d-416e-8421-b475ece62355" providerId="ADAL" clId="{7851DCF1-4AA2-4DBE-837C-452081914DDE}" dt="2025-09-29T13:39:11.360" v="394" actId="255"/>
        <pc:sldMkLst>
          <pc:docMk/>
          <pc:sldMk cId="122838174" sldId="993"/>
        </pc:sldMkLst>
        <pc:spChg chg="mod">
          <ac:chgData name="Kimberly Taylor" userId="30c2ea5f-005d-416e-8421-b475ece62355" providerId="ADAL" clId="{7851DCF1-4AA2-4DBE-837C-452081914DDE}" dt="2025-09-29T13:39:11.360" v="394" actId="255"/>
          <ac:spMkLst>
            <pc:docMk/>
            <pc:sldMk cId="122838174" sldId="993"/>
            <ac:spMk id="2" creationId="{12A3352C-6E7E-C291-7790-20E31383501D}"/>
          </ac:spMkLst>
        </pc:spChg>
        <pc:spChg chg="mod">
          <ac:chgData name="Kimberly Taylor" userId="30c2ea5f-005d-416e-8421-b475ece62355" providerId="ADAL" clId="{7851DCF1-4AA2-4DBE-837C-452081914DDE}" dt="2025-09-28T17:23:22.040" v="142" actId="255"/>
          <ac:spMkLst>
            <pc:docMk/>
            <pc:sldMk cId="122838174" sldId="993"/>
            <ac:spMk id="4" creationId="{A559D699-132D-9E69-2B67-C3CBD6FC10C7}"/>
          </ac:spMkLst>
        </pc:spChg>
        <pc:spChg chg="mod">
          <ac:chgData name="Kimberly Taylor" userId="30c2ea5f-005d-416e-8421-b475ece62355" providerId="ADAL" clId="{7851DCF1-4AA2-4DBE-837C-452081914DDE}" dt="2025-09-28T17:24:21.760" v="152" actId="255"/>
          <ac:spMkLst>
            <pc:docMk/>
            <pc:sldMk cId="122838174" sldId="993"/>
            <ac:spMk id="8" creationId="{D5C3B738-808A-E6D7-21A3-5DD3C7E8BF5E}"/>
          </ac:spMkLst>
        </pc:spChg>
        <pc:spChg chg="mod">
          <ac:chgData name="Kimberly Taylor" userId="30c2ea5f-005d-416e-8421-b475ece62355" providerId="ADAL" clId="{7851DCF1-4AA2-4DBE-837C-452081914DDE}" dt="2025-09-28T17:24:33.030" v="154" actId="255"/>
          <ac:spMkLst>
            <pc:docMk/>
            <pc:sldMk cId="122838174" sldId="993"/>
            <ac:spMk id="9" creationId="{3363FC2B-6624-DCEC-91C5-384486AB777C}"/>
          </ac:spMkLst>
        </pc:spChg>
        <pc:spChg chg="mod">
          <ac:chgData name="Kimberly Taylor" userId="30c2ea5f-005d-416e-8421-b475ece62355" providerId="ADAL" clId="{7851DCF1-4AA2-4DBE-837C-452081914DDE}" dt="2025-09-28T17:23:35.850" v="144" actId="255"/>
          <ac:spMkLst>
            <pc:docMk/>
            <pc:sldMk cId="122838174" sldId="993"/>
            <ac:spMk id="16" creationId="{43E0AB8D-F556-1C0C-7799-8A43692BEAF9}"/>
          </ac:spMkLst>
        </pc:spChg>
        <pc:spChg chg="mod">
          <ac:chgData name="Kimberly Taylor" userId="30c2ea5f-005d-416e-8421-b475ece62355" providerId="ADAL" clId="{7851DCF1-4AA2-4DBE-837C-452081914DDE}" dt="2025-09-28T17:23:44.964" v="146" actId="255"/>
          <ac:spMkLst>
            <pc:docMk/>
            <pc:sldMk cId="122838174" sldId="993"/>
            <ac:spMk id="17" creationId="{D47CCA1D-2161-FE0D-6511-3EAA44AFEF33}"/>
          </ac:spMkLst>
        </pc:spChg>
        <pc:spChg chg="mod">
          <ac:chgData name="Kimberly Taylor" userId="30c2ea5f-005d-416e-8421-b475ece62355" providerId="ADAL" clId="{7851DCF1-4AA2-4DBE-837C-452081914DDE}" dt="2025-09-28T17:23:57.046" v="148" actId="255"/>
          <ac:spMkLst>
            <pc:docMk/>
            <pc:sldMk cId="122838174" sldId="993"/>
            <ac:spMk id="18" creationId="{A8ED0E50-8DF0-EBF6-AD11-C0D61756FD82}"/>
          </ac:spMkLst>
        </pc:spChg>
        <pc:spChg chg="mod">
          <ac:chgData name="Kimberly Taylor" userId="30c2ea5f-005d-416e-8421-b475ece62355" providerId="ADAL" clId="{7851DCF1-4AA2-4DBE-837C-452081914DDE}" dt="2025-09-28T17:24:09.813" v="150" actId="255"/>
          <ac:spMkLst>
            <pc:docMk/>
            <pc:sldMk cId="122838174" sldId="993"/>
            <ac:spMk id="19" creationId="{A4AF9378-41FF-83EA-3F2F-E3E96F8AFB55}"/>
          </ac:spMkLst>
        </pc:spChg>
      </pc:sldChg>
      <pc:sldChg chg="modSp mod">
        <pc:chgData name="Kimberly Taylor" userId="30c2ea5f-005d-416e-8421-b475ece62355" providerId="ADAL" clId="{7851DCF1-4AA2-4DBE-837C-452081914DDE}" dt="2025-09-29T13:39:19.960" v="395" actId="255"/>
        <pc:sldMkLst>
          <pc:docMk/>
          <pc:sldMk cId="2120410486" sldId="994"/>
        </pc:sldMkLst>
        <pc:spChg chg="mod">
          <ac:chgData name="Kimberly Taylor" userId="30c2ea5f-005d-416e-8421-b475ece62355" providerId="ADAL" clId="{7851DCF1-4AA2-4DBE-837C-452081914DDE}" dt="2025-09-29T13:39:19.960" v="395" actId="255"/>
          <ac:spMkLst>
            <pc:docMk/>
            <pc:sldMk cId="2120410486" sldId="994"/>
            <ac:spMk id="2" creationId="{CB35F44E-3F72-4392-8197-C4312FFDE95A}"/>
          </ac:spMkLst>
        </pc:spChg>
        <pc:spChg chg="mod">
          <ac:chgData name="Kimberly Taylor" userId="30c2ea5f-005d-416e-8421-b475ece62355" providerId="ADAL" clId="{7851DCF1-4AA2-4DBE-837C-452081914DDE}" dt="2025-09-28T17:09:59.359" v="24" actId="1076"/>
          <ac:spMkLst>
            <pc:docMk/>
            <pc:sldMk cId="2120410486" sldId="994"/>
            <ac:spMk id="4" creationId="{7627E2A8-5ECD-48AE-B2EA-A6406D93348F}"/>
          </ac:spMkLst>
        </pc:spChg>
        <pc:graphicFrameChg chg="mod modGraphic">
          <ac:chgData name="Kimberly Taylor" userId="30c2ea5f-005d-416e-8421-b475ece62355" providerId="ADAL" clId="{7851DCF1-4AA2-4DBE-837C-452081914DDE}" dt="2025-09-28T17:10:30.731" v="28" actId="20577"/>
          <ac:graphicFrameMkLst>
            <pc:docMk/>
            <pc:sldMk cId="2120410486" sldId="994"/>
            <ac:graphicFrameMk id="3" creationId="{FFA86387-1A0F-440C-A898-2B788892AA65}"/>
          </ac:graphicFrameMkLst>
        </pc:graphicFrameChg>
      </pc:sldChg>
      <pc:sldChg chg="modSp mod">
        <pc:chgData name="Kimberly Taylor" userId="30c2ea5f-005d-416e-8421-b475ece62355" providerId="ADAL" clId="{7851DCF1-4AA2-4DBE-837C-452081914DDE}" dt="2025-09-28T17:18:21.084" v="138" actId="255"/>
        <pc:sldMkLst>
          <pc:docMk/>
          <pc:sldMk cId="267371134" sldId="995"/>
        </pc:sldMkLst>
        <pc:spChg chg="mod">
          <ac:chgData name="Kimberly Taylor" userId="30c2ea5f-005d-416e-8421-b475ece62355" providerId="ADAL" clId="{7851DCF1-4AA2-4DBE-837C-452081914DDE}" dt="2025-09-28T17:15:58.579" v="121" actId="20577"/>
          <ac:spMkLst>
            <pc:docMk/>
            <pc:sldMk cId="267371134" sldId="995"/>
            <ac:spMk id="13314" creationId="{3C817933-13C7-4450-905B-D2E8428D12A8}"/>
          </ac:spMkLst>
        </pc:spChg>
        <pc:graphicFrameChg chg="modGraphic">
          <ac:chgData name="Kimberly Taylor" userId="30c2ea5f-005d-416e-8421-b475ece62355" providerId="ADAL" clId="{7851DCF1-4AA2-4DBE-837C-452081914DDE}" dt="2025-09-28T17:18:21.084" v="138" actId="255"/>
          <ac:graphicFrameMkLst>
            <pc:docMk/>
            <pc:sldMk cId="267371134" sldId="995"/>
            <ac:graphicFrameMk id="6" creationId="{69D4D1CF-248E-4BDB-B411-91D4C61AE60F}"/>
          </ac:graphicFrameMkLst>
        </pc:graphicFrameChg>
      </pc:sldChg>
      <pc:sldChg chg="modSp mod">
        <pc:chgData name="Kimberly Taylor" userId="30c2ea5f-005d-416e-8421-b475ece62355" providerId="ADAL" clId="{7851DCF1-4AA2-4DBE-837C-452081914DDE}" dt="2025-09-28T17:12:12.993" v="37" actId="255"/>
        <pc:sldMkLst>
          <pc:docMk/>
          <pc:sldMk cId="2368751900" sldId="996"/>
        </pc:sldMkLst>
        <pc:spChg chg="mod">
          <ac:chgData name="Kimberly Taylor" userId="30c2ea5f-005d-416e-8421-b475ece62355" providerId="ADAL" clId="{7851DCF1-4AA2-4DBE-837C-452081914DDE}" dt="2025-09-28T17:12:12.993" v="37" actId="255"/>
          <ac:spMkLst>
            <pc:docMk/>
            <pc:sldMk cId="2368751900" sldId="996"/>
            <ac:spMk id="2" creationId="{8D58711C-6D7A-467E-B2C6-54ABA2FA8006}"/>
          </ac:spMkLst>
        </pc:spChg>
      </pc:sldChg>
      <pc:sldChg chg="modSp mod">
        <pc:chgData name="Kimberly Taylor" userId="30c2ea5f-005d-416e-8421-b475ece62355" providerId="ADAL" clId="{7851DCF1-4AA2-4DBE-837C-452081914DDE}" dt="2025-09-28T17:18:38.572" v="140" actId="255"/>
        <pc:sldMkLst>
          <pc:docMk/>
          <pc:sldMk cId="1404920941" sldId="997"/>
        </pc:sldMkLst>
        <pc:spChg chg="mod">
          <ac:chgData name="Kimberly Taylor" userId="30c2ea5f-005d-416e-8421-b475ece62355" providerId="ADAL" clId="{7851DCF1-4AA2-4DBE-837C-452081914DDE}" dt="2025-09-28T17:18:38.572" v="140" actId="255"/>
          <ac:spMkLst>
            <pc:docMk/>
            <pc:sldMk cId="1404920941" sldId="997"/>
            <ac:spMk id="2" creationId="{8D58711C-6D7A-467E-B2C6-54ABA2FA8006}"/>
          </ac:spMkLst>
        </pc:spChg>
      </pc:sldChg>
      <pc:sldChg chg="modSp mod">
        <pc:chgData name="Kimberly Taylor" userId="30c2ea5f-005d-416e-8421-b475ece62355" providerId="ADAL" clId="{7851DCF1-4AA2-4DBE-837C-452081914DDE}" dt="2025-09-28T17:14:35.394" v="83" actId="255"/>
        <pc:sldMkLst>
          <pc:docMk/>
          <pc:sldMk cId="3642990285" sldId="998"/>
        </pc:sldMkLst>
        <pc:spChg chg="mod">
          <ac:chgData name="Kimberly Taylor" userId="30c2ea5f-005d-416e-8421-b475ece62355" providerId="ADAL" clId="{7851DCF1-4AA2-4DBE-837C-452081914DDE}" dt="2025-09-28T17:14:35.394" v="83" actId="255"/>
          <ac:spMkLst>
            <pc:docMk/>
            <pc:sldMk cId="3642990285" sldId="998"/>
            <ac:spMk id="2" creationId="{8D58711C-6D7A-467E-B2C6-54ABA2FA8006}"/>
          </ac:spMkLst>
        </pc:spChg>
      </pc:sldChg>
      <pc:sldChg chg="modSp mod">
        <pc:chgData name="Kimberly Taylor" userId="30c2ea5f-005d-416e-8421-b475ece62355" providerId="ADAL" clId="{7851DCF1-4AA2-4DBE-837C-452081914DDE}" dt="2025-09-28T17:13:46.261" v="64" actId="255"/>
        <pc:sldMkLst>
          <pc:docMk/>
          <pc:sldMk cId="1741014790" sldId="999"/>
        </pc:sldMkLst>
        <pc:spChg chg="mod">
          <ac:chgData name="Kimberly Taylor" userId="30c2ea5f-005d-416e-8421-b475ece62355" providerId="ADAL" clId="{7851DCF1-4AA2-4DBE-837C-452081914DDE}" dt="2025-09-28T17:13:46.261" v="64" actId="255"/>
          <ac:spMkLst>
            <pc:docMk/>
            <pc:sldMk cId="1741014790" sldId="999"/>
            <ac:spMk id="2" creationId="{8D58711C-6D7A-467E-B2C6-54ABA2FA8006}"/>
          </ac:spMkLst>
        </pc:spChg>
      </pc:sldChg>
      <pc:sldChg chg="modSp mod">
        <pc:chgData name="Kimberly Taylor" userId="30c2ea5f-005d-416e-8421-b475ece62355" providerId="ADAL" clId="{7851DCF1-4AA2-4DBE-837C-452081914DDE}" dt="2025-09-28T17:12:53.205" v="41" actId="255"/>
        <pc:sldMkLst>
          <pc:docMk/>
          <pc:sldMk cId="3950751889" sldId="1000"/>
        </pc:sldMkLst>
        <pc:spChg chg="mod">
          <ac:chgData name="Kimberly Taylor" userId="30c2ea5f-005d-416e-8421-b475ece62355" providerId="ADAL" clId="{7851DCF1-4AA2-4DBE-837C-452081914DDE}" dt="2025-09-28T17:12:53.205" v="41" actId="255"/>
          <ac:spMkLst>
            <pc:docMk/>
            <pc:sldMk cId="3950751889" sldId="1000"/>
            <ac:spMk id="2" creationId="{8D58711C-6D7A-467E-B2C6-54ABA2FA8006}"/>
          </ac:spMkLst>
        </pc:spChg>
      </pc:sldChg>
    </pc:docChg>
  </pc:docChgLst>
  <pc:docChgLst>
    <pc:chgData name="melissabaker@enterprisecommunity.com" userId="S::urn:spo:guest#melissabaker@enterprisecommunity.com::" providerId="AD" clId="Web-{25814AE9-C034-D634-AB74-896EC09DE186}"/>
    <pc:docChg chg="modSld">
      <pc:chgData name="melissabaker@enterprisecommunity.com" userId="S::urn:spo:guest#melissabaker@enterprisecommunity.com::" providerId="AD" clId="Web-{25814AE9-C034-D634-AB74-896EC09DE186}" dt="2025-09-25T21:04:44.721" v="531"/>
      <pc:docMkLst>
        <pc:docMk/>
      </pc:docMkLst>
      <pc:sldChg chg="modNotes">
        <pc:chgData name="melissabaker@enterprisecommunity.com" userId="S::urn:spo:guest#melissabaker@enterprisecommunity.com::" providerId="AD" clId="Web-{25814AE9-C034-D634-AB74-896EC09DE186}" dt="2025-09-25T21:04:44.721" v="531"/>
        <pc:sldMkLst>
          <pc:docMk/>
          <pc:sldMk cId="4209566251" sldId="957"/>
        </pc:sldMkLst>
      </pc:sldChg>
    </pc:docChg>
  </pc:docChgLst>
  <pc:docChgLst>
    <pc:chgData name="Natalie Thornton" userId="68be2aab-ee2d-4cec-bc3e-7b93a548b99a" providerId="ADAL" clId="{B356C04A-D52E-4569-8733-A2BDD2712D69}"/>
    <pc:docChg chg="custSel modSld">
      <pc:chgData name="Natalie Thornton" userId="68be2aab-ee2d-4cec-bc3e-7b93a548b99a" providerId="ADAL" clId="{B356C04A-D52E-4569-8733-A2BDD2712D69}" dt="2025-09-28T21:46:14.115" v="600" actId="20577"/>
      <pc:docMkLst>
        <pc:docMk/>
      </pc:docMkLst>
      <pc:sldChg chg="modNotesTx">
        <pc:chgData name="Natalie Thornton" userId="68be2aab-ee2d-4cec-bc3e-7b93a548b99a" providerId="ADAL" clId="{B356C04A-D52E-4569-8733-A2BDD2712D69}" dt="2025-09-28T21:32:40.149" v="4" actId="20577"/>
        <pc:sldMkLst>
          <pc:docMk/>
          <pc:sldMk cId="3677592646" sldId="954"/>
        </pc:sldMkLst>
      </pc:sldChg>
      <pc:sldChg chg="modNotesTx">
        <pc:chgData name="Natalie Thornton" userId="68be2aab-ee2d-4cec-bc3e-7b93a548b99a" providerId="ADAL" clId="{B356C04A-D52E-4569-8733-A2BDD2712D69}" dt="2025-09-28T21:39:17.306" v="320" actId="20577"/>
        <pc:sldMkLst>
          <pc:docMk/>
          <pc:sldMk cId="515707841" sldId="955"/>
        </pc:sldMkLst>
      </pc:sldChg>
      <pc:sldChg chg="modNotesTx">
        <pc:chgData name="Natalie Thornton" userId="68be2aab-ee2d-4cec-bc3e-7b93a548b99a" providerId="ADAL" clId="{B356C04A-D52E-4569-8733-A2BDD2712D69}" dt="2025-09-28T21:41:05.561" v="377" actId="20577"/>
        <pc:sldMkLst>
          <pc:docMk/>
          <pc:sldMk cId="2261178327" sldId="956"/>
        </pc:sldMkLst>
      </pc:sldChg>
      <pc:sldChg chg="modNotesTx">
        <pc:chgData name="Natalie Thornton" userId="68be2aab-ee2d-4cec-bc3e-7b93a548b99a" providerId="ADAL" clId="{B356C04A-D52E-4569-8733-A2BDD2712D69}" dt="2025-09-28T21:42:48.991" v="586" actId="20577"/>
        <pc:sldMkLst>
          <pc:docMk/>
          <pc:sldMk cId="4209566251" sldId="957"/>
        </pc:sldMkLst>
      </pc:sldChg>
      <pc:sldChg chg="modNotesTx">
        <pc:chgData name="Natalie Thornton" userId="68be2aab-ee2d-4cec-bc3e-7b93a548b99a" providerId="ADAL" clId="{B356C04A-D52E-4569-8733-A2BDD2712D69}" dt="2025-09-28T21:46:14.115" v="600" actId="20577"/>
        <pc:sldMkLst>
          <pc:docMk/>
          <pc:sldMk cId="2851660642" sldId="959"/>
        </pc:sldMkLst>
      </pc:sldChg>
    </pc:docChg>
  </pc:docChgLst>
  <pc:docChgLst>
    <pc:chgData name="amyc@imaginehousing.org" userId="S::urn:spo:guest#amyc@imaginehousing.org::" providerId="AD" clId="Web-{57DFAFB9-980C-A99F-9CB5-66AB54392C75}"/>
    <pc:docChg chg="modSld">
      <pc:chgData name="amyc@imaginehousing.org" userId="S::urn:spo:guest#amyc@imaginehousing.org::" providerId="AD" clId="Web-{57DFAFB9-980C-A99F-9CB5-66AB54392C75}" dt="2025-09-26T17:52:51.354" v="1470"/>
      <pc:docMkLst>
        <pc:docMk/>
      </pc:docMkLst>
      <pc:sldChg chg="modNotes">
        <pc:chgData name="amyc@imaginehousing.org" userId="S::urn:spo:guest#amyc@imaginehousing.org::" providerId="AD" clId="Web-{57DFAFB9-980C-A99F-9CB5-66AB54392C75}" dt="2025-09-26T17:30:29.594" v="690"/>
        <pc:sldMkLst>
          <pc:docMk/>
          <pc:sldMk cId="3677592646" sldId="954"/>
        </pc:sldMkLst>
      </pc:sldChg>
      <pc:sldChg chg="modNotes">
        <pc:chgData name="amyc@imaginehousing.org" userId="S::urn:spo:guest#amyc@imaginehousing.org::" providerId="AD" clId="Web-{57DFAFB9-980C-A99F-9CB5-66AB54392C75}" dt="2025-09-26T17:30:59.781" v="711"/>
        <pc:sldMkLst>
          <pc:docMk/>
          <pc:sldMk cId="515707841" sldId="955"/>
        </pc:sldMkLst>
      </pc:sldChg>
      <pc:sldChg chg="modNotes">
        <pc:chgData name="amyc@imaginehousing.org" userId="S::urn:spo:guest#amyc@imaginehousing.org::" providerId="AD" clId="Web-{57DFAFB9-980C-A99F-9CB5-66AB54392C75}" dt="2025-09-26T17:42:57.227" v="971"/>
        <pc:sldMkLst>
          <pc:docMk/>
          <pc:sldMk cId="2261178327" sldId="956"/>
        </pc:sldMkLst>
      </pc:sldChg>
      <pc:sldChg chg="modNotes">
        <pc:chgData name="amyc@imaginehousing.org" userId="S::urn:spo:guest#amyc@imaginehousing.org::" providerId="AD" clId="Web-{57DFAFB9-980C-A99F-9CB5-66AB54392C75}" dt="2025-09-26T17:47:34.527" v="1258"/>
        <pc:sldMkLst>
          <pc:docMk/>
          <pc:sldMk cId="4209566251" sldId="957"/>
        </pc:sldMkLst>
      </pc:sldChg>
      <pc:sldChg chg="modNotes">
        <pc:chgData name="amyc@imaginehousing.org" userId="S::urn:spo:guest#amyc@imaginehousing.org::" providerId="AD" clId="Web-{57DFAFB9-980C-A99F-9CB5-66AB54392C75}" dt="2025-09-26T17:52:51.354" v="1470"/>
        <pc:sldMkLst>
          <pc:docMk/>
          <pc:sldMk cId="2851660642" sldId="959"/>
        </pc:sldMkLst>
      </pc:sldChg>
    </pc:docChg>
  </pc:docChgLst>
  <pc:docChgLst>
    <pc:chgData name="melissabaker@enterprisecommunity.com" userId="S::urn:spo:guest#melissabaker@enterprisecommunity.com::" providerId="AD" clId="Web-{7C78D0FC-BB25-E829-E1B6-AC7CEE92733A}"/>
    <pc:docChg chg="modSld">
      <pc:chgData name="melissabaker@enterprisecommunity.com" userId="S::urn:spo:guest#melissabaker@enterprisecommunity.com::" providerId="AD" clId="Web-{7C78D0FC-BB25-E829-E1B6-AC7CEE92733A}" dt="2025-09-25T20:54:00.129" v="1859"/>
      <pc:docMkLst>
        <pc:docMk/>
      </pc:docMkLst>
      <pc:sldChg chg="modSp">
        <pc:chgData name="melissabaker@enterprisecommunity.com" userId="S::urn:spo:guest#melissabaker@enterprisecommunity.com::" providerId="AD" clId="Web-{7C78D0FC-BB25-E829-E1B6-AC7CEE92733A}" dt="2025-09-25T20:06:10.921" v="12" actId="20577"/>
        <pc:sldMkLst>
          <pc:docMk/>
          <pc:sldMk cId="3823326978" sldId="266"/>
        </pc:sldMkLst>
        <pc:spChg chg="mod">
          <ac:chgData name="melissabaker@enterprisecommunity.com" userId="S::urn:spo:guest#melissabaker@enterprisecommunity.com::" providerId="AD" clId="Web-{7C78D0FC-BB25-E829-E1B6-AC7CEE92733A}" dt="2025-09-25T20:06:10.921" v="12" actId="20577"/>
          <ac:spMkLst>
            <pc:docMk/>
            <pc:sldMk cId="3823326978" sldId="266"/>
            <ac:spMk id="3" creationId="{FB02F2F3-D0B0-67FD-B950-AD6064BA9FB1}"/>
          </ac:spMkLst>
        </pc:spChg>
      </pc:sldChg>
      <pc:sldChg chg="modSp">
        <pc:chgData name="melissabaker@enterprisecommunity.com" userId="S::urn:spo:guest#melissabaker@enterprisecommunity.com::" providerId="AD" clId="Web-{7C78D0FC-BB25-E829-E1B6-AC7CEE92733A}" dt="2025-09-25T20:06:35.173" v="14" actId="20577"/>
        <pc:sldMkLst>
          <pc:docMk/>
          <pc:sldMk cId="516605371" sldId="268"/>
        </pc:sldMkLst>
        <pc:spChg chg="mod">
          <ac:chgData name="melissabaker@enterprisecommunity.com" userId="S::urn:spo:guest#melissabaker@enterprisecommunity.com::" providerId="AD" clId="Web-{7C78D0FC-BB25-E829-E1B6-AC7CEE92733A}" dt="2025-09-25T20:06:35.173" v="14" actId="20577"/>
          <ac:spMkLst>
            <pc:docMk/>
            <pc:sldMk cId="516605371" sldId="268"/>
            <ac:spMk id="3" creationId="{CDC37DDE-1823-4ACC-B0DC-344EFF3C0329}"/>
          </ac:spMkLst>
        </pc:spChg>
      </pc:sldChg>
      <pc:sldChg chg="modNotes">
        <pc:chgData name="melissabaker@enterprisecommunity.com" userId="S::urn:spo:guest#melissabaker@enterprisecommunity.com::" providerId="AD" clId="Web-{7C78D0FC-BB25-E829-E1B6-AC7CEE92733A}" dt="2025-09-25T20:35:56.485" v="764"/>
        <pc:sldMkLst>
          <pc:docMk/>
          <pc:sldMk cId="3677592646" sldId="954"/>
        </pc:sldMkLst>
      </pc:sldChg>
      <pc:sldChg chg="modNotes">
        <pc:chgData name="melissabaker@enterprisecommunity.com" userId="S::urn:spo:guest#melissabaker@enterprisecommunity.com::" providerId="AD" clId="Web-{7C78D0FC-BB25-E829-E1B6-AC7CEE92733A}" dt="2025-09-25T20:31:08.260" v="663"/>
        <pc:sldMkLst>
          <pc:docMk/>
          <pc:sldMk cId="515707841" sldId="955"/>
        </pc:sldMkLst>
      </pc:sldChg>
      <pc:sldChg chg="modNotes">
        <pc:chgData name="melissabaker@enterprisecommunity.com" userId="S::urn:spo:guest#melissabaker@enterprisecommunity.com::" providerId="AD" clId="Web-{7C78D0FC-BB25-E829-E1B6-AC7CEE92733A}" dt="2025-09-25T20:43:39.972" v="1068"/>
        <pc:sldMkLst>
          <pc:docMk/>
          <pc:sldMk cId="2261178327" sldId="956"/>
        </pc:sldMkLst>
      </pc:sldChg>
      <pc:sldChg chg="modNotes">
        <pc:chgData name="melissabaker@enterprisecommunity.com" userId="S::urn:spo:guest#melissabaker@enterprisecommunity.com::" providerId="AD" clId="Web-{7C78D0FC-BB25-E829-E1B6-AC7CEE92733A}" dt="2025-09-25T20:49:09.858" v="1488"/>
        <pc:sldMkLst>
          <pc:docMk/>
          <pc:sldMk cId="4209566251" sldId="957"/>
        </pc:sldMkLst>
      </pc:sldChg>
      <pc:sldChg chg="modNotes">
        <pc:chgData name="melissabaker@enterprisecommunity.com" userId="S::urn:spo:guest#melissabaker@enterprisecommunity.com::" providerId="AD" clId="Web-{7C78D0FC-BB25-E829-E1B6-AC7CEE92733A}" dt="2025-09-25T20:54:00.129" v="1859"/>
        <pc:sldMkLst>
          <pc:docMk/>
          <pc:sldMk cId="2851660642" sldId="959"/>
        </pc:sldMkLst>
      </pc:sldChg>
      <pc:sldChg chg="modNotes">
        <pc:chgData name="melissabaker@enterprisecommunity.com" userId="S::urn:spo:guest#melissabaker@enterprisecommunity.com::" providerId="AD" clId="Web-{7C78D0FC-BB25-E829-E1B6-AC7CEE92733A}" dt="2025-09-25T20:08:19.353" v="17"/>
        <pc:sldMkLst>
          <pc:docMk/>
          <pc:sldMk cId="2120410486" sldId="994"/>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91445B-4784-418B-A647-73C2D727741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E234DAC-3958-4C4F-8D5E-C607475388DE}">
      <dgm:prSet custT="1"/>
      <dgm:spPr/>
      <dgm:t>
        <a:bodyPr/>
        <a:lstStyle/>
        <a:p>
          <a:pPr>
            <a:lnSpc>
              <a:spcPct val="100000"/>
            </a:lnSpc>
          </a:pPr>
          <a:r>
            <a:rPr lang="en-US" sz="2200" b="1" dirty="0">
              <a:solidFill>
                <a:srgbClr val="1F2A44"/>
              </a:solidFill>
            </a:rPr>
            <a:t>Monitor financial performance</a:t>
          </a:r>
          <a:endParaRPr lang="en-US" sz="2200" dirty="0">
            <a:solidFill>
              <a:srgbClr val="1F2A44"/>
            </a:solidFill>
          </a:endParaRPr>
        </a:p>
      </dgm:t>
    </dgm:pt>
    <dgm:pt modelId="{F66BE8D1-8CE0-454E-87FE-FCC5E89CE973}" type="parTrans" cxnId="{E44D2756-13FB-44B6-87AF-E9A9AD35B66D}">
      <dgm:prSet/>
      <dgm:spPr/>
      <dgm:t>
        <a:bodyPr/>
        <a:lstStyle/>
        <a:p>
          <a:endParaRPr lang="en-US"/>
        </a:p>
      </dgm:t>
    </dgm:pt>
    <dgm:pt modelId="{3C5C27D5-7161-40AC-8B1A-5D7DA85AA390}" type="sibTrans" cxnId="{E44D2756-13FB-44B6-87AF-E9A9AD35B66D}">
      <dgm:prSet/>
      <dgm:spPr/>
      <dgm:t>
        <a:bodyPr/>
        <a:lstStyle/>
        <a:p>
          <a:endParaRPr lang="en-US"/>
        </a:p>
      </dgm:t>
    </dgm:pt>
    <dgm:pt modelId="{8EC786D0-D041-4824-857A-9EF2D3EA574C}">
      <dgm:prSet/>
      <dgm:spPr/>
      <dgm:t>
        <a:bodyPr/>
        <a:lstStyle/>
        <a:p>
          <a:pPr>
            <a:lnSpc>
              <a:spcPct val="100000"/>
            </a:lnSpc>
          </a:pPr>
          <a:r>
            <a:rPr lang="en-US">
              <a:solidFill>
                <a:srgbClr val="6E6259"/>
              </a:solidFill>
            </a:rPr>
            <a:t>Ex.: Project property performance over 20 years based on financial data </a:t>
          </a:r>
        </a:p>
      </dgm:t>
    </dgm:pt>
    <dgm:pt modelId="{9B302293-F756-4A5D-96DD-C44917E022F2}" type="parTrans" cxnId="{CF6ABC5A-1B97-4F51-BA30-6439E86DB47C}">
      <dgm:prSet/>
      <dgm:spPr/>
      <dgm:t>
        <a:bodyPr/>
        <a:lstStyle/>
        <a:p>
          <a:endParaRPr lang="en-US"/>
        </a:p>
      </dgm:t>
    </dgm:pt>
    <dgm:pt modelId="{FF28B60A-4057-4686-AEB2-1E010DBA4475}" type="sibTrans" cxnId="{CF6ABC5A-1B97-4F51-BA30-6439E86DB47C}">
      <dgm:prSet/>
      <dgm:spPr/>
      <dgm:t>
        <a:bodyPr/>
        <a:lstStyle/>
        <a:p>
          <a:endParaRPr lang="en-US"/>
        </a:p>
      </dgm:t>
    </dgm:pt>
    <dgm:pt modelId="{78BA963C-2F8D-4BB9-BE52-7415E3293CFE}">
      <dgm:prSet custT="1"/>
      <dgm:spPr/>
      <dgm:t>
        <a:bodyPr/>
        <a:lstStyle/>
        <a:p>
          <a:pPr>
            <a:lnSpc>
              <a:spcPct val="100000"/>
            </a:lnSpc>
          </a:pPr>
          <a:r>
            <a:rPr lang="en-US" sz="2200" b="1" dirty="0">
              <a:solidFill>
                <a:srgbClr val="1F2A44"/>
              </a:solidFill>
            </a:rPr>
            <a:t>Monitor physical condition</a:t>
          </a:r>
          <a:endParaRPr lang="en-US" sz="2200" dirty="0">
            <a:solidFill>
              <a:srgbClr val="1F2A44"/>
            </a:solidFill>
          </a:endParaRPr>
        </a:p>
      </dgm:t>
    </dgm:pt>
    <dgm:pt modelId="{44974452-DEE7-4DE1-834D-57C881B33B2C}" type="parTrans" cxnId="{14AB87C6-5F4F-4257-87B7-50AA2A18FE3D}">
      <dgm:prSet/>
      <dgm:spPr/>
      <dgm:t>
        <a:bodyPr/>
        <a:lstStyle/>
        <a:p>
          <a:endParaRPr lang="en-US"/>
        </a:p>
      </dgm:t>
    </dgm:pt>
    <dgm:pt modelId="{E20A0029-E00A-4265-9B4F-069733935F08}" type="sibTrans" cxnId="{14AB87C6-5F4F-4257-87B7-50AA2A18FE3D}">
      <dgm:prSet/>
      <dgm:spPr/>
      <dgm:t>
        <a:bodyPr/>
        <a:lstStyle/>
        <a:p>
          <a:endParaRPr lang="en-US"/>
        </a:p>
      </dgm:t>
    </dgm:pt>
    <dgm:pt modelId="{A42079CC-4AD3-44B3-9042-38A5D62AB9A8}">
      <dgm:prSet/>
      <dgm:spPr/>
      <dgm:t>
        <a:bodyPr/>
        <a:lstStyle/>
        <a:p>
          <a:pPr>
            <a:lnSpc>
              <a:spcPct val="100000"/>
            </a:lnSpc>
          </a:pPr>
          <a:r>
            <a:rPr lang="en-US">
              <a:solidFill>
                <a:srgbClr val="6E6259"/>
              </a:solidFill>
            </a:rPr>
            <a:t>Ex.: Order a Capital Needs Assessment (CNA) on an aging property </a:t>
          </a:r>
        </a:p>
      </dgm:t>
    </dgm:pt>
    <dgm:pt modelId="{40723138-66D2-4609-BDCE-DA8582B185DB}" type="parTrans" cxnId="{F951D569-AAC2-4AAB-8AE3-46C0BE34A958}">
      <dgm:prSet/>
      <dgm:spPr/>
      <dgm:t>
        <a:bodyPr/>
        <a:lstStyle/>
        <a:p>
          <a:endParaRPr lang="en-US"/>
        </a:p>
      </dgm:t>
    </dgm:pt>
    <dgm:pt modelId="{FDB36D74-944D-474E-8367-F945D70BF1C3}" type="sibTrans" cxnId="{F951D569-AAC2-4AAB-8AE3-46C0BE34A958}">
      <dgm:prSet/>
      <dgm:spPr/>
      <dgm:t>
        <a:bodyPr/>
        <a:lstStyle/>
        <a:p>
          <a:endParaRPr lang="en-US"/>
        </a:p>
      </dgm:t>
    </dgm:pt>
    <dgm:pt modelId="{E055AA77-EBAD-49D2-A1E1-75ED624EC6CE}">
      <dgm:prSet custT="1"/>
      <dgm:spPr/>
      <dgm:t>
        <a:bodyPr/>
        <a:lstStyle/>
        <a:p>
          <a:pPr>
            <a:lnSpc>
              <a:spcPct val="100000"/>
            </a:lnSpc>
          </a:pPr>
          <a:r>
            <a:rPr lang="en-US" sz="2200" b="1" dirty="0">
              <a:solidFill>
                <a:srgbClr val="1F2A44"/>
              </a:solidFill>
            </a:rPr>
            <a:t>Ensure regulatory compliance</a:t>
          </a:r>
          <a:endParaRPr lang="en-US" sz="2200" dirty="0">
            <a:solidFill>
              <a:srgbClr val="1F2A44"/>
            </a:solidFill>
          </a:endParaRPr>
        </a:p>
      </dgm:t>
    </dgm:pt>
    <dgm:pt modelId="{760541E0-FB53-4FBB-9F89-4177CBE18091}" type="parTrans" cxnId="{45AF1FE2-F0EE-48B8-B0D0-22E8E4FF929E}">
      <dgm:prSet/>
      <dgm:spPr/>
      <dgm:t>
        <a:bodyPr/>
        <a:lstStyle/>
        <a:p>
          <a:endParaRPr lang="en-US"/>
        </a:p>
      </dgm:t>
    </dgm:pt>
    <dgm:pt modelId="{59E9517F-2756-4780-8D4A-A61513468973}" type="sibTrans" cxnId="{45AF1FE2-F0EE-48B8-B0D0-22E8E4FF929E}">
      <dgm:prSet/>
      <dgm:spPr/>
      <dgm:t>
        <a:bodyPr/>
        <a:lstStyle/>
        <a:p>
          <a:endParaRPr lang="en-US"/>
        </a:p>
      </dgm:t>
    </dgm:pt>
    <dgm:pt modelId="{FC6C03BA-391D-4A01-866C-25FD90A4B0F0}">
      <dgm:prSet/>
      <dgm:spPr/>
      <dgm:t>
        <a:bodyPr/>
        <a:lstStyle/>
        <a:p>
          <a:pPr>
            <a:lnSpc>
              <a:spcPct val="100000"/>
            </a:lnSpc>
          </a:pPr>
          <a:r>
            <a:rPr lang="en-US" dirty="0">
              <a:solidFill>
                <a:srgbClr val="6E6259"/>
              </a:solidFill>
            </a:rPr>
            <a:t>Ex.: Report to the investor after a property was damaged by fire</a:t>
          </a:r>
        </a:p>
      </dgm:t>
    </dgm:pt>
    <dgm:pt modelId="{26E2B82B-C524-45EB-930F-3DE483E3FF76}" type="parTrans" cxnId="{4A27CF35-DD8A-4F1F-8D8B-D0704091C3AD}">
      <dgm:prSet/>
      <dgm:spPr/>
      <dgm:t>
        <a:bodyPr/>
        <a:lstStyle/>
        <a:p>
          <a:endParaRPr lang="en-US"/>
        </a:p>
      </dgm:t>
    </dgm:pt>
    <dgm:pt modelId="{887197EF-96A6-4649-BFE4-AEC773CEDE51}" type="sibTrans" cxnId="{4A27CF35-DD8A-4F1F-8D8B-D0704091C3AD}">
      <dgm:prSet/>
      <dgm:spPr/>
      <dgm:t>
        <a:bodyPr/>
        <a:lstStyle/>
        <a:p>
          <a:endParaRPr lang="en-US"/>
        </a:p>
      </dgm:t>
    </dgm:pt>
    <dgm:pt modelId="{04CFB8DA-240F-44A5-A7D2-A893D772FC7D}">
      <dgm:prSet custT="1"/>
      <dgm:spPr/>
      <dgm:t>
        <a:bodyPr/>
        <a:lstStyle/>
        <a:p>
          <a:pPr>
            <a:lnSpc>
              <a:spcPct val="100000"/>
            </a:lnSpc>
          </a:pPr>
          <a:r>
            <a:rPr lang="en-US" sz="2200" b="1" dirty="0">
              <a:solidFill>
                <a:srgbClr val="1F2A44"/>
              </a:solidFill>
            </a:rPr>
            <a:t>Oversee property operations</a:t>
          </a:r>
          <a:endParaRPr lang="en-US" sz="2200" dirty="0">
            <a:solidFill>
              <a:srgbClr val="1F2A44"/>
            </a:solidFill>
          </a:endParaRPr>
        </a:p>
      </dgm:t>
    </dgm:pt>
    <dgm:pt modelId="{DC5F5FDF-E1E3-4927-9892-CBE0E5384577}" type="parTrans" cxnId="{87C97ADA-B53E-476A-B9AD-99F42860700C}">
      <dgm:prSet/>
      <dgm:spPr/>
      <dgm:t>
        <a:bodyPr/>
        <a:lstStyle/>
        <a:p>
          <a:endParaRPr lang="en-US"/>
        </a:p>
      </dgm:t>
    </dgm:pt>
    <dgm:pt modelId="{2AA94571-B103-4C55-8F4F-FDAA87D4F168}" type="sibTrans" cxnId="{87C97ADA-B53E-476A-B9AD-99F42860700C}">
      <dgm:prSet/>
      <dgm:spPr/>
      <dgm:t>
        <a:bodyPr/>
        <a:lstStyle/>
        <a:p>
          <a:endParaRPr lang="en-US"/>
        </a:p>
      </dgm:t>
    </dgm:pt>
    <dgm:pt modelId="{4EB7F5D6-C8E6-4945-89D6-F4AF274CD03C}">
      <dgm:prSet/>
      <dgm:spPr/>
      <dgm:t>
        <a:bodyPr/>
        <a:lstStyle/>
        <a:p>
          <a:pPr>
            <a:lnSpc>
              <a:spcPct val="100000"/>
            </a:lnSpc>
          </a:pPr>
          <a:r>
            <a:rPr lang="en-US">
              <a:solidFill>
                <a:srgbClr val="6E6259"/>
              </a:solidFill>
            </a:rPr>
            <a:t>Ex.: Work with property management to review and improve collections policies</a:t>
          </a:r>
        </a:p>
      </dgm:t>
    </dgm:pt>
    <dgm:pt modelId="{4214F2DE-4F02-4656-9542-F1DED6A6BFAE}" type="parTrans" cxnId="{BFAA84C4-AC87-48A3-A9E8-EB2B31C1E808}">
      <dgm:prSet/>
      <dgm:spPr/>
      <dgm:t>
        <a:bodyPr/>
        <a:lstStyle/>
        <a:p>
          <a:endParaRPr lang="en-US"/>
        </a:p>
      </dgm:t>
    </dgm:pt>
    <dgm:pt modelId="{F950A101-D9C3-475E-98E3-F207397A7C57}" type="sibTrans" cxnId="{BFAA84C4-AC87-48A3-A9E8-EB2B31C1E808}">
      <dgm:prSet/>
      <dgm:spPr/>
      <dgm:t>
        <a:bodyPr/>
        <a:lstStyle/>
        <a:p>
          <a:endParaRPr lang="en-US"/>
        </a:p>
      </dgm:t>
    </dgm:pt>
    <dgm:pt modelId="{70158334-E838-4BCC-A68A-7A51A6B8F0D0}">
      <dgm:prSet custT="1"/>
      <dgm:spPr>
        <a:solidFill>
          <a:srgbClr val="C3BEB9"/>
        </a:solidFill>
      </dgm:spPr>
      <dgm:t>
        <a:bodyPr/>
        <a:lstStyle/>
        <a:p>
          <a:pPr>
            <a:lnSpc>
              <a:spcPct val="100000"/>
            </a:lnSpc>
          </a:pPr>
          <a:r>
            <a:rPr lang="en-US" sz="2000" b="1" dirty="0">
              <a:solidFill>
                <a:srgbClr val="1F2A44"/>
              </a:solidFill>
            </a:rPr>
            <a:t>Strategically position portfolio for success and manage risk</a:t>
          </a:r>
          <a:endParaRPr lang="en-US" sz="2000" dirty="0">
            <a:solidFill>
              <a:srgbClr val="1F2A44"/>
            </a:solidFill>
          </a:endParaRPr>
        </a:p>
      </dgm:t>
    </dgm:pt>
    <dgm:pt modelId="{C8C8D10D-EEC9-4AFB-B3D3-8A4CB84CED9B}" type="parTrans" cxnId="{80FB4BD2-BEE7-4902-8EBD-634C44131BF2}">
      <dgm:prSet/>
      <dgm:spPr/>
      <dgm:t>
        <a:bodyPr/>
        <a:lstStyle/>
        <a:p>
          <a:endParaRPr lang="en-US"/>
        </a:p>
      </dgm:t>
    </dgm:pt>
    <dgm:pt modelId="{8F643E90-9E4F-4DE7-9697-A2E6E3481655}" type="sibTrans" cxnId="{80FB4BD2-BEE7-4902-8EBD-634C44131BF2}">
      <dgm:prSet/>
      <dgm:spPr/>
      <dgm:t>
        <a:bodyPr/>
        <a:lstStyle/>
        <a:p>
          <a:endParaRPr lang="en-US"/>
        </a:p>
      </dgm:t>
    </dgm:pt>
    <dgm:pt modelId="{B7458706-9E9B-435B-9909-2AFA3DE127FB}">
      <dgm:prSet/>
      <dgm:spPr/>
      <dgm:t>
        <a:bodyPr/>
        <a:lstStyle/>
        <a:p>
          <a:pPr>
            <a:lnSpc>
              <a:spcPct val="100000"/>
            </a:lnSpc>
          </a:pPr>
          <a:r>
            <a:rPr lang="en-US">
              <a:solidFill>
                <a:srgbClr val="6E6259"/>
              </a:solidFill>
            </a:rPr>
            <a:t>Ex.: Evaluate OAHTC and conventional loan options for a property in need of mortgage refinance</a:t>
          </a:r>
        </a:p>
      </dgm:t>
    </dgm:pt>
    <dgm:pt modelId="{D43B0B99-49B3-41C9-8A19-B0C858C592F7}" type="parTrans" cxnId="{0AC7347E-8551-4A79-8CE1-26C7917C6423}">
      <dgm:prSet/>
      <dgm:spPr/>
      <dgm:t>
        <a:bodyPr/>
        <a:lstStyle/>
        <a:p>
          <a:endParaRPr lang="en-US"/>
        </a:p>
      </dgm:t>
    </dgm:pt>
    <dgm:pt modelId="{64D4A9F8-46DD-447D-9866-7334D0A650D5}" type="sibTrans" cxnId="{0AC7347E-8551-4A79-8CE1-26C7917C6423}">
      <dgm:prSet/>
      <dgm:spPr/>
      <dgm:t>
        <a:bodyPr/>
        <a:lstStyle/>
        <a:p>
          <a:endParaRPr lang="en-US"/>
        </a:p>
      </dgm:t>
    </dgm:pt>
    <dgm:pt modelId="{6911E03C-0D4C-46BD-A0DD-20DA7056CCF1}" type="pres">
      <dgm:prSet presAssocID="{A991445B-4784-418B-A647-73C2D7277413}" presName="root" presStyleCnt="0">
        <dgm:presLayoutVars>
          <dgm:dir/>
          <dgm:resizeHandles val="exact"/>
        </dgm:presLayoutVars>
      </dgm:prSet>
      <dgm:spPr/>
    </dgm:pt>
    <dgm:pt modelId="{66C4B354-3E5A-4056-9A07-29790CE47B70}" type="pres">
      <dgm:prSet presAssocID="{DE234DAC-3958-4C4F-8D5E-C607475388DE}" presName="compNode" presStyleCnt="0"/>
      <dgm:spPr/>
    </dgm:pt>
    <dgm:pt modelId="{DB189C04-64DC-4FDB-8EE2-C5A7EF525D85}" type="pres">
      <dgm:prSet presAssocID="{DE234DAC-3958-4C4F-8D5E-C607475388DE}" presName="bgRect" presStyleLbl="bgShp" presStyleIdx="0" presStyleCnt="5"/>
      <dgm:spPr>
        <a:solidFill>
          <a:srgbClr val="C3BEB9"/>
        </a:solidFill>
      </dgm:spPr>
    </dgm:pt>
    <dgm:pt modelId="{475E4C4F-83E7-4FEB-B5EC-FE6237087D43}" type="pres">
      <dgm:prSet presAssocID="{DE234DAC-3958-4C4F-8D5E-C607475388D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D82E9A4D-DB91-48CE-85C1-926182CDF15D}" type="pres">
      <dgm:prSet presAssocID="{DE234DAC-3958-4C4F-8D5E-C607475388DE}" presName="spaceRect" presStyleCnt="0"/>
      <dgm:spPr/>
    </dgm:pt>
    <dgm:pt modelId="{F4E46EF8-4331-4A25-8453-811889281723}" type="pres">
      <dgm:prSet presAssocID="{DE234DAC-3958-4C4F-8D5E-C607475388DE}" presName="parTx" presStyleLbl="revTx" presStyleIdx="0" presStyleCnt="10">
        <dgm:presLayoutVars>
          <dgm:chMax val="0"/>
          <dgm:chPref val="0"/>
        </dgm:presLayoutVars>
      </dgm:prSet>
      <dgm:spPr/>
    </dgm:pt>
    <dgm:pt modelId="{53B46D60-7723-4C45-8C07-F816D25B6382}" type="pres">
      <dgm:prSet presAssocID="{DE234DAC-3958-4C4F-8D5E-C607475388DE}" presName="desTx" presStyleLbl="revTx" presStyleIdx="1" presStyleCnt="10">
        <dgm:presLayoutVars/>
      </dgm:prSet>
      <dgm:spPr/>
    </dgm:pt>
    <dgm:pt modelId="{6F87E69B-5CF3-4889-8C05-40FEF6D0C479}" type="pres">
      <dgm:prSet presAssocID="{3C5C27D5-7161-40AC-8B1A-5D7DA85AA390}" presName="sibTrans" presStyleCnt="0"/>
      <dgm:spPr/>
    </dgm:pt>
    <dgm:pt modelId="{7E7B5E3C-4DEF-4C01-8D1F-8E0524CEAA8D}" type="pres">
      <dgm:prSet presAssocID="{78BA963C-2F8D-4BB9-BE52-7415E3293CFE}" presName="compNode" presStyleCnt="0"/>
      <dgm:spPr/>
    </dgm:pt>
    <dgm:pt modelId="{C5FD524F-EF80-403B-B68C-8E9500ED7F50}" type="pres">
      <dgm:prSet presAssocID="{78BA963C-2F8D-4BB9-BE52-7415E3293CFE}" presName="bgRect" presStyleLbl="bgShp" presStyleIdx="1" presStyleCnt="5"/>
      <dgm:spPr>
        <a:solidFill>
          <a:srgbClr val="C3BEB9"/>
        </a:solidFill>
      </dgm:spPr>
    </dgm:pt>
    <dgm:pt modelId="{79DBBCF9-0D30-4FD2-9D05-B318691AB8DA}" type="pres">
      <dgm:prSet presAssocID="{78BA963C-2F8D-4BB9-BE52-7415E3293CFE}" presName="iconRect" presStyleLbl="node1" presStyleIdx="1" presStyleCnt="5"/>
      <dgm:spPr>
        <a:noFill/>
      </dgm:spPr>
    </dgm:pt>
    <dgm:pt modelId="{2D1E77E3-A047-49A6-A20C-D1145764B099}" type="pres">
      <dgm:prSet presAssocID="{78BA963C-2F8D-4BB9-BE52-7415E3293CFE}" presName="spaceRect" presStyleCnt="0"/>
      <dgm:spPr/>
    </dgm:pt>
    <dgm:pt modelId="{75CE8293-A2A5-4856-8C99-1EBF4E38628A}" type="pres">
      <dgm:prSet presAssocID="{78BA963C-2F8D-4BB9-BE52-7415E3293CFE}" presName="parTx" presStyleLbl="revTx" presStyleIdx="2" presStyleCnt="10">
        <dgm:presLayoutVars>
          <dgm:chMax val="0"/>
          <dgm:chPref val="0"/>
        </dgm:presLayoutVars>
      </dgm:prSet>
      <dgm:spPr/>
    </dgm:pt>
    <dgm:pt modelId="{20836B0B-ADCC-491B-88D1-03360CD83174}" type="pres">
      <dgm:prSet presAssocID="{78BA963C-2F8D-4BB9-BE52-7415E3293CFE}" presName="desTx" presStyleLbl="revTx" presStyleIdx="3" presStyleCnt="10">
        <dgm:presLayoutVars/>
      </dgm:prSet>
      <dgm:spPr/>
    </dgm:pt>
    <dgm:pt modelId="{CD0E8F02-ABD8-4D61-85C6-AE6DAD1E209E}" type="pres">
      <dgm:prSet presAssocID="{E20A0029-E00A-4265-9B4F-069733935F08}" presName="sibTrans" presStyleCnt="0"/>
      <dgm:spPr/>
    </dgm:pt>
    <dgm:pt modelId="{039291D3-15DC-4A3D-A4AC-C8AFC7C9146F}" type="pres">
      <dgm:prSet presAssocID="{E055AA77-EBAD-49D2-A1E1-75ED624EC6CE}" presName="compNode" presStyleCnt="0"/>
      <dgm:spPr/>
    </dgm:pt>
    <dgm:pt modelId="{4CA0D1BB-C1B8-4545-A124-B1388BE55287}" type="pres">
      <dgm:prSet presAssocID="{E055AA77-EBAD-49D2-A1E1-75ED624EC6CE}" presName="bgRect" presStyleLbl="bgShp" presStyleIdx="2" presStyleCnt="5"/>
      <dgm:spPr>
        <a:solidFill>
          <a:srgbClr val="C3BEB9"/>
        </a:solidFill>
      </dgm:spPr>
    </dgm:pt>
    <dgm:pt modelId="{8106AFBE-4044-4701-B9ED-197EB495E586}" type="pres">
      <dgm:prSet presAssocID="{E055AA77-EBAD-49D2-A1E1-75ED624EC6CE}" presName="icon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DB3A801A-E559-4465-98D2-4A512350D920}" type="pres">
      <dgm:prSet presAssocID="{E055AA77-EBAD-49D2-A1E1-75ED624EC6CE}" presName="spaceRect" presStyleCnt="0"/>
      <dgm:spPr/>
    </dgm:pt>
    <dgm:pt modelId="{CDA2F453-6196-41B4-ADF1-63D6247E6983}" type="pres">
      <dgm:prSet presAssocID="{E055AA77-EBAD-49D2-A1E1-75ED624EC6CE}" presName="parTx" presStyleLbl="revTx" presStyleIdx="4" presStyleCnt="10">
        <dgm:presLayoutVars>
          <dgm:chMax val="0"/>
          <dgm:chPref val="0"/>
        </dgm:presLayoutVars>
      </dgm:prSet>
      <dgm:spPr/>
    </dgm:pt>
    <dgm:pt modelId="{AAB78C7D-265C-455F-B546-39749EB3AEA4}" type="pres">
      <dgm:prSet presAssocID="{E055AA77-EBAD-49D2-A1E1-75ED624EC6CE}" presName="desTx" presStyleLbl="revTx" presStyleIdx="5" presStyleCnt="10">
        <dgm:presLayoutVars/>
      </dgm:prSet>
      <dgm:spPr/>
    </dgm:pt>
    <dgm:pt modelId="{AB49E21A-2F83-424E-B56C-6B4FE212BB49}" type="pres">
      <dgm:prSet presAssocID="{59E9517F-2756-4780-8D4A-A61513468973}" presName="sibTrans" presStyleCnt="0"/>
      <dgm:spPr/>
    </dgm:pt>
    <dgm:pt modelId="{07F9C3FE-1DC7-4AB4-A74E-E6422F8080AC}" type="pres">
      <dgm:prSet presAssocID="{04CFB8DA-240F-44A5-A7D2-A893D772FC7D}" presName="compNode" presStyleCnt="0"/>
      <dgm:spPr/>
    </dgm:pt>
    <dgm:pt modelId="{E2133199-6FAD-4A81-BA0E-4F361FAA8C27}" type="pres">
      <dgm:prSet presAssocID="{04CFB8DA-240F-44A5-A7D2-A893D772FC7D}" presName="bgRect" presStyleLbl="bgShp" presStyleIdx="3" presStyleCnt="5"/>
      <dgm:spPr>
        <a:solidFill>
          <a:srgbClr val="C3BEB9"/>
        </a:solidFill>
      </dgm:spPr>
    </dgm:pt>
    <dgm:pt modelId="{1665238C-B954-468C-9777-9E8A4386998E}" type="pres">
      <dgm:prSet presAssocID="{04CFB8DA-240F-44A5-A7D2-A893D772FC7D}" presName="icon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ffice Worker"/>
        </a:ext>
      </dgm:extLst>
    </dgm:pt>
    <dgm:pt modelId="{D606CD13-AA75-461E-80E9-828790EB08AE}" type="pres">
      <dgm:prSet presAssocID="{04CFB8DA-240F-44A5-A7D2-A893D772FC7D}" presName="spaceRect" presStyleCnt="0"/>
      <dgm:spPr/>
    </dgm:pt>
    <dgm:pt modelId="{53DDA6BA-DC7B-49D9-BB61-3F19296B4CA8}" type="pres">
      <dgm:prSet presAssocID="{04CFB8DA-240F-44A5-A7D2-A893D772FC7D}" presName="parTx" presStyleLbl="revTx" presStyleIdx="6" presStyleCnt="10">
        <dgm:presLayoutVars>
          <dgm:chMax val="0"/>
          <dgm:chPref val="0"/>
        </dgm:presLayoutVars>
      </dgm:prSet>
      <dgm:spPr/>
    </dgm:pt>
    <dgm:pt modelId="{44A38BFB-ED2C-4001-95F3-54A93EBCBE2C}" type="pres">
      <dgm:prSet presAssocID="{04CFB8DA-240F-44A5-A7D2-A893D772FC7D}" presName="desTx" presStyleLbl="revTx" presStyleIdx="7" presStyleCnt="10">
        <dgm:presLayoutVars/>
      </dgm:prSet>
      <dgm:spPr/>
    </dgm:pt>
    <dgm:pt modelId="{2C6FC0CB-B3C8-487A-94B5-6ADFC7851BC5}" type="pres">
      <dgm:prSet presAssocID="{2AA94571-B103-4C55-8F4F-FDAA87D4F168}" presName="sibTrans" presStyleCnt="0"/>
      <dgm:spPr/>
    </dgm:pt>
    <dgm:pt modelId="{56D11D3A-A0AE-48BA-AD45-5622AFFDB28E}" type="pres">
      <dgm:prSet presAssocID="{70158334-E838-4BCC-A68A-7A51A6B8F0D0}" presName="compNode" presStyleCnt="0"/>
      <dgm:spPr/>
    </dgm:pt>
    <dgm:pt modelId="{EEEFAB2D-EBB8-4005-A8EA-A6E7F77D049C}" type="pres">
      <dgm:prSet presAssocID="{70158334-E838-4BCC-A68A-7A51A6B8F0D0}" presName="bgRect" presStyleLbl="bgShp" presStyleIdx="4" presStyleCnt="5"/>
      <dgm:spPr>
        <a:solidFill>
          <a:srgbClr val="C3BEB9"/>
        </a:solidFill>
      </dgm:spPr>
    </dgm:pt>
    <dgm:pt modelId="{30A03B07-35B0-404D-853F-1B5EA1AB965A}" type="pres">
      <dgm:prSet presAssocID="{70158334-E838-4BCC-A68A-7A51A6B8F0D0}" presName="iconRect" presStyleLbl="nod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ouse"/>
        </a:ext>
      </dgm:extLst>
    </dgm:pt>
    <dgm:pt modelId="{9B72CD66-E865-4AB0-9F09-B1246368FBB3}" type="pres">
      <dgm:prSet presAssocID="{70158334-E838-4BCC-A68A-7A51A6B8F0D0}" presName="spaceRect" presStyleCnt="0"/>
      <dgm:spPr/>
    </dgm:pt>
    <dgm:pt modelId="{979F3EDA-49C4-4A78-84F5-1F82361E20E5}" type="pres">
      <dgm:prSet presAssocID="{70158334-E838-4BCC-A68A-7A51A6B8F0D0}" presName="parTx" presStyleLbl="revTx" presStyleIdx="8" presStyleCnt="10">
        <dgm:presLayoutVars>
          <dgm:chMax val="0"/>
          <dgm:chPref val="0"/>
        </dgm:presLayoutVars>
      </dgm:prSet>
      <dgm:spPr/>
    </dgm:pt>
    <dgm:pt modelId="{D9DA9385-7982-4A7E-973F-8E3D32360BDD}" type="pres">
      <dgm:prSet presAssocID="{70158334-E838-4BCC-A68A-7A51A6B8F0D0}" presName="desTx" presStyleLbl="revTx" presStyleIdx="9" presStyleCnt="10">
        <dgm:presLayoutVars/>
      </dgm:prSet>
      <dgm:spPr/>
    </dgm:pt>
  </dgm:ptLst>
  <dgm:cxnLst>
    <dgm:cxn modelId="{14C34413-F6BB-4BC7-8846-BD9728F7442D}" type="presOf" srcId="{70158334-E838-4BCC-A68A-7A51A6B8F0D0}" destId="{979F3EDA-49C4-4A78-84F5-1F82361E20E5}" srcOrd="0" destOrd="0" presId="urn:microsoft.com/office/officeart/2018/2/layout/IconVerticalSolidList"/>
    <dgm:cxn modelId="{3B46A31C-01A5-4976-A4E8-0E800B00E1D0}" type="presOf" srcId="{FC6C03BA-391D-4A01-866C-25FD90A4B0F0}" destId="{AAB78C7D-265C-455F-B546-39749EB3AEA4}" srcOrd="0" destOrd="0" presId="urn:microsoft.com/office/officeart/2018/2/layout/IconVerticalSolidList"/>
    <dgm:cxn modelId="{4A27CF35-DD8A-4F1F-8D8B-D0704091C3AD}" srcId="{E055AA77-EBAD-49D2-A1E1-75ED624EC6CE}" destId="{FC6C03BA-391D-4A01-866C-25FD90A4B0F0}" srcOrd="0" destOrd="0" parTransId="{26E2B82B-C524-45EB-930F-3DE483E3FF76}" sibTransId="{887197EF-96A6-4649-BFE4-AEC773CEDE51}"/>
    <dgm:cxn modelId="{489D633F-193B-4BCD-94CF-2A6781A3D9CF}" type="presOf" srcId="{78BA963C-2F8D-4BB9-BE52-7415E3293CFE}" destId="{75CE8293-A2A5-4856-8C99-1EBF4E38628A}" srcOrd="0" destOrd="0" presId="urn:microsoft.com/office/officeart/2018/2/layout/IconVerticalSolidList"/>
    <dgm:cxn modelId="{330E6063-B039-45D6-8138-F644B05F859D}" type="presOf" srcId="{E055AA77-EBAD-49D2-A1E1-75ED624EC6CE}" destId="{CDA2F453-6196-41B4-ADF1-63D6247E6983}" srcOrd="0" destOrd="0" presId="urn:microsoft.com/office/officeart/2018/2/layout/IconVerticalSolidList"/>
    <dgm:cxn modelId="{F951D569-AAC2-4AAB-8AE3-46C0BE34A958}" srcId="{78BA963C-2F8D-4BB9-BE52-7415E3293CFE}" destId="{A42079CC-4AD3-44B3-9042-38A5D62AB9A8}" srcOrd="0" destOrd="0" parTransId="{40723138-66D2-4609-BDCE-DA8582B185DB}" sibTransId="{FDB36D74-944D-474E-8367-F945D70BF1C3}"/>
    <dgm:cxn modelId="{E44D2756-13FB-44B6-87AF-E9A9AD35B66D}" srcId="{A991445B-4784-418B-A647-73C2D7277413}" destId="{DE234DAC-3958-4C4F-8D5E-C607475388DE}" srcOrd="0" destOrd="0" parTransId="{F66BE8D1-8CE0-454E-87FE-FCC5E89CE973}" sibTransId="{3C5C27D5-7161-40AC-8B1A-5D7DA85AA390}"/>
    <dgm:cxn modelId="{27CC1A59-80C2-43E6-8D25-5DDABA01391F}" type="presOf" srcId="{4EB7F5D6-C8E6-4945-89D6-F4AF274CD03C}" destId="{44A38BFB-ED2C-4001-95F3-54A93EBCBE2C}" srcOrd="0" destOrd="0" presId="urn:microsoft.com/office/officeart/2018/2/layout/IconVerticalSolidList"/>
    <dgm:cxn modelId="{CF6ABC5A-1B97-4F51-BA30-6439E86DB47C}" srcId="{DE234DAC-3958-4C4F-8D5E-C607475388DE}" destId="{8EC786D0-D041-4824-857A-9EF2D3EA574C}" srcOrd="0" destOrd="0" parTransId="{9B302293-F756-4A5D-96DD-C44917E022F2}" sibTransId="{FF28B60A-4057-4686-AEB2-1E010DBA4475}"/>
    <dgm:cxn modelId="{0AC7347E-8551-4A79-8CE1-26C7917C6423}" srcId="{70158334-E838-4BCC-A68A-7A51A6B8F0D0}" destId="{B7458706-9E9B-435B-9909-2AFA3DE127FB}" srcOrd="0" destOrd="0" parTransId="{D43B0B99-49B3-41C9-8A19-B0C858C592F7}" sibTransId="{64D4A9F8-46DD-447D-9866-7334D0A650D5}"/>
    <dgm:cxn modelId="{E5D8EEB6-269C-4D0A-95EF-050E27FF7D28}" type="presOf" srcId="{8EC786D0-D041-4824-857A-9EF2D3EA574C}" destId="{53B46D60-7723-4C45-8C07-F816D25B6382}" srcOrd="0" destOrd="0" presId="urn:microsoft.com/office/officeart/2018/2/layout/IconVerticalSolidList"/>
    <dgm:cxn modelId="{73E228BE-5117-4907-8BF9-26EFDD205EDB}" type="presOf" srcId="{A42079CC-4AD3-44B3-9042-38A5D62AB9A8}" destId="{20836B0B-ADCC-491B-88D1-03360CD83174}" srcOrd="0" destOrd="0" presId="urn:microsoft.com/office/officeart/2018/2/layout/IconVerticalSolidList"/>
    <dgm:cxn modelId="{0F2E2CC4-7917-4B5E-AFFC-44482F910167}" type="presOf" srcId="{B7458706-9E9B-435B-9909-2AFA3DE127FB}" destId="{D9DA9385-7982-4A7E-973F-8E3D32360BDD}" srcOrd="0" destOrd="0" presId="urn:microsoft.com/office/officeart/2018/2/layout/IconVerticalSolidList"/>
    <dgm:cxn modelId="{BFAA84C4-AC87-48A3-A9E8-EB2B31C1E808}" srcId="{04CFB8DA-240F-44A5-A7D2-A893D772FC7D}" destId="{4EB7F5D6-C8E6-4945-89D6-F4AF274CD03C}" srcOrd="0" destOrd="0" parTransId="{4214F2DE-4F02-4656-9542-F1DED6A6BFAE}" sibTransId="{F950A101-D9C3-475E-98E3-F207397A7C57}"/>
    <dgm:cxn modelId="{14AB87C6-5F4F-4257-87B7-50AA2A18FE3D}" srcId="{A991445B-4784-418B-A647-73C2D7277413}" destId="{78BA963C-2F8D-4BB9-BE52-7415E3293CFE}" srcOrd="1" destOrd="0" parTransId="{44974452-DEE7-4DE1-834D-57C881B33B2C}" sibTransId="{E20A0029-E00A-4265-9B4F-069733935F08}"/>
    <dgm:cxn modelId="{80FB4BD2-BEE7-4902-8EBD-634C44131BF2}" srcId="{A991445B-4784-418B-A647-73C2D7277413}" destId="{70158334-E838-4BCC-A68A-7A51A6B8F0D0}" srcOrd="4" destOrd="0" parTransId="{C8C8D10D-EEC9-4AFB-B3D3-8A4CB84CED9B}" sibTransId="{8F643E90-9E4F-4DE7-9697-A2E6E3481655}"/>
    <dgm:cxn modelId="{87C97ADA-B53E-476A-B9AD-99F42860700C}" srcId="{A991445B-4784-418B-A647-73C2D7277413}" destId="{04CFB8DA-240F-44A5-A7D2-A893D772FC7D}" srcOrd="3" destOrd="0" parTransId="{DC5F5FDF-E1E3-4927-9892-CBE0E5384577}" sibTransId="{2AA94571-B103-4C55-8F4F-FDAA87D4F168}"/>
    <dgm:cxn modelId="{6A0DAEE1-5F92-4DD9-B398-A17DB90F81AB}" type="presOf" srcId="{A991445B-4784-418B-A647-73C2D7277413}" destId="{6911E03C-0D4C-46BD-A0DD-20DA7056CCF1}" srcOrd="0" destOrd="0" presId="urn:microsoft.com/office/officeart/2018/2/layout/IconVerticalSolidList"/>
    <dgm:cxn modelId="{45AF1FE2-F0EE-48B8-B0D0-22E8E4FF929E}" srcId="{A991445B-4784-418B-A647-73C2D7277413}" destId="{E055AA77-EBAD-49D2-A1E1-75ED624EC6CE}" srcOrd="2" destOrd="0" parTransId="{760541E0-FB53-4FBB-9F89-4177CBE18091}" sibTransId="{59E9517F-2756-4780-8D4A-A61513468973}"/>
    <dgm:cxn modelId="{434BADEA-AD28-4058-A919-CA731009FAB6}" type="presOf" srcId="{DE234DAC-3958-4C4F-8D5E-C607475388DE}" destId="{F4E46EF8-4331-4A25-8453-811889281723}" srcOrd="0" destOrd="0" presId="urn:microsoft.com/office/officeart/2018/2/layout/IconVerticalSolidList"/>
    <dgm:cxn modelId="{7D9919F5-ADB2-45F8-9880-DE19E791331F}" type="presOf" srcId="{04CFB8DA-240F-44A5-A7D2-A893D772FC7D}" destId="{53DDA6BA-DC7B-49D9-BB61-3F19296B4CA8}" srcOrd="0" destOrd="0" presId="urn:microsoft.com/office/officeart/2018/2/layout/IconVerticalSolidList"/>
    <dgm:cxn modelId="{EAFE9384-BEA4-4DDB-A0BB-1DE97B4CBDDA}" type="presParOf" srcId="{6911E03C-0D4C-46BD-A0DD-20DA7056CCF1}" destId="{66C4B354-3E5A-4056-9A07-29790CE47B70}" srcOrd="0" destOrd="0" presId="urn:microsoft.com/office/officeart/2018/2/layout/IconVerticalSolidList"/>
    <dgm:cxn modelId="{AF48454A-5249-4A03-B421-5E72971DDE92}" type="presParOf" srcId="{66C4B354-3E5A-4056-9A07-29790CE47B70}" destId="{DB189C04-64DC-4FDB-8EE2-C5A7EF525D85}" srcOrd="0" destOrd="0" presId="urn:microsoft.com/office/officeart/2018/2/layout/IconVerticalSolidList"/>
    <dgm:cxn modelId="{7DB0AABD-3297-4FBB-B921-49F11EC97705}" type="presParOf" srcId="{66C4B354-3E5A-4056-9A07-29790CE47B70}" destId="{475E4C4F-83E7-4FEB-B5EC-FE6237087D43}" srcOrd="1" destOrd="0" presId="urn:microsoft.com/office/officeart/2018/2/layout/IconVerticalSolidList"/>
    <dgm:cxn modelId="{49B487DD-36B2-4B0F-9B22-2E7D8E9E7F76}" type="presParOf" srcId="{66C4B354-3E5A-4056-9A07-29790CE47B70}" destId="{D82E9A4D-DB91-48CE-85C1-926182CDF15D}" srcOrd="2" destOrd="0" presId="urn:microsoft.com/office/officeart/2018/2/layout/IconVerticalSolidList"/>
    <dgm:cxn modelId="{E2F09EF0-89FF-49B8-A821-3861464B39F9}" type="presParOf" srcId="{66C4B354-3E5A-4056-9A07-29790CE47B70}" destId="{F4E46EF8-4331-4A25-8453-811889281723}" srcOrd="3" destOrd="0" presId="urn:microsoft.com/office/officeart/2018/2/layout/IconVerticalSolidList"/>
    <dgm:cxn modelId="{F128317E-210D-4C98-B09E-D1AFF3A98CB9}" type="presParOf" srcId="{66C4B354-3E5A-4056-9A07-29790CE47B70}" destId="{53B46D60-7723-4C45-8C07-F816D25B6382}" srcOrd="4" destOrd="0" presId="urn:microsoft.com/office/officeart/2018/2/layout/IconVerticalSolidList"/>
    <dgm:cxn modelId="{89980385-127B-4BCD-ADF3-164591FA5D8A}" type="presParOf" srcId="{6911E03C-0D4C-46BD-A0DD-20DA7056CCF1}" destId="{6F87E69B-5CF3-4889-8C05-40FEF6D0C479}" srcOrd="1" destOrd="0" presId="urn:microsoft.com/office/officeart/2018/2/layout/IconVerticalSolidList"/>
    <dgm:cxn modelId="{1735DCA3-5B32-4F84-AC96-05D59983ABB6}" type="presParOf" srcId="{6911E03C-0D4C-46BD-A0DD-20DA7056CCF1}" destId="{7E7B5E3C-4DEF-4C01-8D1F-8E0524CEAA8D}" srcOrd="2" destOrd="0" presId="urn:microsoft.com/office/officeart/2018/2/layout/IconVerticalSolidList"/>
    <dgm:cxn modelId="{305ADA10-146C-4FE2-9603-C1A69D004A96}" type="presParOf" srcId="{7E7B5E3C-4DEF-4C01-8D1F-8E0524CEAA8D}" destId="{C5FD524F-EF80-403B-B68C-8E9500ED7F50}" srcOrd="0" destOrd="0" presId="urn:microsoft.com/office/officeart/2018/2/layout/IconVerticalSolidList"/>
    <dgm:cxn modelId="{4D8A4D94-B6C1-436D-A3C5-B29B616C5AFF}" type="presParOf" srcId="{7E7B5E3C-4DEF-4C01-8D1F-8E0524CEAA8D}" destId="{79DBBCF9-0D30-4FD2-9D05-B318691AB8DA}" srcOrd="1" destOrd="0" presId="urn:microsoft.com/office/officeart/2018/2/layout/IconVerticalSolidList"/>
    <dgm:cxn modelId="{E7E81D50-7E5B-4B82-9446-83F2C9B6CEAA}" type="presParOf" srcId="{7E7B5E3C-4DEF-4C01-8D1F-8E0524CEAA8D}" destId="{2D1E77E3-A047-49A6-A20C-D1145764B099}" srcOrd="2" destOrd="0" presId="urn:microsoft.com/office/officeart/2018/2/layout/IconVerticalSolidList"/>
    <dgm:cxn modelId="{35F0A4C0-21E9-4A7B-A161-4E39334285D3}" type="presParOf" srcId="{7E7B5E3C-4DEF-4C01-8D1F-8E0524CEAA8D}" destId="{75CE8293-A2A5-4856-8C99-1EBF4E38628A}" srcOrd="3" destOrd="0" presId="urn:microsoft.com/office/officeart/2018/2/layout/IconVerticalSolidList"/>
    <dgm:cxn modelId="{2B9827CE-D1BC-4113-A9B7-2D8AD36FA311}" type="presParOf" srcId="{7E7B5E3C-4DEF-4C01-8D1F-8E0524CEAA8D}" destId="{20836B0B-ADCC-491B-88D1-03360CD83174}" srcOrd="4" destOrd="0" presId="urn:microsoft.com/office/officeart/2018/2/layout/IconVerticalSolidList"/>
    <dgm:cxn modelId="{B5C6EA43-155F-44FB-8E6C-E4C848AADE88}" type="presParOf" srcId="{6911E03C-0D4C-46BD-A0DD-20DA7056CCF1}" destId="{CD0E8F02-ABD8-4D61-85C6-AE6DAD1E209E}" srcOrd="3" destOrd="0" presId="urn:microsoft.com/office/officeart/2018/2/layout/IconVerticalSolidList"/>
    <dgm:cxn modelId="{88552631-7029-456F-B165-753043EDFDB9}" type="presParOf" srcId="{6911E03C-0D4C-46BD-A0DD-20DA7056CCF1}" destId="{039291D3-15DC-4A3D-A4AC-C8AFC7C9146F}" srcOrd="4" destOrd="0" presId="urn:microsoft.com/office/officeart/2018/2/layout/IconVerticalSolidList"/>
    <dgm:cxn modelId="{B267C812-D68A-4541-A2A3-7EA7AED17215}" type="presParOf" srcId="{039291D3-15DC-4A3D-A4AC-C8AFC7C9146F}" destId="{4CA0D1BB-C1B8-4545-A124-B1388BE55287}" srcOrd="0" destOrd="0" presId="urn:microsoft.com/office/officeart/2018/2/layout/IconVerticalSolidList"/>
    <dgm:cxn modelId="{EC3C9129-9DDB-466D-8930-34D6C38EC654}" type="presParOf" srcId="{039291D3-15DC-4A3D-A4AC-C8AFC7C9146F}" destId="{8106AFBE-4044-4701-B9ED-197EB495E586}" srcOrd="1" destOrd="0" presId="urn:microsoft.com/office/officeart/2018/2/layout/IconVerticalSolidList"/>
    <dgm:cxn modelId="{E7B110AD-90F1-4727-BFC6-B3F6D776CEA7}" type="presParOf" srcId="{039291D3-15DC-4A3D-A4AC-C8AFC7C9146F}" destId="{DB3A801A-E559-4465-98D2-4A512350D920}" srcOrd="2" destOrd="0" presId="urn:microsoft.com/office/officeart/2018/2/layout/IconVerticalSolidList"/>
    <dgm:cxn modelId="{BCC3B434-B440-4109-A590-C4AB240D4504}" type="presParOf" srcId="{039291D3-15DC-4A3D-A4AC-C8AFC7C9146F}" destId="{CDA2F453-6196-41B4-ADF1-63D6247E6983}" srcOrd="3" destOrd="0" presId="urn:microsoft.com/office/officeart/2018/2/layout/IconVerticalSolidList"/>
    <dgm:cxn modelId="{7ED05937-5C4D-4AD2-A3B1-EE82083BCD3D}" type="presParOf" srcId="{039291D3-15DC-4A3D-A4AC-C8AFC7C9146F}" destId="{AAB78C7D-265C-455F-B546-39749EB3AEA4}" srcOrd="4" destOrd="0" presId="urn:microsoft.com/office/officeart/2018/2/layout/IconVerticalSolidList"/>
    <dgm:cxn modelId="{1975F8E4-52C4-4326-9083-3B3235505175}" type="presParOf" srcId="{6911E03C-0D4C-46BD-A0DD-20DA7056CCF1}" destId="{AB49E21A-2F83-424E-B56C-6B4FE212BB49}" srcOrd="5" destOrd="0" presId="urn:microsoft.com/office/officeart/2018/2/layout/IconVerticalSolidList"/>
    <dgm:cxn modelId="{588A578D-911C-43A6-A4C6-77A227D25B1D}" type="presParOf" srcId="{6911E03C-0D4C-46BD-A0DD-20DA7056CCF1}" destId="{07F9C3FE-1DC7-4AB4-A74E-E6422F8080AC}" srcOrd="6" destOrd="0" presId="urn:microsoft.com/office/officeart/2018/2/layout/IconVerticalSolidList"/>
    <dgm:cxn modelId="{B75FCDC8-2D10-46F9-A308-F714449BD983}" type="presParOf" srcId="{07F9C3FE-1DC7-4AB4-A74E-E6422F8080AC}" destId="{E2133199-6FAD-4A81-BA0E-4F361FAA8C27}" srcOrd="0" destOrd="0" presId="urn:microsoft.com/office/officeart/2018/2/layout/IconVerticalSolidList"/>
    <dgm:cxn modelId="{952F0E99-6BF6-4B78-8713-DEAC028205CF}" type="presParOf" srcId="{07F9C3FE-1DC7-4AB4-A74E-E6422F8080AC}" destId="{1665238C-B954-468C-9777-9E8A4386998E}" srcOrd="1" destOrd="0" presId="urn:microsoft.com/office/officeart/2018/2/layout/IconVerticalSolidList"/>
    <dgm:cxn modelId="{BCC9C276-72F0-4E38-88F6-EE8F848BB587}" type="presParOf" srcId="{07F9C3FE-1DC7-4AB4-A74E-E6422F8080AC}" destId="{D606CD13-AA75-461E-80E9-828790EB08AE}" srcOrd="2" destOrd="0" presId="urn:microsoft.com/office/officeart/2018/2/layout/IconVerticalSolidList"/>
    <dgm:cxn modelId="{341F6A4E-09BB-479E-82CC-D448F5E70B91}" type="presParOf" srcId="{07F9C3FE-1DC7-4AB4-A74E-E6422F8080AC}" destId="{53DDA6BA-DC7B-49D9-BB61-3F19296B4CA8}" srcOrd="3" destOrd="0" presId="urn:microsoft.com/office/officeart/2018/2/layout/IconVerticalSolidList"/>
    <dgm:cxn modelId="{CCE8A2BE-5DA4-4462-8CDC-C0D22C0EE290}" type="presParOf" srcId="{07F9C3FE-1DC7-4AB4-A74E-E6422F8080AC}" destId="{44A38BFB-ED2C-4001-95F3-54A93EBCBE2C}" srcOrd="4" destOrd="0" presId="urn:microsoft.com/office/officeart/2018/2/layout/IconVerticalSolidList"/>
    <dgm:cxn modelId="{7AAC6E47-1D02-4144-BAEC-AC53AA64035C}" type="presParOf" srcId="{6911E03C-0D4C-46BD-A0DD-20DA7056CCF1}" destId="{2C6FC0CB-B3C8-487A-94B5-6ADFC7851BC5}" srcOrd="7" destOrd="0" presId="urn:microsoft.com/office/officeart/2018/2/layout/IconVerticalSolidList"/>
    <dgm:cxn modelId="{3512FCEE-3443-4896-9198-35152C4DF038}" type="presParOf" srcId="{6911E03C-0D4C-46BD-A0DD-20DA7056CCF1}" destId="{56D11D3A-A0AE-48BA-AD45-5622AFFDB28E}" srcOrd="8" destOrd="0" presId="urn:microsoft.com/office/officeart/2018/2/layout/IconVerticalSolidList"/>
    <dgm:cxn modelId="{461C22E9-D8E3-4496-9B0B-0250420FF50E}" type="presParOf" srcId="{56D11D3A-A0AE-48BA-AD45-5622AFFDB28E}" destId="{EEEFAB2D-EBB8-4005-A8EA-A6E7F77D049C}" srcOrd="0" destOrd="0" presId="urn:microsoft.com/office/officeart/2018/2/layout/IconVerticalSolidList"/>
    <dgm:cxn modelId="{73E7903F-CF9A-4613-8EC0-2BB2AD923451}" type="presParOf" srcId="{56D11D3A-A0AE-48BA-AD45-5622AFFDB28E}" destId="{30A03B07-35B0-404D-853F-1B5EA1AB965A}" srcOrd="1" destOrd="0" presId="urn:microsoft.com/office/officeart/2018/2/layout/IconVerticalSolidList"/>
    <dgm:cxn modelId="{4284EBAB-F8FF-470C-8DA8-6C7F5FC627EA}" type="presParOf" srcId="{56D11D3A-A0AE-48BA-AD45-5622AFFDB28E}" destId="{9B72CD66-E865-4AB0-9F09-B1246368FBB3}" srcOrd="2" destOrd="0" presId="urn:microsoft.com/office/officeart/2018/2/layout/IconVerticalSolidList"/>
    <dgm:cxn modelId="{30CA6167-9900-4D81-8C5A-982DF02F1D9F}" type="presParOf" srcId="{56D11D3A-A0AE-48BA-AD45-5622AFFDB28E}" destId="{979F3EDA-49C4-4A78-84F5-1F82361E20E5}" srcOrd="3" destOrd="0" presId="urn:microsoft.com/office/officeart/2018/2/layout/IconVerticalSolidList"/>
    <dgm:cxn modelId="{EA048145-DD66-4DB1-A4D4-61A7DC0BB3C0}" type="presParOf" srcId="{56D11D3A-A0AE-48BA-AD45-5622AFFDB28E}" destId="{D9DA9385-7982-4A7E-973F-8E3D32360BDD}"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7A8C41-82C0-4730-A6DB-A291B65766E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40C0F80F-62E8-4F15-9E84-EA1C4E53EE92}">
      <dgm:prSet phldrT="[Text]" custT="1"/>
      <dgm:spPr>
        <a:solidFill>
          <a:schemeClr val="bg1"/>
        </a:solidFill>
      </dgm:spPr>
      <dgm:t>
        <a:bodyPr/>
        <a:lstStyle/>
        <a:p>
          <a:r>
            <a:rPr lang="en-US" sz="2000" dirty="0">
              <a:latin typeface="Calibri  "/>
              <a:ea typeface="Open Sans" panose="020B0606030504020204" pitchFamily="34" charset="0"/>
              <a:cs typeface="Open Sans" panose="020B0606030504020204" pitchFamily="34" charset="0"/>
            </a:rPr>
            <a:t>Feasibility</a:t>
          </a:r>
        </a:p>
      </dgm:t>
    </dgm:pt>
    <dgm:pt modelId="{02F8B7C2-F554-4335-8AFB-56AAA8E211B7}" type="parTrans" cxnId="{AE080EEF-8377-4245-80DB-C8C0A646571F}">
      <dgm:prSet/>
      <dgm:spPr/>
      <dgm:t>
        <a:bodyPr/>
        <a:lstStyle/>
        <a:p>
          <a:endParaRPr lang="en-US"/>
        </a:p>
      </dgm:t>
    </dgm:pt>
    <dgm:pt modelId="{E75308CC-3EC7-4C76-8D7E-DDD1251795DF}" type="sibTrans" cxnId="{AE080EEF-8377-4245-80DB-C8C0A646571F}">
      <dgm:prSet/>
      <dgm:spPr/>
      <dgm:t>
        <a:bodyPr/>
        <a:lstStyle/>
        <a:p>
          <a:endParaRPr lang="en-US"/>
        </a:p>
      </dgm:t>
    </dgm:pt>
    <dgm:pt modelId="{CBC16DF9-23B8-4678-BF98-FDBA7B987BB8}">
      <dgm:prSet phldrT="[Text]" custT="1"/>
      <dgm:spPr>
        <a:solidFill>
          <a:schemeClr val="bg1"/>
        </a:solidFill>
      </dgm:spPr>
      <dgm:t>
        <a:bodyPr/>
        <a:lstStyle/>
        <a:p>
          <a:r>
            <a:rPr lang="en-US" sz="2000" dirty="0">
              <a:latin typeface="Calibri  "/>
            </a:rPr>
            <a:t>Predevelop-</a:t>
          </a:r>
          <a:r>
            <a:rPr lang="en-US" sz="2000" dirty="0" err="1">
              <a:latin typeface="Calibri  "/>
            </a:rPr>
            <a:t>ment</a:t>
          </a:r>
          <a:endParaRPr lang="en-US" sz="2000" dirty="0">
            <a:latin typeface="Calibri  "/>
          </a:endParaRPr>
        </a:p>
      </dgm:t>
    </dgm:pt>
    <dgm:pt modelId="{7A23F4C5-1757-4147-87C6-EEFF51D80748}" type="parTrans" cxnId="{6CD0D458-B6E0-4A51-979C-6AB6414604D2}">
      <dgm:prSet/>
      <dgm:spPr/>
      <dgm:t>
        <a:bodyPr/>
        <a:lstStyle/>
        <a:p>
          <a:endParaRPr lang="en-US"/>
        </a:p>
      </dgm:t>
    </dgm:pt>
    <dgm:pt modelId="{707916A7-A2D7-452B-A68B-F95F8EB2EA42}" type="sibTrans" cxnId="{6CD0D458-B6E0-4A51-979C-6AB6414604D2}">
      <dgm:prSet/>
      <dgm:spPr/>
      <dgm:t>
        <a:bodyPr/>
        <a:lstStyle/>
        <a:p>
          <a:endParaRPr lang="en-US"/>
        </a:p>
      </dgm:t>
    </dgm:pt>
    <dgm:pt modelId="{AC5EB8FA-90D9-4ED8-8EC6-BD4D1C653314}">
      <dgm:prSet phldrT="[Text]" custT="1"/>
      <dgm:spPr>
        <a:solidFill>
          <a:schemeClr val="bg1"/>
        </a:solidFill>
      </dgm:spPr>
      <dgm:t>
        <a:bodyPr/>
        <a:lstStyle/>
        <a:p>
          <a:r>
            <a:rPr lang="en-US" sz="2000" dirty="0">
              <a:latin typeface="Calibri  "/>
            </a:rPr>
            <a:t>Construction</a:t>
          </a:r>
        </a:p>
      </dgm:t>
    </dgm:pt>
    <dgm:pt modelId="{776CBDF7-EF37-46DA-873E-49FFF9376D80}" type="parTrans" cxnId="{B73A6F3E-6226-4BA2-BCE2-A6A941425315}">
      <dgm:prSet/>
      <dgm:spPr/>
      <dgm:t>
        <a:bodyPr/>
        <a:lstStyle/>
        <a:p>
          <a:endParaRPr lang="en-US"/>
        </a:p>
      </dgm:t>
    </dgm:pt>
    <dgm:pt modelId="{BF1C5A88-CD6A-4F46-9796-0F9694BEDEB9}" type="sibTrans" cxnId="{B73A6F3E-6226-4BA2-BCE2-A6A941425315}">
      <dgm:prSet/>
      <dgm:spPr/>
      <dgm:t>
        <a:bodyPr/>
        <a:lstStyle/>
        <a:p>
          <a:endParaRPr lang="en-US"/>
        </a:p>
      </dgm:t>
    </dgm:pt>
    <dgm:pt modelId="{2BC65ACF-CCB0-4AB3-B3E2-890065CEDA4A}">
      <dgm:prSet phldrT="[Text]" custT="1"/>
      <dgm:spPr>
        <a:solidFill>
          <a:schemeClr val="bg1"/>
        </a:solidFill>
      </dgm:spPr>
      <dgm:t>
        <a:bodyPr/>
        <a:lstStyle/>
        <a:p>
          <a:r>
            <a:rPr lang="en-US" sz="2000" dirty="0">
              <a:latin typeface="Calibri  "/>
            </a:rPr>
            <a:t>Lease Up &amp; Closeout</a:t>
          </a:r>
        </a:p>
      </dgm:t>
    </dgm:pt>
    <dgm:pt modelId="{592AADCC-C40E-4E0F-9045-E7B402E99C10}" type="parTrans" cxnId="{8320130C-BF53-4187-9971-45944A44B882}">
      <dgm:prSet/>
      <dgm:spPr/>
      <dgm:t>
        <a:bodyPr/>
        <a:lstStyle/>
        <a:p>
          <a:endParaRPr lang="en-US"/>
        </a:p>
      </dgm:t>
    </dgm:pt>
    <dgm:pt modelId="{1CBA9722-8323-4679-9B63-4F67B528B4B5}" type="sibTrans" cxnId="{8320130C-BF53-4187-9971-45944A44B882}">
      <dgm:prSet/>
      <dgm:spPr/>
      <dgm:t>
        <a:bodyPr/>
        <a:lstStyle/>
        <a:p>
          <a:endParaRPr lang="en-US"/>
        </a:p>
      </dgm:t>
    </dgm:pt>
    <dgm:pt modelId="{B206D52C-7A8B-421D-A02A-5AE8CC636551}">
      <dgm:prSet phldrT="[Text]" custT="1"/>
      <dgm:spPr>
        <a:solidFill>
          <a:srgbClr val="1F2A44"/>
        </a:solidFill>
      </dgm:spPr>
      <dgm:t>
        <a:bodyPr/>
        <a:lstStyle/>
        <a:p>
          <a:r>
            <a:rPr lang="en-US" sz="2000" dirty="0">
              <a:latin typeface="Calibri  "/>
            </a:rPr>
            <a:t>Operations</a:t>
          </a:r>
        </a:p>
      </dgm:t>
    </dgm:pt>
    <dgm:pt modelId="{AE446001-BB05-42E3-90B8-06FCA305DE73}" type="parTrans" cxnId="{C05AFF6B-5B95-4595-AB1B-43FEC1B45499}">
      <dgm:prSet/>
      <dgm:spPr/>
      <dgm:t>
        <a:bodyPr/>
        <a:lstStyle/>
        <a:p>
          <a:endParaRPr lang="en-US"/>
        </a:p>
      </dgm:t>
    </dgm:pt>
    <dgm:pt modelId="{28AF22AA-C530-479B-AD84-34494E202C59}" type="sibTrans" cxnId="{C05AFF6B-5B95-4595-AB1B-43FEC1B45499}">
      <dgm:prSet/>
      <dgm:spPr/>
      <dgm:t>
        <a:bodyPr/>
        <a:lstStyle/>
        <a:p>
          <a:endParaRPr lang="en-US"/>
        </a:p>
      </dgm:t>
    </dgm:pt>
    <dgm:pt modelId="{7CE742F3-A70D-45CB-A3C0-C9D06F2D18B2}" type="pres">
      <dgm:prSet presAssocID="{897A8C41-82C0-4730-A6DB-A291B65766EB}" presName="Name0" presStyleCnt="0">
        <dgm:presLayoutVars>
          <dgm:dir/>
          <dgm:animLvl val="lvl"/>
          <dgm:resizeHandles val="exact"/>
        </dgm:presLayoutVars>
      </dgm:prSet>
      <dgm:spPr/>
    </dgm:pt>
    <dgm:pt modelId="{3E20E509-C7AE-49C4-BBC5-F6CA4AF976BE}" type="pres">
      <dgm:prSet presAssocID="{40C0F80F-62E8-4F15-9E84-EA1C4E53EE92}" presName="parTxOnly" presStyleLbl="node1" presStyleIdx="0" presStyleCnt="5" custLinFactX="-21689" custLinFactNeighborX="-100000" custLinFactNeighborY="-1600">
        <dgm:presLayoutVars>
          <dgm:chMax val="0"/>
          <dgm:chPref val="0"/>
          <dgm:bulletEnabled val="1"/>
        </dgm:presLayoutVars>
      </dgm:prSet>
      <dgm:spPr/>
    </dgm:pt>
    <dgm:pt modelId="{53E0C1FB-DA10-4A8F-BFFA-A0A3CF3468CB}" type="pres">
      <dgm:prSet presAssocID="{E75308CC-3EC7-4C76-8D7E-DDD1251795DF}" presName="parTxOnlySpace" presStyleCnt="0"/>
      <dgm:spPr/>
    </dgm:pt>
    <dgm:pt modelId="{021C8A6D-E1EB-4BB5-9D7D-74EF7D57B50A}" type="pres">
      <dgm:prSet presAssocID="{CBC16DF9-23B8-4678-BF98-FDBA7B987BB8}" presName="parTxOnly" presStyleLbl="node1" presStyleIdx="1" presStyleCnt="5" custLinFactNeighborY="-800">
        <dgm:presLayoutVars>
          <dgm:chMax val="0"/>
          <dgm:chPref val="0"/>
          <dgm:bulletEnabled val="1"/>
        </dgm:presLayoutVars>
      </dgm:prSet>
      <dgm:spPr/>
    </dgm:pt>
    <dgm:pt modelId="{54C3B3F8-4F8F-4156-BCA4-491262ACDD5E}" type="pres">
      <dgm:prSet presAssocID="{707916A7-A2D7-452B-A68B-F95F8EB2EA42}" presName="parTxOnlySpace" presStyleCnt="0"/>
      <dgm:spPr/>
    </dgm:pt>
    <dgm:pt modelId="{696BE7F9-6ED2-4379-A742-DCFBA2419ED6}" type="pres">
      <dgm:prSet presAssocID="{AC5EB8FA-90D9-4ED8-8EC6-BD4D1C653314}" presName="parTxOnly" presStyleLbl="node1" presStyleIdx="2" presStyleCnt="5" custLinFactNeighborY="0">
        <dgm:presLayoutVars>
          <dgm:chMax val="0"/>
          <dgm:chPref val="0"/>
          <dgm:bulletEnabled val="1"/>
        </dgm:presLayoutVars>
      </dgm:prSet>
      <dgm:spPr/>
    </dgm:pt>
    <dgm:pt modelId="{B7D3611D-7127-4A9D-976D-9DED00631288}" type="pres">
      <dgm:prSet presAssocID="{BF1C5A88-CD6A-4F46-9796-0F9694BEDEB9}" presName="parTxOnlySpace" presStyleCnt="0"/>
      <dgm:spPr/>
    </dgm:pt>
    <dgm:pt modelId="{F299785A-DFE3-427C-851F-314D0657734D}" type="pres">
      <dgm:prSet presAssocID="{2BC65ACF-CCB0-4AB3-B3E2-890065CEDA4A}" presName="parTxOnly" presStyleLbl="node1" presStyleIdx="3" presStyleCnt="5">
        <dgm:presLayoutVars>
          <dgm:chMax val="0"/>
          <dgm:chPref val="0"/>
          <dgm:bulletEnabled val="1"/>
        </dgm:presLayoutVars>
      </dgm:prSet>
      <dgm:spPr/>
    </dgm:pt>
    <dgm:pt modelId="{4DF31E45-3BFA-41DB-AD58-A8E2650D2C24}" type="pres">
      <dgm:prSet presAssocID="{1CBA9722-8323-4679-9B63-4F67B528B4B5}" presName="parTxOnlySpace" presStyleCnt="0"/>
      <dgm:spPr/>
    </dgm:pt>
    <dgm:pt modelId="{CB22D179-5FAF-48CD-9D14-83905E0E6FF9}" type="pres">
      <dgm:prSet presAssocID="{B206D52C-7A8B-421D-A02A-5AE8CC636551}" presName="parTxOnly" presStyleLbl="node1" presStyleIdx="4" presStyleCnt="5">
        <dgm:presLayoutVars>
          <dgm:chMax val="0"/>
          <dgm:chPref val="0"/>
          <dgm:bulletEnabled val="1"/>
        </dgm:presLayoutVars>
      </dgm:prSet>
      <dgm:spPr/>
    </dgm:pt>
  </dgm:ptLst>
  <dgm:cxnLst>
    <dgm:cxn modelId="{8320130C-BF53-4187-9971-45944A44B882}" srcId="{897A8C41-82C0-4730-A6DB-A291B65766EB}" destId="{2BC65ACF-CCB0-4AB3-B3E2-890065CEDA4A}" srcOrd="3" destOrd="0" parTransId="{592AADCC-C40E-4E0F-9045-E7B402E99C10}" sibTransId="{1CBA9722-8323-4679-9B63-4F67B528B4B5}"/>
    <dgm:cxn modelId="{B73A6F3E-6226-4BA2-BCE2-A6A941425315}" srcId="{897A8C41-82C0-4730-A6DB-A291B65766EB}" destId="{AC5EB8FA-90D9-4ED8-8EC6-BD4D1C653314}" srcOrd="2" destOrd="0" parTransId="{776CBDF7-EF37-46DA-873E-49FFF9376D80}" sibTransId="{BF1C5A88-CD6A-4F46-9796-0F9694BEDEB9}"/>
    <dgm:cxn modelId="{17AD5F5D-CCF1-4ED9-A651-09EC4CEBA425}" type="presOf" srcId="{B206D52C-7A8B-421D-A02A-5AE8CC636551}" destId="{CB22D179-5FAF-48CD-9D14-83905E0E6FF9}" srcOrd="0" destOrd="0" presId="urn:microsoft.com/office/officeart/2005/8/layout/chevron1"/>
    <dgm:cxn modelId="{C05AFF6B-5B95-4595-AB1B-43FEC1B45499}" srcId="{897A8C41-82C0-4730-A6DB-A291B65766EB}" destId="{B206D52C-7A8B-421D-A02A-5AE8CC636551}" srcOrd="4" destOrd="0" parTransId="{AE446001-BB05-42E3-90B8-06FCA305DE73}" sibTransId="{28AF22AA-C530-479B-AD84-34494E202C59}"/>
    <dgm:cxn modelId="{6CD0D458-B6E0-4A51-979C-6AB6414604D2}" srcId="{897A8C41-82C0-4730-A6DB-A291B65766EB}" destId="{CBC16DF9-23B8-4678-BF98-FDBA7B987BB8}" srcOrd="1" destOrd="0" parTransId="{7A23F4C5-1757-4147-87C6-EEFF51D80748}" sibTransId="{707916A7-A2D7-452B-A68B-F95F8EB2EA42}"/>
    <dgm:cxn modelId="{59F5907C-0C04-427C-ABC6-69F34F2BB0F2}" type="presOf" srcId="{2BC65ACF-CCB0-4AB3-B3E2-890065CEDA4A}" destId="{F299785A-DFE3-427C-851F-314D0657734D}" srcOrd="0" destOrd="0" presId="urn:microsoft.com/office/officeart/2005/8/layout/chevron1"/>
    <dgm:cxn modelId="{468A96A4-B71A-4F13-A218-067FCBAFDFD4}" type="presOf" srcId="{40C0F80F-62E8-4F15-9E84-EA1C4E53EE92}" destId="{3E20E509-C7AE-49C4-BBC5-F6CA4AF976BE}" srcOrd="0" destOrd="0" presId="urn:microsoft.com/office/officeart/2005/8/layout/chevron1"/>
    <dgm:cxn modelId="{D477BFB0-6834-477D-975E-F00F56AC6AE3}" type="presOf" srcId="{CBC16DF9-23B8-4678-BF98-FDBA7B987BB8}" destId="{021C8A6D-E1EB-4BB5-9D7D-74EF7D57B50A}" srcOrd="0" destOrd="0" presId="urn:microsoft.com/office/officeart/2005/8/layout/chevron1"/>
    <dgm:cxn modelId="{1C878CC6-7254-4B6E-A668-A9CA5B525FB3}" type="presOf" srcId="{897A8C41-82C0-4730-A6DB-A291B65766EB}" destId="{7CE742F3-A70D-45CB-A3C0-C9D06F2D18B2}" srcOrd="0" destOrd="0" presId="urn:microsoft.com/office/officeart/2005/8/layout/chevron1"/>
    <dgm:cxn modelId="{920F9ED5-146E-47DF-B8C8-F3BE43B2A9F1}" type="presOf" srcId="{AC5EB8FA-90D9-4ED8-8EC6-BD4D1C653314}" destId="{696BE7F9-6ED2-4379-A742-DCFBA2419ED6}" srcOrd="0" destOrd="0" presId="urn:microsoft.com/office/officeart/2005/8/layout/chevron1"/>
    <dgm:cxn modelId="{AE080EEF-8377-4245-80DB-C8C0A646571F}" srcId="{897A8C41-82C0-4730-A6DB-A291B65766EB}" destId="{40C0F80F-62E8-4F15-9E84-EA1C4E53EE92}" srcOrd="0" destOrd="0" parTransId="{02F8B7C2-F554-4335-8AFB-56AAA8E211B7}" sibTransId="{E75308CC-3EC7-4C76-8D7E-DDD1251795DF}"/>
    <dgm:cxn modelId="{ABE7AE98-256E-4F8C-B451-5FDE2B195036}" type="presParOf" srcId="{7CE742F3-A70D-45CB-A3C0-C9D06F2D18B2}" destId="{3E20E509-C7AE-49C4-BBC5-F6CA4AF976BE}" srcOrd="0" destOrd="0" presId="urn:microsoft.com/office/officeart/2005/8/layout/chevron1"/>
    <dgm:cxn modelId="{F5B7A0C7-E533-42A5-8D20-EF7A954928AD}" type="presParOf" srcId="{7CE742F3-A70D-45CB-A3C0-C9D06F2D18B2}" destId="{53E0C1FB-DA10-4A8F-BFFA-A0A3CF3468CB}" srcOrd="1" destOrd="0" presId="urn:microsoft.com/office/officeart/2005/8/layout/chevron1"/>
    <dgm:cxn modelId="{799AD95C-8332-4D68-836E-86C0269A2F80}" type="presParOf" srcId="{7CE742F3-A70D-45CB-A3C0-C9D06F2D18B2}" destId="{021C8A6D-E1EB-4BB5-9D7D-74EF7D57B50A}" srcOrd="2" destOrd="0" presId="urn:microsoft.com/office/officeart/2005/8/layout/chevron1"/>
    <dgm:cxn modelId="{EC133550-D66C-4896-BB74-C1DEE677A354}" type="presParOf" srcId="{7CE742F3-A70D-45CB-A3C0-C9D06F2D18B2}" destId="{54C3B3F8-4F8F-4156-BCA4-491262ACDD5E}" srcOrd="3" destOrd="0" presId="urn:microsoft.com/office/officeart/2005/8/layout/chevron1"/>
    <dgm:cxn modelId="{490EBF95-708F-401C-ABDA-739B87B50854}" type="presParOf" srcId="{7CE742F3-A70D-45CB-A3C0-C9D06F2D18B2}" destId="{696BE7F9-6ED2-4379-A742-DCFBA2419ED6}" srcOrd="4" destOrd="0" presId="urn:microsoft.com/office/officeart/2005/8/layout/chevron1"/>
    <dgm:cxn modelId="{08876F0C-95A9-470B-B1A7-10F4898DA19E}" type="presParOf" srcId="{7CE742F3-A70D-45CB-A3C0-C9D06F2D18B2}" destId="{B7D3611D-7127-4A9D-976D-9DED00631288}" srcOrd="5" destOrd="0" presId="urn:microsoft.com/office/officeart/2005/8/layout/chevron1"/>
    <dgm:cxn modelId="{077A252C-53EB-45D6-8439-B152BBA8A6C6}" type="presParOf" srcId="{7CE742F3-A70D-45CB-A3C0-C9D06F2D18B2}" destId="{F299785A-DFE3-427C-851F-314D0657734D}" srcOrd="6" destOrd="0" presId="urn:microsoft.com/office/officeart/2005/8/layout/chevron1"/>
    <dgm:cxn modelId="{E392BE74-2603-4AAE-86F3-426D308B428F}" type="presParOf" srcId="{7CE742F3-A70D-45CB-A3C0-C9D06F2D18B2}" destId="{4DF31E45-3BFA-41DB-AD58-A8E2650D2C24}" srcOrd="7" destOrd="0" presId="urn:microsoft.com/office/officeart/2005/8/layout/chevron1"/>
    <dgm:cxn modelId="{7EA746FD-BE8B-45A9-A89F-3DE0E1EBA1A4}" type="presParOf" srcId="{7CE742F3-A70D-45CB-A3C0-C9D06F2D18B2}" destId="{CB22D179-5FAF-48CD-9D14-83905E0E6FF9}"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89C04-64DC-4FDB-8EE2-C5A7EF525D85}">
      <dsp:nvSpPr>
        <dsp:cNvPr id="0" name=""/>
        <dsp:cNvSpPr/>
      </dsp:nvSpPr>
      <dsp:spPr>
        <a:xfrm>
          <a:off x="0" y="3714"/>
          <a:ext cx="10647775" cy="791168"/>
        </a:xfrm>
        <a:prstGeom prst="roundRect">
          <a:avLst>
            <a:gd name="adj" fmla="val 10000"/>
          </a:avLst>
        </a:prstGeom>
        <a:solidFill>
          <a:srgbClr val="C3BEB9"/>
        </a:solidFill>
        <a:ln>
          <a:noFill/>
        </a:ln>
        <a:effectLst/>
      </dsp:spPr>
      <dsp:style>
        <a:lnRef idx="0">
          <a:scrgbClr r="0" g="0" b="0"/>
        </a:lnRef>
        <a:fillRef idx="1">
          <a:scrgbClr r="0" g="0" b="0"/>
        </a:fillRef>
        <a:effectRef idx="0">
          <a:scrgbClr r="0" g="0" b="0"/>
        </a:effectRef>
        <a:fontRef idx="minor"/>
      </dsp:style>
    </dsp:sp>
    <dsp:sp modelId="{475E4C4F-83E7-4FEB-B5EC-FE6237087D43}">
      <dsp:nvSpPr>
        <dsp:cNvPr id="0" name=""/>
        <dsp:cNvSpPr/>
      </dsp:nvSpPr>
      <dsp:spPr>
        <a:xfrm>
          <a:off x="239328" y="181727"/>
          <a:ext cx="435142" cy="4351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E46EF8-4331-4A25-8453-811889281723}">
      <dsp:nvSpPr>
        <dsp:cNvPr id="0" name=""/>
        <dsp:cNvSpPr/>
      </dsp:nvSpPr>
      <dsp:spPr>
        <a:xfrm>
          <a:off x="913799" y="3714"/>
          <a:ext cx="4791498" cy="791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32" tIns="83732" rIns="83732" bIns="83732" numCol="1" spcCol="1270" anchor="ctr" anchorCtr="0">
          <a:noAutofit/>
        </a:bodyPr>
        <a:lstStyle/>
        <a:p>
          <a:pPr marL="0" lvl="0" indent="0" algn="l" defTabSz="977900">
            <a:lnSpc>
              <a:spcPct val="100000"/>
            </a:lnSpc>
            <a:spcBef>
              <a:spcPct val="0"/>
            </a:spcBef>
            <a:spcAft>
              <a:spcPct val="35000"/>
            </a:spcAft>
            <a:buNone/>
          </a:pPr>
          <a:r>
            <a:rPr lang="en-US" sz="2200" b="1" kern="1200" dirty="0">
              <a:solidFill>
                <a:srgbClr val="1F2A44"/>
              </a:solidFill>
            </a:rPr>
            <a:t>Monitor financial performance</a:t>
          </a:r>
          <a:endParaRPr lang="en-US" sz="2200" kern="1200" dirty="0">
            <a:solidFill>
              <a:srgbClr val="1F2A44"/>
            </a:solidFill>
          </a:endParaRPr>
        </a:p>
      </dsp:txBody>
      <dsp:txXfrm>
        <a:off x="913799" y="3714"/>
        <a:ext cx="4791498" cy="791168"/>
      </dsp:txXfrm>
    </dsp:sp>
    <dsp:sp modelId="{53B46D60-7723-4C45-8C07-F816D25B6382}">
      <dsp:nvSpPr>
        <dsp:cNvPr id="0" name=""/>
        <dsp:cNvSpPr/>
      </dsp:nvSpPr>
      <dsp:spPr>
        <a:xfrm>
          <a:off x="5705297" y="3714"/>
          <a:ext cx="4942477" cy="791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32" tIns="83732" rIns="83732" bIns="83732" numCol="1" spcCol="1270" anchor="ctr" anchorCtr="0">
          <a:noAutofit/>
        </a:bodyPr>
        <a:lstStyle/>
        <a:p>
          <a:pPr marL="0" lvl="0" indent="0" algn="l" defTabSz="800100">
            <a:lnSpc>
              <a:spcPct val="100000"/>
            </a:lnSpc>
            <a:spcBef>
              <a:spcPct val="0"/>
            </a:spcBef>
            <a:spcAft>
              <a:spcPct val="35000"/>
            </a:spcAft>
            <a:buNone/>
          </a:pPr>
          <a:r>
            <a:rPr lang="en-US" sz="1800" kern="1200">
              <a:solidFill>
                <a:srgbClr val="6E6259"/>
              </a:solidFill>
            </a:rPr>
            <a:t>Ex.: Project property performance over 20 years based on financial data </a:t>
          </a:r>
        </a:p>
      </dsp:txBody>
      <dsp:txXfrm>
        <a:off x="5705297" y="3714"/>
        <a:ext cx="4942477" cy="791168"/>
      </dsp:txXfrm>
    </dsp:sp>
    <dsp:sp modelId="{C5FD524F-EF80-403B-B68C-8E9500ED7F50}">
      <dsp:nvSpPr>
        <dsp:cNvPr id="0" name=""/>
        <dsp:cNvSpPr/>
      </dsp:nvSpPr>
      <dsp:spPr>
        <a:xfrm>
          <a:off x="0" y="992674"/>
          <a:ext cx="10647775" cy="791168"/>
        </a:xfrm>
        <a:prstGeom prst="roundRect">
          <a:avLst>
            <a:gd name="adj" fmla="val 10000"/>
          </a:avLst>
        </a:prstGeom>
        <a:solidFill>
          <a:srgbClr val="C3BEB9"/>
        </a:solidFill>
        <a:ln>
          <a:noFill/>
        </a:ln>
        <a:effectLst/>
      </dsp:spPr>
      <dsp:style>
        <a:lnRef idx="0">
          <a:scrgbClr r="0" g="0" b="0"/>
        </a:lnRef>
        <a:fillRef idx="1">
          <a:scrgbClr r="0" g="0" b="0"/>
        </a:fillRef>
        <a:effectRef idx="0">
          <a:scrgbClr r="0" g="0" b="0"/>
        </a:effectRef>
        <a:fontRef idx="minor"/>
      </dsp:style>
    </dsp:sp>
    <dsp:sp modelId="{79DBBCF9-0D30-4FD2-9D05-B318691AB8DA}">
      <dsp:nvSpPr>
        <dsp:cNvPr id="0" name=""/>
        <dsp:cNvSpPr/>
      </dsp:nvSpPr>
      <dsp:spPr>
        <a:xfrm>
          <a:off x="239328" y="1170687"/>
          <a:ext cx="435142" cy="435142"/>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CE8293-A2A5-4856-8C99-1EBF4E38628A}">
      <dsp:nvSpPr>
        <dsp:cNvPr id="0" name=""/>
        <dsp:cNvSpPr/>
      </dsp:nvSpPr>
      <dsp:spPr>
        <a:xfrm>
          <a:off x="913799" y="992674"/>
          <a:ext cx="4791498" cy="791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32" tIns="83732" rIns="83732" bIns="83732" numCol="1" spcCol="1270" anchor="ctr" anchorCtr="0">
          <a:noAutofit/>
        </a:bodyPr>
        <a:lstStyle/>
        <a:p>
          <a:pPr marL="0" lvl="0" indent="0" algn="l" defTabSz="977900">
            <a:lnSpc>
              <a:spcPct val="100000"/>
            </a:lnSpc>
            <a:spcBef>
              <a:spcPct val="0"/>
            </a:spcBef>
            <a:spcAft>
              <a:spcPct val="35000"/>
            </a:spcAft>
            <a:buNone/>
          </a:pPr>
          <a:r>
            <a:rPr lang="en-US" sz="2200" b="1" kern="1200" dirty="0">
              <a:solidFill>
                <a:srgbClr val="1F2A44"/>
              </a:solidFill>
            </a:rPr>
            <a:t>Monitor physical condition</a:t>
          </a:r>
          <a:endParaRPr lang="en-US" sz="2200" kern="1200" dirty="0">
            <a:solidFill>
              <a:srgbClr val="1F2A44"/>
            </a:solidFill>
          </a:endParaRPr>
        </a:p>
      </dsp:txBody>
      <dsp:txXfrm>
        <a:off x="913799" y="992674"/>
        <a:ext cx="4791498" cy="791168"/>
      </dsp:txXfrm>
    </dsp:sp>
    <dsp:sp modelId="{20836B0B-ADCC-491B-88D1-03360CD83174}">
      <dsp:nvSpPr>
        <dsp:cNvPr id="0" name=""/>
        <dsp:cNvSpPr/>
      </dsp:nvSpPr>
      <dsp:spPr>
        <a:xfrm>
          <a:off x="5705297" y="992674"/>
          <a:ext cx="4942477" cy="791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32" tIns="83732" rIns="83732" bIns="83732" numCol="1" spcCol="1270" anchor="ctr" anchorCtr="0">
          <a:noAutofit/>
        </a:bodyPr>
        <a:lstStyle/>
        <a:p>
          <a:pPr marL="0" lvl="0" indent="0" algn="l" defTabSz="800100">
            <a:lnSpc>
              <a:spcPct val="100000"/>
            </a:lnSpc>
            <a:spcBef>
              <a:spcPct val="0"/>
            </a:spcBef>
            <a:spcAft>
              <a:spcPct val="35000"/>
            </a:spcAft>
            <a:buNone/>
          </a:pPr>
          <a:r>
            <a:rPr lang="en-US" sz="1800" kern="1200">
              <a:solidFill>
                <a:srgbClr val="6E6259"/>
              </a:solidFill>
            </a:rPr>
            <a:t>Ex.: Order a Capital Needs Assessment (CNA) on an aging property </a:t>
          </a:r>
        </a:p>
      </dsp:txBody>
      <dsp:txXfrm>
        <a:off x="5705297" y="992674"/>
        <a:ext cx="4942477" cy="791168"/>
      </dsp:txXfrm>
    </dsp:sp>
    <dsp:sp modelId="{4CA0D1BB-C1B8-4545-A124-B1388BE55287}">
      <dsp:nvSpPr>
        <dsp:cNvPr id="0" name=""/>
        <dsp:cNvSpPr/>
      </dsp:nvSpPr>
      <dsp:spPr>
        <a:xfrm>
          <a:off x="0" y="1981634"/>
          <a:ext cx="10647775" cy="791168"/>
        </a:xfrm>
        <a:prstGeom prst="roundRect">
          <a:avLst>
            <a:gd name="adj" fmla="val 10000"/>
          </a:avLst>
        </a:prstGeom>
        <a:solidFill>
          <a:srgbClr val="C3BEB9"/>
        </a:solidFill>
        <a:ln>
          <a:noFill/>
        </a:ln>
        <a:effectLst/>
      </dsp:spPr>
      <dsp:style>
        <a:lnRef idx="0">
          <a:scrgbClr r="0" g="0" b="0"/>
        </a:lnRef>
        <a:fillRef idx="1">
          <a:scrgbClr r="0" g="0" b="0"/>
        </a:fillRef>
        <a:effectRef idx="0">
          <a:scrgbClr r="0" g="0" b="0"/>
        </a:effectRef>
        <a:fontRef idx="minor"/>
      </dsp:style>
    </dsp:sp>
    <dsp:sp modelId="{8106AFBE-4044-4701-B9ED-197EB495E586}">
      <dsp:nvSpPr>
        <dsp:cNvPr id="0" name=""/>
        <dsp:cNvSpPr/>
      </dsp:nvSpPr>
      <dsp:spPr>
        <a:xfrm>
          <a:off x="239328" y="2159647"/>
          <a:ext cx="435142" cy="4351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A2F453-6196-41B4-ADF1-63D6247E6983}">
      <dsp:nvSpPr>
        <dsp:cNvPr id="0" name=""/>
        <dsp:cNvSpPr/>
      </dsp:nvSpPr>
      <dsp:spPr>
        <a:xfrm>
          <a:off x="913799" y="1981634"/>
          <a:ext cx="4791498" cy="791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32" tIns="83732" rIns="83732" bIns="83732" numCol="1" spcCol="1270" anchor="ctr" anchorCtr="0">
          <a:noAutofit/>
        </a:bodyPr>
        <a:lstStyle/>
        <a:p>
          <a:pPr marL="0" lvl="0" indent="0" algn="l" defTabSz="977900">
            <a:lnSpc>
              <a:spcPct val="100000"/>
            </a:lnSpc>
            <a:spcBef>
              <a:spcPct val="0"/>
            </a:spcBef>
            <a:spcAft>
              <a:spcPct val="35000"/>
            </a:spcAft>
            <a:buNone/>
          </a:pPr>
          <a:r>
            <a:rPr lang="en-US" sz="2200" b="1" kern="1200" dirty="0">
              <a:solidFill>
                <a:srgbClr val="1F2A44"/>
              </a:solidFill>
            </a:rPr>
            <a:t>Ensure regulatory compliance</a:t>
          </a:r>
          <a:endParaRPr lang="en-US" sz="2200" kern="1200" dirty="0">
            <a:solidFill>
              <a:srgbClr val="1F2A44"/>
            </a:solidFill>
          </a:endParaRPr>
        </a:p>
      </dsp:txBody>
      <dsp:txXfrm>
        <a:off x="913799" y="1981634"/>
        <a:ext cx="4791498" cy="791168"/>
      </dsp:txXfrm>
    </dsp:sp>
    <dsp:sp modelId="{AAB78C7D-265C-455F-B546-39749EB3AEA4}">
      <dsp:nvSpPr>
        <dsp:cNvPr id="0" name=""/>
        <dsp:cNvSpPr/>
      </dsp:nvSpPr>
      <dsp:spPr>
        <a:xfrm>
          <a:off x="5705297" y="1981634"/>
          <a:ext cx="4942477" cy="791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32" tIns="83732" rIns="83732" bIns="83732" numCol="1" spcCol="1270" anchor="ctr" anchorCtr="0">
          <a:noAutofit/>
        </a:bodyPr>
        <a:lstStyle/>
        <a:p>
          <a:pPr marL="0" lvl="0" indent="0" algn="l" defTabSz="800100">
            <a:lnSpc>
              <a:spcPct val="100000"/>
            </a:lnSpc>
            <a:spcBef>
              <a:spcPct val="0"/>
            </a:spcBef>
            <a:spcAft>
              <a:spcPct val="35000"/>
            </a:spcAft>
            <a:buNone/>
          </a:pPr>
          <a:r>
            <a:rPr lang="en-US" sz="1800" kern="1200" dirty="0">
              <a:solidFill>
                <a:srgbClr val="6E6259"/>
              </a:solidFill>
            </a:rPr>
            <a:t>Ex.: Report to the investor after a property was damaged by fire</a:t>
          </a:r>
        </a:p>
      </dsp:txBody>
      <dsp:txXfrm>
        <a:off x="5705297" y="1981634"/>
        <a:ext cx="4942477" cy="791168"/>
      </dsp:txXfrm>
    </dsp:sp>
    <dsp:sp modelId="{E2133199-6FAD-4A81-BA0E-4F361FAA8C27}">
      <dsp:nvSpPr>
        <dsp:cNvPr id="0" name=""/>
        <dsp:cNvSpPr/>
      </dsp:nvSpPr>
      <dsp:spPr>
        <a:xfrm>
          <a:off x="0" y="2970594"/>
          <a:ext cx="10647775" cy="791168"/>
        </a:xfrm>
        <a:prstGeom prst="roundRect">
          <a:avLst>
            <a:gd name="adj" fmla="val 10000"/>
          </a:avLst>
        </a:prstGeom>
        <a:solidFill>
          <a:srgbClr val="C3BEB9"/>
        </a:solidFill>
        <a:ln>
          <a:noFill/>
        </a:ln>
        <a:effectLst/>
      </dsp:spPr>
      <dsp:style>
        <a:lnRef idx="0">
          <a:scrgbClr r="0" g="0" b="0"/>
        </a:lnRef>
        <a:fillRef idx="1">
          <a:scrgbClr r="0" g="0" b="0"/>
        </a:fillRef>
        <a:effectRef idx="0">
          <a:scrgbClr r="0" g="0" b="0"/>
        </a:effectRef>
        <a:fontRef idx="minor"/>
      </dsp:style>
    </dsp:sp>
    <dsp:sp modelId="{1665238C-B954-468C-9777-9E8A4386998E}">
      <dsp:nvSpPr>
        <dsp:cNvPr id="0" name=""/>
        <dsp:cNvSpPr/>
      </dsp:nvSpPr>
      <dsp:spPr>
        <a:xfrm>
          <a:off x="239328" y="3148607"/>
          <a:ext cx="435142" cy="4351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DA6BA-DC7B-49D9-BB61-3F19296B4CA8}">
      <dsp:nvSpPr>
        <dsp:cNvPr id="0" name=""/>
        <dsp:cNvSpPr/>
      </dsp:nvSpPr>
      <dsp:spPr>
        <a:xfrm>
          <a:off x="913799" y="2970594"/>
          <a:ext cx="4791498" cy="791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32" tIns="83732" rIns="83732" bIns="83732" numCol="1" spcCol="1270" anchor="ctr" anchorCtr="0">
          <a:noAutofit/>
        </a:bodyPr>
        <a:lstStyle/>
        <a:p>
          <a:pPr marL="0" lvl="0" indent="0" algn="l" defTabSz="977900">
            <a:lnSpc>
              <a:spcPct val="100000"/>
            </a:lnSpc>
            <a:spcBef>
              <a:spcPct val="0"/>
            </a:spcBef>
            <a:spcAft>
              <a:spcPct val="35000"/>
            </a:spcAft>
            <a:buNone/>
          </a:pPr>
          <a:r>
            <a:rPr lang="en-US" sz="2200" b="1" kern="1200" dirty="0">
              <a:solidFill>
                <a:srgbClr val="1F2A44"/>
              </a:solidFill>
            </a:rPr>
            <a:t>Oversee property operations</a:t>
          </a:r>
          <a:endParaRPr lang="en-US" sz="2200" kern="1200" dirty="0">
            <a:solidFill>
              <a:srgbClr val="1F2A44"/>
            </a:solidFill>
          </a:endParaRPr>
        </a:p>
      </dsp:txBody>
      <dsp:txXfrm>
        <a:off x="913799" y="2970594"/>
        <a:ext cx="4791498" cy="791168"/>
      </dsp:txXfrm>
    </dsp:sp>
    <dsp:sp modelId="{44A38BFB-ED2C-4001-95F3-54A93EBCBE2C}">
      <dsp:nvSpPr>
        <dsp:cNvPr id="0" name=""/>
        <dsp:cNvSpPr/>
      </dsp:nvSpPr>
      <dsp:spPr>
        <a:xfrm>
          <a:off x="5705297" y="2970594"/>
          <a:ext cx="4942477" cy="791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32" tIns="83732" rIns="83732" bIns="83732" numCol="1" spcCol="1270" anchor="ctr" anchorCtr="0">
          <a:noAutofit/>
        </a:bodyPr>
        <a:lstStyle/>
        <a:p>
          <a:pPr marL="0" lvl="0" indent="0" algn="l" defTabSz="800100">
            <a:lnSpc>
              <a:spcPct val="100000"/>
            </a:lnSpc>
            <a:spcBef>
              <a:spcPct val="0"/>
            </a:spcBef>
            <a:spcAft>
              <a:spcPct val="35000"/>
            </a:spcAft>
            <a:buNone/>
          </a:pPr>
          <a:r>
            <a:rPr lang="en-US" sz="1800" kern="1200">
              <a:solidFill>
                <a:srgbClr val="6E6259"/>
              </a:solidFill>
            </a:rPr>
            <a:t>Ex.: Work with property management to review and improve collections policies</a:t>
          </a:r>
        </a:p>
      </dsp:txBody>
      <dsp:txXfrm>
        <a:off x="5705297" y="2970594"/>
        <a:ext cx="4942477" cy="791168"/>
      </dsp:txXfrm>
    </dsp:sp>
    <dsp:sp modelId="{EEEFAB2D-EBB8-4005-A8EA-A6E7F77D049C}">
      <dsp:nvSpPr>
        <dsp:cNvPr id="0" name=""/>
        <dsp:cNvSpPr/>
      </dsp:nvSpPr>
      <dsp:spPr>
        <a:xfrm>
          <a:off x="0" y="3959554"/>
          <a:ext cx="10647775" cy="791168"/>
        </a:xfrm>
        <a:prstGeom prst="roundRect">
          <a:avLst>
            <a:gd name="adj" fmla="val 10000"/>
          </a:avLst>
        </a:prstGeom>
        <a:solidFill>
          <a:srgbClr val="C3BEB9"/>
        </a:solidFill>
        <a:ln>
          <a:noFill/>
        </a:ln>
        <a:effectLst/>
      </dsp:spPr>
      <dsp:style>
        <a:lnRef idx="0">
          <a:scrgbClr r="0" g="0" b="0"/>
        </a:lnRef>
        <a:fillRef idx="1">
          <a:scrgbClr r="0" g="0" b="0"/>
        </a:fillRef>
        <a:effectRef idx="0">
          <a:scrgbClr r="0" g="0" b="0"/>
        </a:effectRef>
        <a:fontRef idx="minor"/>
      </dsp:style>
    </dsp:sp>
    <dsp:sp modelId="{30A03B07-35B0-404D-853F-1B5EA1AB965A}">
      <dsp:nvSpPr>
        <dsp:cNvPr id="0" name=""/>
        <dsp:cNvSpPr/>
      </dsp:nvSpPr>
      <dsp:spPr>
        <a:xfrm>
          <a:off x="239328" y="4137567"/>
          <a:ext cx="435142" cy="4351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9F3EDA-49C4-4A78-84F5-1F82361E20E5}">
      <dsp:nvSpPr>
        <dsp:cNvPr id="0" name=""/>
        <dsp:cNvSpPr/>
      </dsp:nvSpPr>
      <dsp:spPr>
        <a:xfrm>
          <a:off x="913799" y="3959554"/>
          <a:ext cx="4791498" cy="791168"/>
        </a:xfrm>
        <a:prstGeom prst="rect">
          <a:avLst/>
        </a:prstGeom>
        <a:solidFill>
          <a:srgbClr val="C3BEB9"/>
        </a:solidFill>
        <a:ln>
          <a:noFill/>
        </a:ln>
        <a:effectLst/>
      </dsp:spPr>
      <dsp:style>
        <a:lnRef idx="0">
          <a:scrgbClr r="0" g="0" b="0"/>
        </a:lnRef>
        <a:fillRef idx="0">
          <a:scrgbClr r="0" g="0" b="0"/>
        </a:fillRef>
        <a:effectRef idx="0">
          <a:scrgbClr r="0" g="0" b="0"/>
        </a:effectRef>
        <a:fontRef idx="minor"/>
      </dsp:style>
      <dsp:txBody>
        <a:bodyPr spcFirstLastPara="0" vert="horz" wrap="square" lIns="83732" tIns="83732" rIns="83732" bIns="83732" numCol="1" spcCol="1270" anchor="ctr" anchorCtr="0">
          <a:noAutofit/>
        </a:bodyPr>
        <a:lstStyle/>
        <a:p>
          <a:pPr marL="0" lvl="0" indent="0" algn="l" defTabSz="889000">
            <a:lnSpc>
              <a:spcPct val="100000"/>
            </a:lnSpc>
            <a:spcBef>
              <a:spcPct val="0"/>
            </a:spcBef>
            <a:spcAft>
              <a:spcPct val="35000"/>
            </a:spcAft>
            <a:buNone/>
          </a:pPr>
          <a:r>
            <a:rPr lang="en-US" sz="2000" b="1" kern="1200" dirty="0">
              <a:solidFill>
                <a:srgbClr val="1F2A44"/>
              </a:solidFill>
            </a:rPr>
            <a:t>Strategically position portfolio for success and manage risk</a:t>
          </a:r>
          <a:endParaRPr lang="en-US" sz="2000" kern="1200" dirty="0">
            <a:solidFill>
              <a:srgbClr val="1F2A44"/>
            </a:solidFill>
          </a:endParaRPr>
        </a:p>
      </dsp:txBody>
      <dsp:txXfrm>
        <a:off x="913799" y="3959554"/>
        <a:ext cx="4791498" cy="791168"/>
      </dsp:txXfrm>
    </dsp:sp>
    <dsp:sp modelId="{D9DA9385-7982-4A7E-973F-8E3D32360BDD}">
      <dsp:nvSpPr>
        <dsp:cNvPr id="0" name=""/>
        <dsp:cNvSpPr/>
      </dsp:nvSpPr>
      <dsp:spPr>
        <a:xfrm>
          <a:off x="5705297" y="3959554"/>
          <a:ext cx="4942477" cy="791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732" tIns="83732" rIns="83732" bIns="83732" numCol="1" spcCol="1270" anchor="ctr" anchorCtr="0">
          <a:noAutofit/>
        </a:bodyPr>
        <a:lstStyle/>
        <a:p>
          <a:pPr marL="0" lvl="0" indent="0" algn="l" defTabSz="800100">
            <a:lnSpc>
              <a:spcPct val="100000"/>
            </a:lnSpc>
            <a:spcBef>
              <a:spcPct val="0"/>
            </a:spcBef>
            <a:spcAft>
              <a:spcPct val="35000"/>
            </a:spcAft>
            <a:buNone/>
          </a:pPr>
          <a:r>
            <a:rPr lang="en-US" sz="1800" kern="1200">
              <a:solidFill>
                <a:srgbClr val="6E6259"/>
              </a:solidFill>
            </a:rPr>
            <a:t>Ex.: Evaluate OAHTC and conventional loan options for a property in need of mortgage refinance</a:t>
          </a:r>
        </a:p>
      </dsp:txBody>
      <dsp:txXfrm>
        <a:off x="5705297" y="3959554"/>
        <a:ext cx="4942477" cy="791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0E509-C7AE-49C4-BBC5-F6CA4AF976BE}">
      <dsp:nvSpPr>
        <dsp:cNvPr id="0" name=""/>
        <dsp:cNvSpPr/>
      </dsp:nvSpPr>
      <dsp:spPr>
        <a:xfrm>
          <a:off x="0" y="280860"/>
          <a:ext cx="2449245" cy="979698"/>
        </a:xfrm>
        <a:prstGeom prst="chevron">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
              <a:ea typeface="Open Sans" panose="020B0606030504020204" pitchFamily="34" charset="0"/>
              <a:cs typeface="Open Sans" panose="020B0606030504020204" pitchFamily="34" charset="0"/>
            </a:rPr>
            <a:t>Feasibility</a:t>
          </a:r>
        </a:p>
      </dsp:txBody>
      <dsp:txXfrm>
        <a:off x="489849" y="280860"/>
        <a:ext cx="1469547" cy="979698"/>
      </dsp:txXfrm>
    </dsp:sp>
    <dsp:sp modelId="{021C8A6D-E1EB-4BB5-9D7D-74EF7D57B50A}">
      <dsp:nvSpPr>
        <dsp:cNvPr id="0" name=""/>
        <dsp:cNvSpPr/>
      </dsp:nvSpPr>
      <dsp:spPr>
        <a:xfrm>
          <a:off x="2207073" y="288697"/>
          <a:ext cx="2449245" cy="979698"/>
        </a:xfrm>
        <a:prstGeom prst="chevron">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
            </a:rPr>
            <a:t>Predevelop-</a:t>
          </a:r>
          <a:r>
            <a:rPr lang="en-US" sz="2000" kern="1200" dirty="0" err="1">
              <a:latin typeface="Calibri  "/>
            </a:rPr>
            <a:t>ment</a:t>
          </a:r>
          <a:endParaRPr lang="en-US" sz="2000" kern="1200" dirty="0">
            <a:latin typeface="Calibri  "/>
          </a:endParaRPr>
        </a:p>
      </dsp:txBody>
      <dsp:txXfrm>
        <a:off x="2696922" y="288697"/>
        <a:ext cx="1469547" cy="979698"/>
      </dsp:txXfrm>
    </dsp:sp>
    <dsp:sp modelId="{696BE7F9-6ED2-4379-A742-DCFBA2419ED6}">
      <dsp:nvSpPr>
        <dsp:cNvPr id="0" name=""/>
        <dsp:cNvSpPr/>
      </dsp:nvSpPr>
      <dsp:spPr>
        <a:xfrm>
          <a:off x="4411394" y="296535"/>
          <a:ext cx="2449245" cy="979698"/>
        </a:xfrm>
        <a:prstGeom prst="chevron">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
            </a:rPr>
            <a:t>Construction</a:t>
          </a:r>
        </a:p>
      </dsp:txBody>
      <dsp:txXfrm>
        <a:off x="4901243" y="296535"/>
        <a:ext cx="1469547" cy="979698"/>
      </dsp:txXfrm>
    </dsp:sp>
    <dsp:sp modelId="{F299785A-DFE3-427C-851F-314D0657734D}">
      <dsp:nvSpPr>
        <dsp:cNvPr id="0" name=""/>
        <dsp:cNvSpPr/>
      </dsp:nvSpPr>
      <dsp:spPr>
        <a:xfrm>
          <a:off x="6615715" y="296535"/>
          <a:ext cx="2449245" cy="979698"/>
        </a:xfrm>
        <a:prstGeom prst="chevron">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
            </a:rPr>
            <a:t>Lease Up &amp; Closeout</a:t>
          </a:r>
        </a:p>
      </dsp:txBody>
      <dsp:txXfrm>
        <a:off x="7105564" y="296535"/>
        <a:ext cx="1469547" cy="979698"/>
      </dsp:txXfrm>
    </dsp:sp>
    <dsp:sp modelId="{CB22D179-5FAF-48CD-9D14-83905E0E6FF9}">
      <dsp:nvSpPr>
        <dsp:cNvPr id="0" name=""/>
        <dsp:cNvSpPr/>
      </dsp:nvSpPr>
      <dsp:spPr>
        <a:xfrm>
          <a:off x="8820036" y="296535"/>
          <a:ext cx="2449245" cy="979698"/>
        </a:xfrm>
        <a:prstGeom prst="chevron">
          <a:avLst/>
        </a:prstGeom>
        <a:solidFill>
          <a:srgbClr val="1F2A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
            </a:rPr>
            <a:t>Operations</a:t>
          </a:r>
        </a:p>
      </dsp:txBody>
      <dsp:txXfrm>
        <a:off x="9309885" y="296535"/>
        <a:ext cx="1469547" cy="97969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169920" cy="481727"/>
          </a:xfrm>
          <a:prstGeom prst="rect">
            <a:avLst/>
          </a:prstGeom>
        </p:spPr>
        <p:txBody>
          <a:bodyPr vert="horz" lIns="96608" tIns="48305" rIns="96608" bIns="48305" rtlCol="0"/>
          <a:lstStyle>
            <a:lvl1pPr algn="l">
              <a:defRPr sz="1300"/>
            </a:lvl1pPr>
          </a:lstStyle>
          <a:p>
            <a:endParaRPr lang="en-US"/>
          </a:p>
        </p:txBody>
      </p:sp>
      <p:sp>
        <p:nvSpPr>
          <p:cNvPr id="3" name="Date Placeholder 2"/>
          <p:cNvSpPr>
            <a:spLocks noGrp="1"/>
          </p:cNvSpPr>
          <p:nvPr>
            <p:ph type="dt" idx="1"/>
          </p:nvPr>
        </p:nvSpPr>
        <p:spPr>
          <a:xfrm>
            <a:off x="4143589" y="3"/>
            <a:ext cx="3169920" cy="481727"/>
          </a:xfrm>
          <a:prstGeom prst="rect">
            <a:avLst/>
          </a:prstGeom>
        </p:spPr>
        <p:txBody>
          <a:bodyPr vert="horz" lIns="96608" tIns="48305" rIns="96608" bIns="48305" rtlCol="0"/>
          <a:lstStyle>
            <a:lvl1pPr algn="r">
              <a:defRPr sz="1300"/>
            </a:lvl1pPr>
          </a:lstStyle>
          <a:p>
            <a:fld id="{468C17C7-67B4-4D9E-8D74-E686B2E7022C}" type="datetimeFigureOut">
              <a:rPr lang="en-US" smtClean="0"/>
              <a:t>9/29/2025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08" tIns="48305" rIns="96608" bIns="48305" rtlCol="0" anchor="ctr"/>
          <a:lstStyle/>
          <a:p>
            <a:endParaRPr lang="en-US"/>
          </a:p>
        </p:txBody>
      </p:sp>
      <p:sp>
        <p:nvSpPr>
          <p:cNvPr id="5" name="Notes Placeholder 4"/>
          <p:cNvSpPr>
            <a:spLocks noGrp="1"/>
          </p:cNvSpPr>
          <p:nvPr>
            <p:ph type="body" sz="quarter" idx="3"/>
          </p:nvPr>
        </p:nvSpPr>
        <p:spPr>
          <a:xfrm>
            <a:off x="731520" y="4620582"/>
            <a:ext cx="5852160" cy="3780473"/>
          </a:xfrm>
          <a:prstGeom prst="rect">
            <a:avLst/>
          </a:prstGeom>
        </p:spPr>
        <p:txBody>
          <a:bodyPr vert="horz" lIns="96608" tIns="48305" rIns="96608" bIns="4830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80"/>
            <a:ext cx="3169920" cy="481725"/>
          </a:xfrm>
          <a:prstGeom prst="rect">
            <a:avLst/>
          </a:prstGeom>
        </p:spPr>
        <p:txBody>
          <a:bodyPr vert="horz" lIns="96608" tIns="48305" rIns="96608" bIns="48305" rtlCol="0" anchor="b"/>
          <a:lstStyle>
            <a:lvl1pPr algn="l">
              <a:defRPr sz="1300"/>
            </a:lvl1pPr>
          </a:lstStyle>
          <a:p>
            <a:endParaRPr lang="en-US"/>
          </a:p>
        </p:txBody>
      </p:sp>
      <p:sp>
        <p:nvSpPr>
          <p:cNvPr id="7" name="Slide Number Placeholder 6"/>
          <p:cNvSpPr>
            <a:spLocks noGrp="1"/>
          </p:cNvSpPr>
          <p:nvPr>
            <p:ph type="sldNum" sz="quarter" idx="5"/>
          </p:nvPr>
        </p:nvSpPr>
        <p:spPr>
          <a:xfrm>
            <a:off x="4143589" y="9119480"/>
            <a:ext cx="3169920" cy="481725"/>
          </a:xfrm>
          <a:prstGeom prst="rect">
            <a:avLst/>
          </a:prstGeom>
        </p:spPr>
        <p:txBody>
          <a:bodyPr vert="horz" lIns="96608" tIns="48305" rIns="96608" bIns="48305" rtlCol="0" anchor="b"/>
          <a:lstStyle>
            <a:lvl1pPr algn="r">
              <a:defRPr sz="1300"/>
            </a:lvl1pPr>
          </a:lstStyle>
          <a:p>
            <a:fld id="{ED86423E-1BC5-4068-87F9-4F3E5599DF20}" type="slidenum">
              <a:rPr lang="en-US" smtClean="0"/>
              <a:t>‹#›</a:t>
            </a:fld>
            <a:endParaRPr lang="en-US"/>
          </a:p>
        </p:txBody>
      </p:sp>
    </p:spTree>
    <p:extLst>
      <p:ext uri="{BB962C8B-B14F-4D97-AF65-F5344CB8AC3E}">
        <p14:creationId xmlns:p14="http://schemas.microsoft.com/office/powerpoint/2010/main" val="253729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86423E-1BC5-4068-87F9-4F3E5599DF20}" type="slidenum">
              <a:rPr lang="en-US" smtClean="0"/>
              <a:t>1</a:t>
            </a:fld>
            <a:endParaRPr lang="en-US"/>
          </a:p>
        </p:txBody>
      </p:sp>
    </p:spTree>
    <p:extLst>
      <p:ext uri="{BB962C8B-B14F-4D97-AF65-F5344CB8AC3E}">
        <p14:creationId xmlns:p14="http://schemas.microsoft.com/office/powerpoint/2010/main" val="351807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88FE4C7-1A60-4C5F-86C5-A552039B7A7C}"/>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DB9DC8CA-B4AD-4DBE-96D1-55A4FC9378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340" name="Date Placeholder 3">
            <a:extLst>
              <a:ext uri="{FF2B5EF4-FFF2-40B4-BE49-F238E27FC236}">
                <a16:creationId xmlns:a16="http://schemas.microsoft.com/office/drawing/2014/main" id="{6D732137-3B73-4A63-94D9-FE625D89D0E5}"/>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9248">
              <a:defRPr>
                <a:solidFill>
                  <a:schemeClr val="tx1"/>
                </a:solidFill>
                <a:latin typeface="Arial" panose="020B0604020202020204" pitchFamily="34" charset="0"/>
              </a:defRPr>
            </a:lvl1pPr>
            <a:lvl2pPr marL="813300" indent="-312808" defTabSz="999248">
              <a:defRPr>
                <a:solidFill>
                  <a:schemeClr val="tx1"/>
                </a:solidFill>
                <a:latin typeface="Arial" panose="020B0604020202020204" pitchFamily="34" charset="0"/>
              </a:defRPr>
            </a:lvl2pPr>
            <a:lvl3pPr marL="1251231" indent="-250247" defTabSz="999248">
              <a:defRPr>
                <a:solidFill>
                  <a:schemeClr val="tx1"/>
                </a:solidFill>
                <a:latin typeface="Arial" panose="020B0604020202020204" pitchFamily="34" charset="0"/>
              </a:defRPr>
            </a:lvl3pPr>
            <a:lvl4pPr marL="1751724" indent="-250247" defTabSz="999248">
              <a:defRPr>
                <a:solidFill>
                  <a:schemeClr val="tx1"/>
                </a:solidFill>
                <a:latin typeface="Arial" panose="020B0604020202020204" pitchFamily="34" charset="0"/>
              </a:defRPr>
            </a:lvl4pPr>
            <a:lvl5pPr marL="2252217" indent="-250247" defTabSz="999248">
              <a:defRPr>
                <a:solidFill>
                  <a:schemeClr val="tx1"/>
                </a:solidFill>
                <a:latin typeface="Arial" panose="020B0604020202020204" pitchFamily="34" charset="0"/>
              </a:defRPr>
            </a:lvl5pPr>
            <a:lvl6pPr marL="2752709" indent="-250247" defTabSz="999248" eaLnBrk="0" fontAlgn="base" hangingPunct="0">
              <a:spcBef>
                <a:spcPct val="0"/>
              </a:spcBef>
              <a:spcAft>
                <a:spcPct val="0"/>
              </a:spcAft>
              <a:defRPr>
                <a:solidFill>
                  <a:schemeClr val="tx1"/>
                </a:solidFill>
                <a:latin typeface="Arial" panose="020B0604020202020204" pitchFamily="34" charset="0"/>
              </a:defRPr>
            </a:lvl6pPr>
            <a:lvl7pPr marL="3253201" indent="-250247" defTabSz="999248" eaLnBrk="0" fontAlgn="base" hangingPunct="0">
              <a:spcBef>
                <a:spcPct val="0"/>
              </a:spcBef>
              <a:spcAft>
                <a:spcPct val="0"/>
              </a:spcAft>
              <a:defRPr>
                <a:solidFill>
                  <a:schemeClr val="tx1"/>
                </a:solidFill>
                <a:latin typeface="Arial" panose="020B0604020202020204" pitchFamily="34" charset="0"/>
              </a:defRPr>
            </a:lvl7pPr>
            <a:lvl8pPr marL="3753694" indent="-250247" defTabSz="999248" eaLnBrk="0" fontAlgn="base" hangingPunct="0">
              <a:spcBef>
                <a:spcPct val="0"/>
              </a:spcBef>
              <a:spcAft>
                <a:spcPct val="0"/>
              </a:spcAft>
              <a:defRPr>
                <a:solidFill>
                  <a:schemeClr val="tx1"/>
                </a:solidFill>
                <a:latin typeface="Arial" panose="020B0604020202020204" pitchFamily="34" charset="0"/>
              </a:defRPr>
            </a:lvl8pPr>
            <a:lvl9pPr marL="4254186" indent="-250247" defTabSz="99924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99248"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341" name="Slide Number Placeholder 4">
            <a:extLst>
              <a:ext uri="{FF2B5EF4-FFF2-40B4-BE49-F238E27FC236}">
                <a16:creationId xmlns:a16="http://schemas.microsoft.com/office/drawing/2014/main" id="{AA1DBA47-1924-4BD9-9513-1D40591EFE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9248">
              <a:defRPr>
                <a:solidFill>
                  <a:schemeClr val="tx1"/>
                </a:solidFill>
                <a:latin typeface="Arial" panose="020B0604020202020204" pitchFamily="34" charset="0"/>
              </a:defRPr>
            </a:lvl1pPr>
            <a:lvl2pPr marL="813300" indent="-312808" defTabSz="999248">
              <a:defRPr>
                <a:solidFill>
                  <a:schemeClr val="tx1"/>
                </a:solidFill>
                <a:latin typeface="Arial" panose="020B0604020202020204" pitchFamily="34" charset="0"/>
              </a:defRPr>
            </a:lvl2pPr>
            <a:lvl3pPr marL="1251231" indent="-250247" defTabSz="999248">
              <a:defRPr>
                <a:solidFill>
                  <a:schemeClr val="tx1"/>
                </a:solidFill>
                <a:latin typeface="Arial" panose="020B0604020202020204" pitchFamily="34" charset="0"/>
              </a:defRPr>
            </a:lvl3pPr>
            <a:lvl4pPr marL="1751724" indent="-250247" defTabSz="999248">
              <a:defRPr>
                <a:solidFill>
                  <a:schemeClr val="tx1"/>
                </a:solidFill>
                <a:latin typeface="Arial" panose="020B0604020202020204" pitchFamily="34" charset="0"/>
              </a:defRPr>
            </a:lvl4pPr>
            <a:lvl5pPr marL="2252217" indent="-250247" defTabSz="999248">
              <a:defRPr>
                <a:solidFill>
                  <a:schemeClr val="tx1"/>
                </a:solidFill>
                <a:latin typeface="Arial" panose="020B0604020202020204" pitchFamily="34" charset="0"/>
              </a:defRPr>
            </a:lvl5pPr>
            <a:lvl6pPr marL="2752709" indent="-250247" defTabSz="999248" eaLnBrk="0" fontAlgn="base" hangingPunct="0">
              <a:spcBef>
                <a:spcPct val="0"/>
              </a:spcBef>
              <a:spcAft>
                <a:spcPct val="0"/>
              </a:spcAft>
              <a:defRPr>
                <a:solidFill>
                  <a:schemeClr val="tx1"/>
                </a:solidFill>
                <a:latin typeface="Arial" panose="020B0604020202020204" pitchFamily="34" charset="0"/>
              </a:defRPr>
            </a:lvl6pPr>
            <a:lvl7pPr marL="3253201" indent="-250247" defTabSz="999248" eaLnBrk="0" fontAlgn="base" hangingPunct="0">
              <a:spcBef>
                <a:spcPct val="0"/>
              </a:spcBef>
              <a:spcAft>
                <a:spcPct val="0"/>
              </a:spcAft>
              <a:defRPr>
                <a:solidFill>
                  <a:schemeClr val="tx1"/>
                </a:solidFill>
                <a:latin typeface="Arial" panose="020B0604020202020204" pitchFamily="34" charset="0"/>
              </a:defRPr>
            </a:lvl7pPr>
            <a:lvl8pPr marL="3753694" indent="-250247" defTabSz="999248" eaLnBrk="0" fontAlgn="base" hangingPunct="0">
              <a:spcBef>
                <a:spcPct val="0"/>
              </a:spcBef>
              <a:spcAft>
                <a:spcPct val="0"/>
              </a:spcAft>
              <a:defRPr>
                <a:solidFill>
                  <a:schemeClr val="tx1"/>
                </a:solidFill>
                <a:latin typeface="Arial" panose="020B0604020202020204" pitchFamily="34" charset="0"/>
              </a:defRPr>
            </a:lvl8pPr>
            <a:lvl9pPr marL="4254186" indent="-250247" defTabSz="99924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99248" rtl="0" eaLnBrk="1" fontAlgn="auto" latinLnBrk="0" hangingPunct="1">
              <a:lnSpc>
                <a:spcPct val="100000"/>
              </a:lnSpc>
              <a:spcBef>
                <a:spcPts val="0"/>
              </a:spcBef>
              <a:spcAft>
                <a:spcPts val="0"/>
              </a:spcAft>
              <a:buClrTx/>
              <a:buSzTx/>
              <a:buFontTx/>
              <a:buNone/>
              <a:tabLst/>
              <a:defRPr/>
            </a:pPr>
            <a:fld id="{F4962D28-5DAD-4B4D-AFB8-9F7200491498}"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99248" rtl="0" eaLnBrk="1" fontAlgn="auto" latinLnBrk="0" hangingPunct="1">
                <a:lnSpc>
                  <a:spcPct val="100000"/>
                </a:lnSpc>
                <a:spcBef>
                  <a:spcPts val="0"/>
                </a:spcBef>
                <a:spcAft>
                  <a:spcPts val="0"/>
                </a:spcAft>
                <a:buClrTx/>
                <a:buSzTx/>
                <a:buFontTx/>
                <a:buNone/>
                <a:tabLst/>
                <a:defRPr/>
              </a:pPr>
              <a:t>24</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151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86423E-1BC5-4068-87F9-4F3E5599DF20}" type="slidenum">
              <a:rPr lang="en-US" smtClean="0"/>
              <a:t>4</a:t>
            </a:fld>
            <a:endParaRPr lang="en-US"/>
          </a:p>
        </p:txBody>
      </p:sp>
    </p:spTree>
    <p:extLst>
      <p:ext uri="{BB962C8B-B14F-4D97-AF65-F5344CB8AC3E}">
        <p14:creationId xmlns:p14="http://schemas.microsoft.com/office/powerpoint/2010/main" val="2470279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86423E-1BC5-4068-87F9-4F3E5599DF2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4D98F62-314F-B326-CAB9-6B718E24AFD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7/11/2024</a:t>
            </a:r>
          </a:p>
        </p:txBody>
      </p:sp>
    </p:spTree>
    <p:extLst>
      <p:ext uri="{BB962C8B-B14F-4D97-AF65-F5344CB8AC3E}">
        <p14:creationId xmlns:p14="http://schemas.microsoft.com/office/powerpoint/2010/main" val="2372043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UP: consider adding info about organizational funds put out vs. risk level at each phase</a:t>
            </a:r>
          </a:p>
          <a:p>
            <a:endParaRPr lang="en-US" dirty="0"/>
          </a:p>
          <a:p>
            <a:r>
              <a:rPr lang="en-US" dirty="0"/>
              <a:t>NOTE: Time ranges are approximate and can vary significantly from project-to-project.</a:t>
            </a:r>
          </a:p>
          <a:p>
            <a:endParaRPr lang="en-US" dirty="0"/>
          </a:p>
          <a:p>
            <a:r>
              <a:rPr lang="en-US" dirty="0">
                <a:ea typeface="Calibri"/>
                <a:cs typeface="Calibri"/>
              </a:rPr>
              <a:t>Feasibility Phase – This is when an Owner will reach out to HDC us to test out a vision they have for a property or want to satisfy a service need.  Our goal in this phase is to understand that vision and start to define it into a potential project.  To do that we will identify and start working with an architect and general contractor, evaluate the site and conduct site due diligence, prepare an initial design and cost estimate, and build a project budget.  Using these bits of data we will reach out to potential funders to determine interest and project viability... This is the phase where we will draft a funding application and secure the major funding source.</a:t>
            </a:r>
          </a:p>
          <a:p>
            <a:endParaRPr lang="en-US" dirty="0">
              <a:ea typeface="Calibri"/>
              <a:cs typeface="Calibri"/>
            </a:endParaRPr>
          </a:p>
          <a:p>
            <a:r>
              <a:rPr lang="en-US" dirty="0">
                <a:ea typeface="Calibri"/>
                <a:cs typeface="Calibri"/>
              </a:rPr>
              <a:t>Predevelopment – Once that source is committed, we begin the predevelopment phase.  The Architects will create a set of documents which the General Contractor will ultimately use to build the building.  The team will submit the project to the City or County for any site development review and building permit.  And the financial team will work to secure the loans, negotiate with the tax credit investor and ensure that any grant requirements are met.  The culmination of all this work is referred to as the 'closing of the construction loan.'  </a:t>
            </a:r>
          </a:p>
          <a:p>
            <a:endParaRPr lang="en-US" dirty="0">
              <a:ea typeface="Calibri"/>
              <a:cs typeface="Calibri"/>
            </a:endParaRPr>
          </a:p>
          <a:p>
            <a:r>
              <a:rPr lang="en-US" dirty="0">
                <a:ea typeface="Calibri"/>
                <a:cs typeface="Calibri"/>
              </a:rPr>
              <a:t>Construction – With the construction loan in place and the agreement negotiated with the tax credit investor the real fun begins and we start construction.  Weekly OAC's, pay requests, change orders will become the daily lingo as the project moves from the two-dimensions to a structure we can walk through.  Anywhere from three to six months prior to the end of construction, the property management team will need to be in place and the project will begin marketing units.</a:t>
            </a:r>
          </a:p>
          <a:p>
            <a:endParaRPr lang="en-US" dirty="0">
              <a:ea typeface="Calibri"/>
              <a:cs typeface="Calibri"/>
            </a:endParaRPr>
          </a:p>
          <a:p>
            <a:r>
              <a:rPr lang="en-US" dirty="0">
                <a:ea typeface="Calibri"/>
                <a:cs typeface="Calibri"/>
              </a:rPr>
              <a:t>Closeout – At the end of construction, one of the key documents that signals a shift to another phase is 'Substantial Completion.'  At Substantial Completion, construction is (substantially) complete and the units can be occupied.  Your property management team will begin the lease-up and move-in process.  Property management and asset management will transition from construction mode to stabilization and will work closely with HDC's Finance PM to secure the long-term financing.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EA34F-9261-4C40-ABD1-733328F6527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05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 – developing PSH project in rural area -  client unclear on project concept;</a:t>
            </a:r>
            <a:r>
              <a:rPr lang="en-US" sz="1200" b="0" i="0" u="none" strike="noStrike" kern="1200" dirty="0">
                <a:solidFill>
                  <a:schemeClr val="tx1"/>
                </a:solidFill>
                <a:effectLst/>
                <a:latin typeface="+mn-lt"/>
                <a:ea typeface="+mn-ea"/>
                <a:cs typeface="+mn-cs"/>
              </a:rPr>
              <a:t> Some organizations may be largely responding to jurisdictional offerings rather than purchasing plots of land, and it’s important to apply the standards you’ve developed with your asset manage</a:t>
            </a:r>
            <a:endParaRPr lang="en-US" dirty="0"/>
          </a:p>
          <a:p>
            <a:endParaRPr lang="en-US" dirty="0">
              <a:ea typeface="Calibri"/>
              <a:cs typeface="Calibri"/>
            </a:endParaRPr>
          </a:p>
          <a:p>
            <a:r>
              <a:rPr lang="en-US" dirty="0">
                <a:ea typeface="Calibri"/>
                <a:cs typeface="Calibri"/>
              </a:rPr>
              <a:t>Melissa – ensuring the right team is in place to design/build/operate at the prospective site</a:t>
            </a:r>
          </a:p>
          <a:p>
            <a:pPr marL="171450" indent="-171450">
              <a:buFont typeface="Arial"/>
              <a:buChar char="•"/>
            </a:pPr>
            <a:r>
              <a:rPr lang="en-US" dirty="0">
                <a:ea typeface="Calibri"/>
                <a:cs typeface="Calibri"/>
              </a:rPr>
              <a:t>Feasibility analysis to include community needs - will the target population needs be met within the existing community resource pool (e.g. transit, healthcare, education)</a:t>
            </a:r>
          </a:p>
          <a:p>
            <a:pPr marL="171450" indent="-171450">
              <a:buFont typeface="Arial"/>
              <a:buChar char="•"/>
            </a:pPr>
            <a:endParaRPr lang="en-US" dirty="0">
              <a:ea typeface="Calibri"/>
              <a:cs typeface="Calibri"/>
            </a:endParaRPr>
          </a:p>
          <a:p>
            <a:r>
              <a:rPr lang="en-US" dirty="0">
                <a:ea typeface="Calibri"/>
                <a:cs typeface="Calibri"/>
              </a:rPr>
              <a:t>Amy – Importance of cross training (our President, HD VP, &amp; Finance team all have AM background and/or training- consider operations), RE committee vets projects, importance of parking/transit, considering how new projects impact the org's overall risk profile (seeking balance in the portfolio)</a:t>
            </a:r>
          </a:p>
        </p:txBody>
      </p:sp>
      <p:sp>
        <p:nvSpPr>
          <p:cNvPr id="4" name="Slide Number Placeholder 3"/>
          <p:cNvSpPr>
            <a:spLocks noGrp="1"/>
          </p:cNvSpPr>
          <p:nvPr>
            <p:ph type="sldNum" sz="quarter" idx="5"/>
          </p:nvPr>
        </p:nvSpPr>
        <p:spPr/>
        <p:txBody>
          <a:bodyPr/>
          <a:lstStyle/>
          <a:p>
            <a:fld id="{ED86423E-1BC5-4068-87F9-4F3E5599DF20}" type="slidenum">
              <a:rPr lang="en-US" smtClean="0"/>
              <a:t>15</a:t>
            </a:fld>
            <a:endParaRPr lang="en-US"/>
          </a:p>
        </p:txBody>
      </p:sp>
    </p:spTree>
    <p:extLst>
      <p:ext uri="{BB962C8B-B14F-4D97-AF65-F5344CB8AC3E}">
        <p14:creationId xmlns:p14="http://schemas.microsoft.com/office/powerpoint/2010/main" val="2929682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 – evaluating an existing asset can be challenging to stress test; operating trends/capital improvements/historic utility data will be dependent on current owner sharing information</a:t>
            </a:r>
            <a:endParaRPr lang="en-US" dirty="0">
              <a:solidFill>
                <a:srgbClr val="444444"/>
              </a:solidFill>
            </a:endParaRPr>
          </a:p>
          <a:p>
            <a:pPr marL="171450" indent="-171450">
              <a:buFont typeface="Arial"/>
              <a:buChar char="•"/>
            </a:pPr>
            <a:r>
              <a:rPr lang="en-US" dirty="0"/>
              <a:t>Sponsors with existing properties in a given marketplace have additional confidence with underwriting parameters</a:t>
            </a:r>
            <a:endParaRPr lang="en-US" dirty="0">
              <a:ea typeface="Calibri"/>
              <a:cs typeface="Calibri"/>
            </a:endParaRPr>
          </a:p>
          <a:p>
            <a:pPr marL="171450" indent="-171450">
              <a:buFont typeface="Arial"/>
              <a:buChar char="•"/>
            </a:pPr>
            <a:r>
              <a:rPr lang="en-US" dirty="0">
                <a:ea typeface="Calibri"/>
                <a:cs typeface="Calibri"/>
              </a:rPr>
              <a:t>Investors &amp; lenders are increasingly risk averse – 1.20 DCR as new minimum, establishing supplemental reserves at closing to ensure resources are available for early years</a:t>
            </a:r>
          </a:p>
          <a:p>
            <a:endParaRPr lang="en-US" dirty="0">
              <a:ea typeface="Calibri"/>
              <a:cs typeface="Calibri"/>
            </a:endParaRPr>
          </a:p>
          <a:p>
            <a:r>
              <a:rPr lang="en-US" dirty="0">
                <a:ea typeface="Calibri"/>
                <a:cs typeface="Calibri"/>
              </a:rPr>
              <a:t>Amy – Underwriting as risk mitigation</a:t>
            </a:r>
          </a:p>
          <a:p>
            <a:pPr marL="171450" indent="-171450">
              <a:buFont typeface="Arial"/>
              <a:buChar char="•"/>
            </a:pPr>
            <a:r>
              <a:rPr lang="en-US" dirty="0">
                <a:ea typeface="Calibri"/>
                <a:cs typeface="Calibri"/>
              </a:rPr>
              <a:t>Ex problem property: 50% PSH units; 2024 income 13% lower &amp; </a:t>
            </a:r>
            <a:r>
              <a:rPr lang="en-US" dirty="0" err="1">
                <a:ea typeface="Calibri"/>
                <a:cs typeface="Calibri"/>
              </a:rPr>
              <a:t>opex</a:t>
            </a:r>
            <a:r>
              <a:rPr lang="en-US" dirty="0">
                <a:ea typeface="Calibri"/>
                <a:cs typeface="Calibri"/>
              </a:rPr>
              <a:t> 103% higher than underwritten</a:t>
            </a:r>
          </a:p>
          <a:p>
            <a:pPr marL="171450" indent="-171450">
              <a:buFont typeface="Arial"/>
              <a:buChar char="•"/>
            </a:pPr>
            <a:r>
              <a:rPr lang="en-US" dirty="0">
                <a:ea typeface="Calibri"/>
                <a:cs typeface="Calibri"/>
              </a:rPr>
              <a:t>Dialogue with funders very important – funding priorities should align with market demand to avoid supply mismatch; Ex: Softening of demand for senior housing (especially at 50/60%+ AMI)</a:t>
            </a:r>
          </a:p>
          <a:p>
            <a:pPr marL="171450" indent="-171450">
              <a:buFont typeface="Arial"/>
              <a:buChar char="•"/>
            </a:pPr>
            <a:r>
              <a:rPr lang="en-US" dirty="0">
                <a:ea typeface="Calibri"/>
                <a:cs typeface="Calibri"/>
              </a:rPr>
              <a:t>WA funders implementing new underwriting standards </a:t>
            </a:r>
          </a:p>
          <a:p>
            <a:pPr marL="171450" indent="-171450">
              <a:buFont typeface="Arial"/>
              <a:buChar char="•"/>
            </a:pPr>
            <a:endParaRPr lang="en-US" dirty="0">
              <a:ea typeface="Calibri"/>
              <a:cs typeface="Calibri"/>
            </a:endParaRPr>
          </a:p>
          <a:p>
            <a:pPr marL="171450" indent="-171450">
              <a:buFont typeface="Arial"/>
              <a:buChar char="•"/>
            </a:pPr>
            <a:endParaRPr lang="en-US" dirty="0">
              <a:ea typeface="Calibri"/>
              <a:cs typeface="Calibri"/>
            </a:endParaRPr>
          </a:p>
          <a:p>
            <a:pPr marL="0" indent="0">
              <a:buFont typeface="Arial"/>
              <a:buNone/>
            </a:pPr>
            <a:r>
              <a:rPr lang="en-US" dirty="0">
                <a:ea typeface="Calibri"/>
                <a:cs typeface="Calibri"/>
              </a:rPr>
              <a:t>Natalie</a:t>
            </a:r>
          </a:p>
          <a:p>
            <a:pPr marL="0" indent="0">
              <a:buFont typeface="Arial"/>
              <a:buNone/>
            </a:pPr>
            <a:r>
              <a:rPr lang="en-US" dirty="0">
                <a:ea typeface="Calibri"/>
                <a:cs typeface="Calibri"/>
              </a:rPr>
              <a:t>Softened rental market, 60% AMI rent challenges </a:t>
            </a:r>
          </a:p>
          <a:p>
            <a:pPr marL="0" indent="0">
              <a:buFont typeface="Arial"/>
              <a:buNone/>
            </a:pPr>
            <a:r>
              <a:rPr lang="en-US" dirty="0">
                <a:ea typeface="Calibri"/>
                <a:cs typeface="Calibri"/>
              </a:rPr>
              <a:t>Compare like to like – developer pro forma with 8500 </a:t>
            </a:r>
            <a:r>
              <a:rPr lang="en-US" dirty="0" err="1">
                <a:ea typeface="Calibri"/>
                <a:cs typeface="Calibri"/>
              </a:rPr>
              <a:t>OpEx</a:t>
            </a:r>
            <a:r>
              <a:rPr lang="en-US" dirty="0">
                <a:ea typeface="Calibri"/>
                <a:cs typeface="Calibri"/>
              </a:rPr>
              <a:t> </a:t>
            </a:r>
            <a:r>
              <a:rPr lang="en-US" dirty="0" err="1">
                <a:ea typeface="Calibri"/>
                <a:cs typeface="Calibri"/>
              </a:rPr>
              <a:t>Pupy</a:t>
            </a:r>
            <a:r>
              <a:rPr lang="en-US" dirty="0">
                <a:ea typeface="Calibri"/>
                <a:cs typeface="Calibri"/>
              </a:rPr>
              <a:t> but with 2000 PUPY services fee</a:t>
            </a:r>
          </a:p>
          <a:p>
            <a:pPr marL="0" indent="0">
              <a:buFont typeface="Arial"/>
              <a:buNone/>
            </a:pPr>
            <a:endParaRPr lang="en-US" dirty="0">
              <a:ea typeface="Calibri"/>
              <a:cs typeface="Calibri"/>
            </a:endParaRPr>
          </a:p>
          <a:p>
            <a:pPr marL="0" indent="0">
              <a:buFont typeface="Arial"/>
              <a:buNone/>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ED86423E-1BC5-4068-87F9-4F3E5599DF20}" type="slidenum">
              <a:rPr lang="en-US" smtClean="0"/>
              <a:t>17</a:t>
            </a:fld>
            <a:endParaRPr lang="en-US"/>
          </a:p>
        </p:txBody>
      </p:sp>
    </p:spTree>
    <p:extLst>
      <p:ext uri="{BB962C8B-B14F-4D97-AF65-F5344CB8AC3E}">
        <p14:creationId xmlns:p14="http://schemas.microsoft.com/office/powerpoint/2010/main" val="3473367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Melissa – integrating operational voice into design process by soliciting feedback on early concepts (while there is still time to pivot)</a:t>
            </a:r>
            <a:endParaRPr lang="en-US" dirty="0"/>
          </a:p>
          <a:p>
            <a:r>
              <a:rPr lang="en-US" dirty="0">
                <a:ea typeface="Calibri"/>
                <a:cs typeface="Calibri"/>
              </a:rPr>
              <a:t>  Engage asset management team AND services, property management and resident perspective</a:t>
            </a:r>
            <a:endParaRPr lang="en-US" dirty="0"/>
          </a:p>
          <a:p>
            <a:pPr marL="171450" indent="-171450">
              <a:buFont typeface="Arial"/>
              <a:buChar char="•"/>
            </a:pPr>
            <a:r>
              <a:rPr lang="en-US" dirty="0">
                <a:ea typeface="Calibri"/>
                <a:cs typeface="Calibri"/>
              </a:rPr>
              <a:t>New construction – where and how many office spaces? Common area opportunities (adaptability is key)? Security &amp; visibility for onsite team</a:t>
            </a:r>
          </a:p>
          <a:p>
            <a:pPr marL="171450" indent="-171450">
              <a:buFont typeface="Arial"/>
              <a:buChar char="•"/>
            </a:pPr>
            <a:r>
              <a:rPr lang="en-US" err="1">
                <a:ea typeface="Calibri"/>
                <a:cs typeface="Calibri"/>
              </a:rPr>
              <a:t>Acq</a:t>
            </a:r>
            <a:r>
              <a:rPr lang="en-US" dirty="0">
                <a:ea typeface="Calibri"/>
                <a:cs typeface="Calibri"/>
              </a:rPr>
              <a:t>/Rehab - what is working well and what is imperative to shift?</a:t>
            </a:r>
          </a:p>
          <a:p>
            <a:endParaRPr lang="en-US" dirty="0">
              <a:ea typeface="Calibri"/>
              <a:cs typeface="Calibri"/>
            </a:endParaRPr>
          </a:p>
          <a:p>
            <a:r>
              <a:rPr lang="en-US" dirty="0">
                <a:ea typeface="Calibri"/>
                <a:cs typeface="Calibri"/>
              </a:rPr>
              <a:t>Amy</a:t>
            </a:r>
          </a:p>
          <a:p>
            <a:pPr marL="171450" indent="-171450">
              <a:buFont typeface="Arial"/>
              <a:buChar char="•"/>
            </a:pPr>
            <a:r>
              <a:rPr lang="en-US" dirty="0">
                <a:ea typeface="Calibri"/>
                <a:cs typeface="Calibri"/>
              </a:rPr>
              <a:t>Simple is ideal. </a:t>
            </a:r>
            <a:r>
              <a:rPr lang="en-US" dirty="0"/>
              <a:t>Property with 9 service/referral MOUs from initial development. Referral options great, but managing set asides for multiple orgs is challenging.</a:t>
            </a:r>
            <a:endParaRPr lang="en-US" dirty="0">
              <a:ea typeface="Calibri"/>
              <a:cs typeface="Calibri"/>
            </a:endParaRPr>
          </a:p>
          <a:p>
            <a:pPr marL="171450" indent="-171450">
              <a:buFont typeface="Arial"/>
              <a:buChar char="•"/>
            </a:pPr>
            <a:r>
              <a:rPr lang="en-US" dirty="0">
                <a:ea typeface="Calibri"/>
                <a:cs typeface="Calibri"/>
              </a:rPr>
              <a:t>Clear service &amp; AM fee agreements (flat fee + escalator)</a:t>
            </a:r>
          </a:p>
          <a:p>
            <a:pPr marL="171450" indent="-171450">
              <a:buFont typeface="Arial"/>
              <a:buChar char="•"/>
            </a:pPr>
            <a:endParaRPr lang="en-US" dirty="0">
              <a:ea typeface="Calibri"/>
              <a:cs typeface="Calibri"/>
            </a:endParaRPr>
          </a:p>
          <a:p>
            <a:pPr marL="171450" indent="-171450">
              <a:buFont typeface="Arial"/>
              <a:buChar char="•"/>
            </a:pPr>
            <a:r>
              <a:rPr lang="en-US" dirty="0">
                <a:ea typeface="Calibri"/>
                <a:cs typeface="Calibri"/>
              </a:rPr>
              <a:t>Natalie</a:t>
            </a:r>
          </a:p>
          <a:p>
            <a:pPr marL="171450" indent="-171450">
              <a:buFont typeface="Arial"/>
              <a:buChar char="•"/>
            </a:pPr>
            <a:r>
              <a:rPr lang="en-US" dirty="0">
                <a:ea typeface="Calibri"/>
                <a:cs typeface="Calibri"/>
              </a:rPr>
              <a:t>Don’t assume </a:t>
            </a:r>
            <a:r>
              <a:rPr lang="en-US">
                <a:ea typeface="Calibri"/>
                <a:cs typeface="Calibri"/>
              </a:rPr>
              <a:t>nonprofit syndicator = easy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D86423E-1BC5-4068-87F9-4F3E5599DF20}" type="slidenum">
              <a:rPr lang="en-US" smtClean="0"/>
              <a:t>19</a:t>
            </a:fld>
            <a:endParaRPr lang="en-US"/>
          </a:p>
        </p:txBody>
      </p:sp>
    </p:spTree>
    <p:extLst>
      <p:ext uri="{BB962C8B-B14F-4D97-AF65-F5344CB8AC3E}">
        <p14:creationId xmlns:p14="http://schemas.microsoft.com/office/powerpoint/2010/main" val="4235130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 – establish flow of information and feedback – integrate AM into project management (Construction updates, site walks) &amp; installation review (especially with sensitive systems)</a:t>
            </a:r>
          </a:p>
          <a:p>
            <a:pPr marL="171450" indent="-171450">
              <a:buFont typeface="Arial"/>
              <a:buChar char="•"/>
            </a:pPr>
            <a:r>
              <a:rPr lang="en-US" dirty="0">
                <a:ea typeface="Calibri" panose="020F0502020204030204"/>
                <a:cs typeface="Calibri" panose="020F0502020204030204"/>
              </a:rPr>
              <a:t>Project example – campus development with mix of building types, phased development</a:t>
            </a:r>
          </a:p>
          <a:p>
            <a:pPr marL="628650" lvl="1" indent="-171450">
              <a:buFont typeface="Courier New"/>
              <a:buChar char="o"/>
            </a:pPr>
            <a:r>
              <a:rPr lang="en-US" dirty="0">
                <a:ea typeface="Calibri" panose="020F0502020204030204"/>
                <a:cs typeface="Calibri" panose="020F0502020204030204"/>
              </a:rPr>
              <a:t>Issue: window failure in Phase 1</a:t>
            </a:r>
          </a:p>
          <a:p>
            <a:pPr marL="628650" lvl="1" indent="-171450">
              <a:buFont typeface="Courier New"/>
              <a:buChar char="o"/>
            </a:pPr>
            <a:r>
              <a:rPr lang="en-US" dirty="0">
                <a:ea typeface="Calibri" panose="020F0502020204030204"/>
                <a:cs typeface="Calibri" panose="020F0502020204030204"/>
              </a:rPr>
              <a:t>Solution: 3rd party contractor hired to review and sign off on window installations of each unit style for subsequent phases</a:t>
            </a:r>
            <a:endParaRPr lang="en-US"/>
          </a:p>
          <a:p>
            <a:pPr indent="-171450">
              <a:buFont typeface="Arial"/>
              <a:buChar char="•"/>
            </a:pPr>
            <a:r>
              <a:rPr lang="en-US" dirty="0">
                <a:ea typeface="Calibri"/>
                <a:cs typeface="Calibri"/>
              </a:rPr>
              <a:t>Warranty Process – establish plan in advance – warranty walk and system verification (pre-lease-up), Year One issues (documentation &amp; communication) &amp; engaging subcontractors (flooring, HVAC, roof issues)</a:t>
            </a:r>
          </a:p>
          <a:p>
            <a:pPr indent="-171450">
              <a:buFont typeface="Arial"/>
              <a:buChar char="•"/>
            </a:pPr>
            <a:r>
              <a:rPr lang="en-US" dirty="0">
                <a:ea typeface="Calibri"/>
                <a:cs typeface="Calibri"/>
              </a:rPr>
              <a:t>Project Example – high rise LIHTC building with a mix of family and PSH units</a:t>
            </a:r>
          </a:p>
          <a:p>
            <a:pPr marL="628650" lvl="1" indent="-171450">
              <a:buFont typeface="Courier New"/>
              <a:buChar char="o"/>
            </a:pPr>
            <a:r>
              <a:rPr lang="en-US" dirty="0">
                <a:ea typeface="Calibri"/>
                <a:cs typeface="Calibri"/>
              </a:rPr>
              <a:t>In-unit PTAC units leaking – initially </a:t>
            </a:r>
            <a:r>
              <a:rPr lang="en-US" dirty="0" err="1">
                <a:ea typeface="Calibri"/>
                <a:cs typeface="Calibri"/>
              </a:rPr>
              <a:t>preceived</a:t>
            </a:r>
            <a:r>
              <a:rPr lang="en-US" dirty="0">
                <a:ea typeface="Calibri"/>
                <a:cs typeface="Calibri"/>
              </a:rPr>
              <a:t> as resident issue, system issue was confirmed in Month 4 of operations</a:t>
            </a:r>
          </a:p>
          <a:p>
            <a:pPr marL="628650" lvl="1" indent="-171450">
              <a:buFont typeface="Courier New"/>
              <a:buChar char="o"/>
            </a:pPr>
            <a:r>
              <a:rPr lang="en-US" dirty="0">
                <a:ea typeface="Calibri"/>
                <a:cs typeface="Calibri"/>
              </a:rPr>
              <a:t>Solution:</a:t>
            </a:r>
          </a:p>
          <a:p>
            <a:pPr marL="628650" lvl="1" indent="-171450">
              <a:buFont typeface="Courier New"/>
              <a:buChar char="o"/>
            </a:pPr>
            <a:r>
              <a:rPr lang="en-US" dirty="0">
                <a:ea typeface="Calibri"/>
                <a:cs typeface="Calibri"/>
              </a:rPr>
              <a:t>Year One – documentation from site team to AM to HD to GC; quarterly meetings established to review and keep work from going stale</a:t>
            </a:r>
            <a:endParaRPr lang="en-US"/>
          </a:p>
          <a:p>
            <a:pPr marL="628650" lvl="1" indent="-171450">
              <a:buFont typeface="Courier New"/>
              <a:buChar char="o"/>
            </a:pPr>
            <a:r>
              <a:rPr lang="en-US" dirty="0" err="1">
                <a:ea typeface="Calibri"/>
                <a:cs typeface="Calibri"/>
              </a:rPr>
              <a:t>Rengaging</a:t>
            </a:r>
            <a:r>
              <a:rPr lang="en-US" dirty="0">
                <a:ea typeface="Calibri"/>
                <a:cs typeface="Calibri"/>
              </a:rPr>
              <a:t> subcontractors remained a challenge – recommendation: build language into GC contract to ensure issues are resolved &amp; do not become an operational expense</a:t>
            </a:r>
          </a:p>
          <a:p>
            <a:pPr lvl="1"/>
            <a:endParaRPr lang="en-US" dirty="0"/>
          </a:p>
          <a:p>
            <a:r>
              <a:rPr lang="en-US" dirty="0"/>
              <a:t>Natalie – develop design standards collaboratively with AM and development; landscaping east of the cascades with a western landscape architect</a:t>
            </a:r>
          </a:p>
          <a:p>
            <a:r>
              <a:rPr lang="en-US" dirty="0"/>
              <a:t>Maintain healthy skepticism of promises to innovate and conserve – living walls, water recapture systems, overly hopeful solar projections</a:t>
            </a:r>
          </a:p>
          <a:p>
            <a:endParaRPr lang="en-US" dirty="0"/>
          </a:p>
          <a:p>
            <a:r>
              <a:rPr lang="en-US" dirty="0">
                <a:ea typeface="Calibri"/>
                <a:cs typeface="Calibri"/>
              </a:rPr>
              <a:t>Amy</a:t>
            </a:r>
          </a:p>
          <a:p>
            <a:pPr marL="171450" indent="-171450">
              <a:buFont typeface="Arial"/>
              <a:buChar char="•"/>
            </a:pPr>
            <a:r>
              <a:rPr lang="en-US" dirty="0">
                <a:ea typeface="Calibri"/>
                <a:cs typeface="Calibri"/>
              </a:rPr>
              <a:t>Utilizing building envelope specialist during construction to avoid costly defects</a:t>
            </a:r>
          </a:p>
          <a:p>
            <a:pPr marL="171450" indent="-171450">
              <a:buFont typeface="Arial"/>
              <a:buChar char="•"/>
            </a:pPr>
            <a:r>
              <a:rPr lang="en-US" dirty="0">
                <a:ea typeface="Calibri"/>
                <a:cs typeface="Calibri"/>
              </a:rPr>
              <a:t>Consider staff &amp; storage needs in the design (development standards doc). Ex: maintenance staff needs/storage often overlooked</a:t>
            </a:r>
          </a:p>
          <a:p>
            <a:pPr marL="171450" indent="-171450">
              <a:buFont typeface="Arial"/>
              <a:buChar char="•"/>
            </a:pPr>
            <a:r>
              <a:rPr lang="en-US" dirty="0">
                <a:ea typeface="Calibri"/>
                <a:cs typeface="Calibri"/>
              </a:rPr>
              <a:t>Consider risk mitigation- &amp; portfolio loss history. Ex: no exposed sprinkler heads! Adequate insulation for pipes in areas without heat.</a:t>
            </a:r>
          </a:p>
          <a:p>
            <a:endParaRPr lang="en-US" dirty="0"/>
          </a:p>
          <a:p>
            <a:r>
              <a:rPr lang="en-US" dirty="0"/>
              <a:t>Value engineering? </a:t>
            </a:r>
          </a:p>
          <a:p>
            <a:endParaRPr lang="en-US" dirty="0"/>
          </a:p>
          <a:p>
            <a:endParaRPr lang="en-US" dirty="0"/>
          </a:p>
        </p:txBody>
      </p:sp>
      <p:sp>
        <p:nvSpPr>
          <p:cNvPr id="4" name="Slide Number Placeholder 3"/>
          <p:cNvSpPr>
            <a:spLocks noGrp="1"/>
          </p:cNvSpPr>
          <p:nvPr>
            <p:ph type="sldNum" sz="quarter" idx="5"/>
          </p:nvPr>
        </p:nvSpPr>
        <p:spPr/>
        <p:txBody>
          <a:bodyPr/>
          <a:lstStyle/>
          <a:p>
            <a:fld id="{ED86423E-1BC5-4068-87F9-4F3E5599DF20}" type="slidenum">
              <a:rPr lang="en-US" smtClean="0"/>
              <a:t>21</a:t>
            </a:fld>
            <a:endParaRPr lang="en-US"/>
          </a:p>
        </p:txBody>
      </p:sp>
    </p:spTree>
    <p:extLst>
      <p:ext uri="{BB962C8B-B14F-4D97-AF65-F5344CB8AC3E}">
        <p14:creationId xmlns:p14="http://schemas.microsoft.com/office/powerpoint/2010/main" val="2376078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Melissa – compliance monitoring &amp; staff training – critical moment for oversight</a:t>
            </a:r>
          </a:p>
          <a:p>
            <a:pPr marL="171450" indent="-171450">
              <a:buFont typeface="Arial"/>
              <a:buChar char="•"/>
            </a:pPr>
            <a:r>
              <a:rPr lang="en-US" dirty="0">
                <a:ea typeface="Calibri"/>
                <a:cs typeface="Calibri"/>
              </a:rPr>
              <a:t>Establish clear protocol for leasing process – enhanced staffing &amp; compliance expertise to support onsite team</a:t>
            </a:r>
          </a:p>
          <a:p>
            <a:pPr marL="171450" indent="-171450">
              <a:buFont typeface="Arial"/>
              <a:buChar char="•"/>
            </a:pPr>
            <a:endParaRPr lang="en-US" dirty="0">
              <a:ea typeface="Calibri"/>
              <a:cs typeface="Calibri"/>
            </a:endParaRPr>
          </a:p>
          <a:p>
            <a:r>
              <a:rPr lang="en-US" dirty="0">
                <a:ea typeface="Calibri"/>
                <a:cs typeface="Calibri"/>
              </a:rPr>
              <a:t>Amy </a:t>
            </a:r>
          </a:p>
          <a:p>
            <a:pPr marL="171450" indent="-171450">
              <a:buFont typeface="Arial"/>
              <a:buChar char="•"/>
            </a:pPr>
            <a:r>
              <a:rPr lang="en-US">
                <a:ea typeface="Calibri"/>
                <a:cs typeface="Calibri"/>
              </a:rPr>
              <a:t>Requesting clear stabilization metrics/requirements from lender- know how they're calculating DCR, if they're factoring in cash receipts, etc.</a:t>
            </a:r>
          </a:p>
          <a:p>
            <a:pPr marL="171450" indent="-171450">
              <a:buFont typeface="Arial"/>
              <a:buChar char="•"/>
            </a:pPr>
            <a:r>
              <a:rPr lang="en-US">
                <a:ea typeface="Calibri"/>
                <a:cs typeface="Calibri"/>
              </a:rPr>
              <a:t>Consider leasing incentives for PM (share/benefit from upward adjusters)</a:t>
            </a:r>
          </a:p>
          <a:p>
            <a:pPr marL="171450" indent="-171450">
              <a:buFont typeface="Arial"/>
              <a:buChar char="•"/>
            </a:pPr>
            <a:endParaRPr lang="en-US" dirty="0">
              <a:ea typeface="Calibri"/>
              <a:cs typeface="Calibri"/>
            </a:endParaRPr>
          </a:p>
          <a:p>
            <a:pPr marL="171450" indent="-171450">
              <a:buFont typeface="Arial"/>
              <a:buChar char="•"/>
            </a:pPr>
            <a:r>
              <a:rPr lang="en-US">
                <a:ea typeface="Calibri"/>
                <a:cs typeface="Calibri"/>
              </a:rPr>
              <a:t>Natalie</a:t>
            </a:r>
            <a:endParaRPr lang="en-US" dirty="0">
              <a:ea typeface="Calibri"/>
              <a:cs typeface="Calibri"/>
            </a:endParaRPr>
          </a:p>
          <a:p>
            <a:pPr marL="171450" indent="-17145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ED86423E-1BC5-4068-87F9-4F3E5599DF20}" type="slidenum">
              <a:rPr lang="en-US" smtClean="0"/>
              <a:t>23</a:t>
            </a:fld>
            <a:endParaRPr lang="en-US"/>
          </a:p>
        </p:txBody>
      </p:sp>
    </p:spTree>
    <p:extLst>
      <p:ext uri="{BB962C8B-B14F-4D97-AF65-F5344CB8AC3E}">
        <p14:creationId xmlns:p14="http://schemas.microsoft.com/office/powerpoint/2010/main" val="2824448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A5C93-EC31-4047-B110-730E385816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67AB13-53DA-4D62-B674-E3A9C318EA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F01708-87CE-47A3-A296-C10EB46EA98B}"/>
              </a:ext>
            </a:extLst>
          </p:cNvPr>
          <p:cNvSpPr>
            <a:spLocks noGrp="1"/>
          </p:cNvSpPr>
          <p:nvPr>
            <p:ph type="dt" sz="half" idx="10"/>
          </p:nvPr>
        </p:nvSpPr>
        <p:spPr/>
        <p:txBody>
          <a:bodyPr/>
          <a:lstStyle/>
          <a:p>
            <a:fld id="{E5D2E5D6-9EF7-47D7-A4E2-4E230CBBBBBB}" type="datetimeFigureOut">
              <a:rPr lang="en-US" smtClean="0"/>
              <a:t>9/29/2025</a:t>
            </a:fld>
            <a:endParaRPr lang="en-US"/>
          </a:p>
        </p:txBody>
      </p:sp>
      <p:sp>
        <p:nvSpPr>
          <p:cNvPr id="5" name="Footer Placeholder 4">
            <a:extLst>
              <a:ext uri="{FF2B5EF4-FFF2-40B4-BE49-F238E27FC236}">
                <a16:creationId xmlns:a16="http://schemas.microsoft.com/office/drawing/2014/main" id="{46955FC3-82AD-45DA-AD16-244B741FC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FEA93-B89C-4004-8880-063F7E278604}"/>
              </a:ext>
            </a:extLst>
          </p:cNvPr>
          <p:cNvSpPr>
            <a:spLocks noGrp="1"/>
          </p:cNvSpPr>
          <p:nvPr>
            <p:ph type="sldNum" sz="quarter" idx="12"/>
          </p:nvPr>
        </p:nvSpPr>
        <p:spPr/>
        <p:txBody>
          <a:bodyPr/>
          <a:lstStyle/>
          <a:p>
            <a:fld id="{10127E3C-E14F-4D36-9767-ADD95CE2AC3B}" type="slidenum">
              <a:rPr lang="en-US" smtClean="0"/>
              <a:t>‹#›</a:t>
            </a:fld>
            <a:endParaRPr lang="en-US"/>
          </a:p>
        </p:txBody>
      </p:sp>
    </p:spTree>
    <p:extLst>
      <p:ext uri="{BB962C8B-B14F-4D97-AF65-F5344CB8AC3E}">
        <p14:creationId xmlns:p14="http://schemas.microsoft.com/office/powerpoint/2010/main" val="396326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77FA-4DA3-4299-A77A-CC6C39E540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0DE6C6-007F-489E-9952-6A948BA7ED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5F734-FF96-42B0-8AA6-57F3866AE184}"/>
              </a:ext>
            </a:extLst>
          </p:cNvPr>
          <p:cNvSpPr>
            <a:spLocks noGrp="1"/>
          </p:cNvSpPr>
          <p:nvPr>
            <p:ph type="dt" sz="half" idx="10"/>
          </p:nvPr>
        </p:nvSpPr>
        <p:spPr/>
        <p:txBody>
          <a:bodyPr/>
          <a:lstStyle/>
          <a:p>
            <a:fld id="{E5D2E5D6-9EF7-47D7-A4E2-4E230CBBBBBB}" type="datetimeFigureOut">
              <a:rPr lang="en-US" smtClean="0"/>
              <a:t>9/29/2025</a:t>
            </a:fld>
            <a:endParaRPr lang="en-US"/>
          </a:p>
        </p:txBody>
      </p:sp>
      <p:sp>
        <p:nvSpPr>
          <p:cNvPr id="5" name="Footer Placeholder 4">
            <a:extLst>
              <a:ext uri="{FF2B5EF4-FFF2-40B4-BE49-F238E27FC236}">
                <a16:creationId xmlns:a16="http://schemas.microsoft.com/office/drawing/2014/main" id="{42F451A1-D200-4BE4-AE88-FEF331215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44690-58F3-4EBC-90EA-39F7CEE87EE5}"/>
              </a:ext>
            </a:extLst>
          </p:cNvPr>
          <p:cNvSpPr>
            <a:spLocks noGrp="1"/>
          </p:cNvSpPr>
          <p:nvPr>
            <p:ph type="sldNum" sz="quarter" idx="12"/>
          </p:nvPr>
        </p:nvSpPr>
        <p:spPr/>
        <p:txBody>
          <a:bodyPr/>
          <a:lstStyle/>
          <a:p>
            <a:fld id="{10127E3C-E14F-4D36-9767-ADD95CE2AC3B}" type="slidenum">
              <a:rPr lang="en-US" smtClean="0"/>
              <a:t>‹#›</a:t>
            </a:fld>
            <a:endParaRPr lang="en-US"/>
          </a:p>
        </p:txBody>
      </p:sp>
    </p:spTree>
    <p:extLst>
      <p:ext uri="{BB962C8B-B14F-4D97-AF65-F5344CB8AC3E}">
        <p14:creationId xmlns:p14="http://schemas.microsoft.com/office/powerpoint/2010/main" val="136101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162F45-16E0-4118-AA75-FA931610B4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D77845-1F42-4219-9995-04F6C88C55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94328-6933-4F57-8EF4-9B9D14F8D54B}"/>
              </a:ext>
            </a:extLst>
          </p:cNvPr>
          <p:cNvSpPr>
            <a:spLocks noGrp="1"/>
          </p:cNvSpPr>
          <p:nvPr>
            <p:ph type="dt" sz="half" idx="10"/>
          </p:nvPr>
        </p:nvSpPr>
        <p:spPr/>
        <p:txBody>
          <a:bodyPr/>
          <a:lstStyle/>
          <a:p>
            <a:fld id="{E5D2E5D6-9EF7-47D7-A4E2-4E230CBBBBBB}" type="datetimeFigureOut">
              <a:rPr lang="en-US" smtClean="0"/>
              <a:t>9/29/2025</a:t>
            </a:fld>
            <a:endParaRPr lang="en-US"/>
          </a:p>
        </p:txBody>
      </p:sp>
      <p:sp>
        <p:nvSpPr>
          <p:cNvPr id="5" name="Footer Placeholder 4">
            <a:extLst>
              <a:ext uri="{FF2B5EF4-FFF2-40B4-BE49-F238E27FC236}">
                <a16:creationId xmlns:a16="http://schemas.microsoft.com/office/drawing/2014/main" id="{10384726-E939-412E-9B37-D7E11ADE8D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60C44D-78C5-40E5-BF70-B7AAD7F1D886}"/>
              </a:ext>
            </a:extLst>
          </p:cNvPr>
          <p:cNvSpPr>
            <a:spLocks noGrp="1"/>
          </p:cNvSpPr>
          <p:nvPr>
            <p:ph type="sldNum" sz="quarter" idx="12"/>
          </p:nvPr>
        </p:nvSpPr>
        <p:spPr/>
        <p:txBody>
          <a:bodyPr/>
          <a:lstStyle/>
          <a:p>
            <a:fld id="{10127E3C-E14F-4D36-9767-ADD95CE2AC3B}" type="slidenum">
              <a:rPr lang="en-US" smtClean="0"/>
              <a:t>‹#›</a:t>
            </a:fld>
            <a:endParaRPr lang="en-US"/>
          </a:p>
        </p:txBody>
      </p:sp>
    </p:spTree>
    <p:extLst>
      <p:ext uri="{BB962C8B-B14F-4D97-AF65-F5344CB8AC3E}">
        <p14:creationId xmlns:p14="http://schemas.microsoft.com/office/powerpoint/2010/main" val="172163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ag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67DCF9-CB7D-4B99-AAC0-DD01512FF58B}"/>
              </a:ext>
            </a:extLst>
          </p:cNvPr>
          <p:cNvSpPr/>
          <p:nvPr userDrawn="1"/>
        </p:nvSpPr>
        <p:spPr>
          <a:xfrm>
            <a:off x="0" y="6061166"/>
            <a:ext cx="12191657" cy="796280"/>
          </a:xfrm>
          <a:prstGeom prst="rect">
            <a:avLst/>
          </a:prstGeom>
          <a:solidFill>
            <a:srgbClr val="96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686BD52-76A3-44B0-B008-9D25F44F20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33" t="285" r="458" b="980"/>
          <a:stretch/>
        </p:blipFill>
        <p:spPr>
          <a:xfrm>
            <a:off x="10531465" y="6130693"/>
            <a:ext cx="1197769" cy="657226"/>
          </a:xfrm>
          <a:prstGeom prst="rect">
            <a:avLst/>
          </a:prstGeom>
        </p:spPr>
      </p:pic>
      <p:sp>
        <p:nvSpPr>
          <p:cNvPr id="12" name="Title 12">
            <a:extLst>
              <a:ext uri="{FF2B5EF4-FFF2-40B4-BE49-F238E27FC236}">
                <a16:creationId xmlns:a16="http://schemas.microsoft.com/office/drawing/2014/main" id="{DD04438D-20B1-41E7-B1DF-8CF9E830E789}"/>
              </a:ext>
            </a:extLst>
          </p:cNvPr>
          <p:cNvSpPr>
            <a:spLocks noGrp="1"/>
          </p:cNvSpPr>
          <p:nvPr>
            <p:ph type="title"/>
          </p:nvPr>
        </p:nvSpPr>
        <p:spPr>
          <a:xfrm>
            <a:off x="457200" y="381751"/>
            <a:ext cx="11272034" cy="685800"/>
          </a:xfrm>
        </p:spPr>
        <p:txBody>
          <a:bodyPr>
            <a:noAutofit/>
          </a:bodyPr>
          <a:lstStyle>
            <a:lvl1pPr>
              <a:defRPr sz="2800" cap="all" baseline="0">
                <a:latin typeface="+mn-lt"/>
              </a:defRPr>
            </a:lvl1pPr>
          </a:lstStyle>
          <a:p>
            <a:r>
              <a:rPr lang="en-US"/>
              <a:t>Click to edit Master title style</a:t>
            </a:r>
          </a:p>
        </p:txBody>
      </p:sp>
    </p:spTree>
    <p:extLst>
      <p:ext uri="{BB962C8B-B14F-4D97-AF65-F5344CB8AC3E}">
        <p14:creationId xmlns:p14="http://schemas.microsoft.com/office/powerpoint/2010/main" val="833632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48412-0A7C-B79A-3FAF-E96ACDBA7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EF678F-EE2B-95BA-0397-39E42D0000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1CF8B7-EE06-A95C-51A2-F2F0EE21525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94FD33F-565C-F786-9E77-4157D9CE02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A8C3C-7192-9882-5270-4C0955ADB275}"/>
              </a:ext>
            </a:extLst>
          </p:cNvPr>
          <p:cNvSpPr>
            <a:spLocks noGrp="1"/>
          </p:cNvSpPr>
          <p:nvPr>
            <p:ph type="sldNum" sz="quarter" idx="12"/>
          </p:nvPr>
        </p:nvSpPr>
        <p:spPr/>
        <p:txBody>
          <a:bodyPr/>
          <a:lstStyle/>
          <a:p>
            <a:fld id="{C226276A-06C9-4716-B700-174C322EDCD1}" type="slidenum">
              <a:rPr lang="en-US" smtClean="0"/>
              <a:t>‹#›</a:t>
            </a:fld>
            <a:endParaRPr lang="en-US"/>
          </a:p>
        </p:txBody>
      </p:sp>
    </p:spTree>
    <p:extLst>
      <p:ext uri="{BB962C8B-B14F-4D97-AF65-F5344CB8AC3E}">
        <p14:creationId xmlns:p14="http://schemas.microsoft.com/office/powerpoint/2010/main" val="3187572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524B7-1E59-6B44-02A7-95BA125AD7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38BFFC-2045-EA06-D4C0-FC2592B415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005B7-0FEE-9836-25A3-E8A6989D8BD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7D9B3C5-C182-E5B0-1EA4-65BA4E84C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7A6F1E-FFCA-9488-40EE-97754829F791}"/>
              </a:ext>
            </a:extLst>
          </p:cNvPr>
          <p:cNvSpPr>
            <a:spLocks noGrp="1"/>
          </p:cNvSpPr>
          <p:nvPr>
            <p:ph type="sldNum" sz="quarter" idx="12"/>
          </p:nvPr>
        </p:nvSpPr>
        <p:spPr/>
        <p:txBody>
          <a:bodyPr/>
          <a:lstStyle/>
          <a:p>
            <a:fld id="{C226276A-06C9-4716-B700-174C322EDCD1}" type="slidenum">
              <a:rPr lang="en-US" smtClean="0"/>
              <a:t>‹#›</a:t>
            </a:fld>
            <a:endParaRPr lang="en-US"/>
          </a:p>
        </p:txBody>
      </p:sp>
    </p:spTree>
    <p:extLst>
      <p:ext uri="{BB962C8B-B14F-4D97-AF65-F5344CB8AC3E}">
        <p14:creationId xmlns:p14="http://schemas.microsoft.com/office/powerpoint/2010/main" val="1488668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9B7C8-C22C-1778-B663-948762C50F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DB7D5E-FABD-8F2B-6D33-6AFFC568E4D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529EE7-EE03-0ED9-AFCF-BF8F6E7C2F9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FD93A17-F51B-8B49-778E-B95FCAC73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32730-BA01-B5F9-2824-708BA67A17C8}"/>
              </a:ext>
            </a:extLst>
          </p:cNvPr>
          <p:cNvSpPr>
            <a:spLocks noGrp="1"/>
          </p:cNvSpPr>
          <p:nvPr>
            <p:ph type="sldNum" sz="quarter" idx="12"/>
          </p:nvPr>
        </p:nvSpPr>
        <p:spPr/>
        <p:txBody>
          <a:bodyPr/>
          <a:lstStyle/>
          <a:p>
            <a:fld id="{C226276A-06C9-4716-B700-174C322EDCD1}" type="slidenum">
              <a:rPr lang="en-US" smtClean="0"/>
              <a:t>‹#›</a:t>
            </a:fld>
            <a:endParaRPr lang="en-US"/>
          </a:p>
        </p:txBody>
      </p:sp>
    </p:spTree>
    <p:extLst>
      <p:ext uri="{BB962C8B-B14F-4D97-AF65-F5344CB8AC3E}">
        <p14:creationId xmlns:p14="http://schemas.microsoft.com/office/powerpoint/2010/main" val="993168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EAAA-D341-18CA-1685-777502978E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A735C1-BA01-DB94-170A-79D47E61A8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F420A1-73CD-FE87-A6BD-AAE40E9B65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4614CC-FCF8-5C48-858C-916934C6213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9E09BB2-50BA-58DF-86C0-2FC58FA649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9A686-06EA-72E2-1D8E-B8A5C9C94FB9}"/>
              </a:ext>
            </a:extLst>
          </p:cNvPr>
          <p:cNvSpPr>
            <a:spLocks noGrp="1"/>
          </p:cNvSpPr>
          <p:nvPr>
            <p:ph type="sldNum" sz="quarter" idx="12"/>
          </p:nvPr>
        </p:nvSpPr>
        <p:spPr/>
        <p:txBody>
          <a:bodyPr/>
          <a:lstStyle/>
          <a:p>
            <a:fld id="{C226276A-06C9-4716-B700-174C322EDCD1}" type="slidenum">
              <a:rPr lang="en-US" smtClean="0"/>
              <a:t>‹#›</a:t>
            </a:fld>
            <a:endParaRPr lang="en-US"/>
          </a:p>
        </p:txBody>
      </p:sp>
    </p:spTree>
    <p:extLst>
      <p:ext uri="{BB962C8B-B14F-4D97-AF65-F5344CB8AC3E}">
        <p14:creationId xmlns:p14="http://schemas.microsoft.com/office/powerpoint/2010/main" val="1385419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FE55-3251-06C5-3271-7A273B801E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0DAE71-6192-C2BB-31B6-41FB7F85C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B3078E-806E-C227-0356-6CF0DDD5B1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004700-98AF-8769-F36F-A7EA6F0E61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4A8DD4-54B4-EFC9-46E4-B327DB79CF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AB0637-4FD0-7214-0CC2-8069CA8ED17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DFAD3A5-3094-AF88-3BF0-13F70B627D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1DDE49-FA7D-D7C6-BECC-38BF5CE76C98}"/>
              </a:ext>
            </a:extLst>
          </p:cNvPr>
          <p:cNvSpPr>
            <a:spLocks noGrp="1"/>
          </p:cNvSpPr>
          <p:nvPr>
            <p:ph type="sldNum" sz="quarter" idx="12"/>
          </p:nvPr>
        </p:nvSpPr>
        <p:spPr/>
        <p:txBody>
          <a:bodyPr/>
          <a:lstStyle/>
          <a:p>
            <a:fld id="{C226276A-06C9-4716-B700-174C322EDCD1}" type="slidenum">
              <a:rPr lang="en-US" smtClean="0"/>
              <a:t>‹#›</a:t>
            </a:fld>
            <a:endParaRPr lang="en-US"/>
          </a:p>
        </p:txBody>
      </p:sp>
    </p:spTree>
    <p:extLst>
      <p:ext uri="{BB962C8B-B14F-4D97-AF65-F5344CB8AC3E}">
        <p14:creationId xmlns:p14="http://schemas.microsoft.com/office/powerpoint/2010/main" val="2799738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4896F-058E-AA82-1576-D5FC0EFAA7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7D043C-A0AE-5795-55CA-D2A032C3E3A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D706099-746A-3D14-E45C-553F54D810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C16164-6157-1FDA-AC1A-335AD8C3FE76}"/>
              </a:ext>
            </a:extLst>
          </p:cNvPr>
          <p:cNvSpPr>
            <a:spLocks noGrp="1"/>
          </p:cNvSpPr>
          <p:nvPr>
            <p:ph type="sldNum" sz="quarter" idx="12"/>
          </p:nvPr>
        </p:nvSpPr>
        <p:spPr/>
        <p:txBody>
          <a:bodyPr/>
          <a:lstStyle/>
          <a:p>
            <a:fld id="{C226276A-06C9-4716-B700-174C322EDCD1}" type="slidenum">
              <a:rPr lang="en-US" smtClean="0"/>
              <a:t>‹#›</a:t>
            </a:fld>
            <a:endParaRPr lang="en-US"/>
          </a:p>
        </p:txBody>
      </p:sp>
    </p:spTree>
    <p:extLst>
      <p:ext uri="{BB962C8B-B14F-4D97-AF65-F5344CB8AC3E}">
        <p14:creationId xmlns:p14="http://schemas.microsoft.com/office/powerpoint/2010/main" val="4032255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CF2DCF-6494-B660-2A2B-2E4F610BEAD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31FF6AE-E454-5E28-114F-1E933B30A9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806F28-E729-90C9-0EE4-9D15981CB4B6}"/>
              </a:ext>
            </a:extLst>
          </p:cNvPr>
          <p:cNvSpPr>
            <a:spLocks noGrp="1"/>
          </p:cNvSpPr>
          <p:nvPr>
            <p:ph type="sldNum" sz="quarter" idx="12"/>
          </p:nvPr>
        </p:nvSpPr>
        <p:spPr/>
        <p:txBody>
          <a:bodyPr/>
          <a:lstStyle/>
          <a:p>
            <a:fld id="{C226276A-06C9-4716-B700-174C322EDCD1}" type="slidenum">
              <a:rPr lang="en-US" smtClean="0"/>
              <a:t>‹#›</a:t>
            </a:fld>
            <a:endParaRPr lang="en-US"/>
          </a:p>
        </p:txBody>
      </p:sp>
    </p:spTree>
    <p:extLst>
      <p:ext uri="{BB962C8B-B14F-4D97-AF65-F5344CB8AC3E}">
        <p14:creationId xmlns:p14="http://schemas.microsoft.com/office/powerpoint/2010/main" val="357009396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2F9C-1C14-4667-B00F-DAACAAEA0A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9F71B-DECF-4D3B-AE3B-E7252790FEBE}"/>
              </a:ext>
            </a:extLst>
          </p:cNvPr>
          <p:cNvSpPr>
            <a:spLocks noGrp="1"/>
          </p:cNvSpPr>
          <p:nvPr>
            <p:ph idx="1"/>
          </p:nvPr>
        </p:nvSpPr>
        <p:spPr/>
        <p:txBody>
          <a:bodyPr/>
          <a:lstStyle>
            <a:lvl1pPr>
              <a:defRPr>
                <a:solidFill>
                  <a:srgbClr val="1F2A44"/>
                </a:solidFill>
                <a:latin typeface="Open Sans"/>
              </a:defRPr>
            </a:lvl1pPr>
            <a:lvl2pPr>
              <a:defRPr>
                <a:solidFill>
                  <a:srgbClr val="1F2A44"/>
                </a:solidFill>
                <a:latin typeface="Open Sans"/>
              </a:defRPr>
            </a:lvl2pPr>
            <a:lvl3pPr>
              <a:defRPr>
                <a:solidFill>
                  <a:srgbClr val="1F2A44"/>
                </a:solidFill>
                <a:latin typeface="Open Sans"/>
              </a:defRPr>
            </a:lvl3pPr>
            <a:lvl4pPr>
              <a:defRPr>
                <a:solidFill>
                  <a:srgbClr val="1F2A44"/>
                </a:solidFill>
                <a:latin typeface="Open Sans"/>
              </a:defRPr>
            </a:lvl4pPr>
            <a:lvl5pPr>
              <a:defRPr>
                <a:solidFill>
                  <a:srgbClr val="1F2A44"/>
                </a:solidFill>
                <a:latin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24DAF6-32E9-42FF-A20A-8B8E348F4063}"/>
              </a:ext>
            </a:extLst>
          </p:cNvPr>
          <p:cNvSpPr>
            <a:spLocks noGrp="1"/>
          </p:cNvSpPr>
          <p:nvPr>
            <p:ph type="dt" sz="half" idx="10"/>
          </p:nvPr>
        </p:nvSpPr>
        <p:spPr/>
        <p:txBody>
          <a:bodyPr/>
          <a:lstStyle/>
          <a:p>
            <a:fld id="{E5D2E5D6-9EF7-47D7-A4E2-4E230CBBBBBB}" type="datetimeFigureOut">
              <a:rPr lang="en-US" smtClean="0"/>
              <a:t>9/29/2025</a:t>
            </a:fld>
            <a:endParaRPr lang="en-US"/>
          </a:p>
        </p:txBody>
      </p:sp>
      <p:sp>
        <p:nvSpPr>
          <p:cNvPr id="5" name="Footer Placeholder 4">
            <a:extLst>
              <a:ext uri="{FF2B5EF4-FFF2-40B4-BE49-F238E27FC236}">
                <a16:creationId xmlns:a16="http://schemas.microsoft.com/office/drawing/2014/main" id="{D0EA2A7B-3294-4BE2-96DE-F0677D63E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D8214-4360-4D6D-9752-8E7025A2974D}"/>
              </a:ext>
            </a:extLst>
          </p:cNvPr>
          <p:cNvSpPr>
            <a:spLocks noGrp="1"/>
          </p:cNvSpPr>
          <p:nvPr>
            <p:ph type="sldNum" sz="quarter" idx="12"/>
          </p:nvPr>
        </p:nvSpPr>
        <p:spPr/>
        <p:txBody>
          <a:bodyPr/>
          <a:lstStyle/>
          <a:p>
            <a:fld id="{10127E3C-E14F-4D36-9767-ADD95CE2AC3B}" type="slidenum">
              <a:rPr lang="en-US" smtClean="0"/>
              <a:t>‹#›</a:t>
            </a:fld>
            <a:endParaRPr lang="en-US"/>
          </a:p>
        </p:txBody>
      </p:sp>
    </p:spTree>
    <p:extLst>
      <p:ext uri="{BB962C8B-B14F-4D97-AF65-F5344CB8AC3E}">
        <p14:creationId xmlns:p14="http://schemas.microsoft.com/office/powerpoint/2010/main" val="3519241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5E46-21CD-BDF4-C3E5-72E69CE3BE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32FF9E-7CAB-5214-6E63-D70DA31B02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B83AE0-9514-1D27-C140-B785D4E47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8C9831-37E8-C3B5-4AA3-0B0A9AD8592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DBAE5F-A9EA-6AAD-9839-54F142826A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98BA4A-09C5-5C43-6D08-D1BA36F093C8}"/>
              </a:ext>
            </a:extLst>
          </p:cNvPr>
          <p:cNvSpPr>
            <a:spLocks noGrp="1"/>
          </p:cNvSpPr>
          <p:nvPr>
            <p:ph type="sldNum" sz="quarter" idx="12"/>
          </p:nvPr>
        </p:nvSpPr>
        <p:spPr/>
        <p:txBody>
          <a:bodyPr/>
          <a:lstStyle/>
          <a:p>
            <a:fld id="{C226276A-06C9-4716-B700-174C322EDCD1}" type="slidenum">
              <a:rPr lang="en-US" smtClean="0"/>
              <a:t>‹#›</a:t>
            </a:fld>
            <a:endParaRPr lang="en-US"/>
          </a:p>
        </p:txBody>
      </p:sp>
    </p:spTree>
    <p:extLst>
      <p:ext uri="{BB962C8B-B14F-4D97-AF65-F5344CB8AC3E}">
        <p14:creationId xmlns:p14="http://schemas.microsoft.com/office/powerpoint/2010/main" val="2338455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C06D6-0BA6-624D-2A68-8F1F7CA93F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3F653C-1C64-D166-9201-1F7D3868B0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9F3F0DD-F71C-7B0A-1073-C49A11110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388679-F5E8-5DD9-8C09-38BD89EA118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B57285F-0F75-1D19-F4B9-86F96A4C9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A3A560-EB4E-A9EB-CD35-79E403570D68}"/>
              </a:ext>
            </a:extLst>
          </p:cNvPr>
          <p:cNvSpPr>
            <a:spLocks noGrp="1"/>
          </p:cNvSpPr>
          <p:nvPr>
            <p:ph type="sldNum" sz="quarter" idx="12"/>
          </p:nvPr>
        </p:nvSpPr>
        <p:spPr/>
        <p:txBody>
          <a:bodyPr/>
          <a:lstStyle/>
          <a:p>
            <a:fld id="{C226276A-06C9-4716-B700-174C322EDCD1}" type="slidenum">
              <a:rPr lang="en-US" smtClean="0"/>
              <a:t>‹#›</a:t>
            </a:fld>
            <a:endParaRPr lang="en-US"/>
          </a:p>
        </p:txBody>
      </p:sp>
    </p:spTree>
    <p:extLst>
      <p:ext uri="{BB962C8B-B14F-4D97-AF65-F5344CB8AC3E}">
        <p14:creationId xmlns:p14="http://schemas.microsoft.com/office/powerpoint/2010/main" val="2860630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1359-52C8-5350-3746-5DCC582427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84A8AD-5D81-C456-AE16-A9AC6E8313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F626C-6A8D-3189-EEA0-66AF70F2E52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978AFB7-6BF0-04AE-E2B9-F62F209C3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31140-FA2E-AF3C-FB0B-3140072CEEE3}"/>
              </a:ext>
            </a:extLst>
          </p:cNvPr>
          <p:cNvSpPr>
            <a:spLocks noGrp="1"/>
          </p:cNvSpPr>
          <p:nvPr>
            <p:ph type="sldNum" sz="quarter" idx="12"/>
          </p:nvPr>
        </p:nvSpPr>
        <p:spPr/>
        <p:txBody>
          <a:bodyPr/>
          <a:lstStyle/>
          <a:p>
            <a:fld id="{C226276A-06C9-4716-B700-174C322EDCD1}" type="slidenum">
              <a:rPr lang="en-US" smtClean="0"/>
              <a:t>‹#›</a:t>
            </a:fld>
            <a:endParaRPr lang="en-US"/>
          </a:p>
        </p:txBody>
      </p:sp>
    </p:spTree>
    <p:extLst>
      <p:ext uri="{BB962C8B-B14F-4D97-AF65-F5344CB8AC3E}">
        <p14:creationId xmlns:p14="http://schemas.microsoft.com/office/powerpoint/2010/main" val="3073084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9EE585-F58D-95EB-B218-06417580A1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5B61F2-6D4D-C09C-F3F7-421980A7A1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EA28F7-141D-21E2-8D5C-7E22B5AD0CE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60BC95C-53F9-148A-3B02-603E96CB8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2E5FE-A630-C2F8-33A9-7A150D840113}"/>
              </a:ext>
            </a:extLst>
          </p:cNvPr>
          <p:cNvSpPr>
            <a:spLocks noGrp="1"/>
          </p:cNvSpPr>
          <p:nvPr>
            <p:ph type="sldNum" sz="quarter" idx="12"/>
          </p:nvPr>
        </p:nvSpPr>
        <p:spPr/>
        <p:txBody>
          <a:bodyPr/>
          <a:lstStyle/>
          <a:p>
            <a:fld id="{C226276A-06C9-4716-B700-174C322EDCD1}" type="slidenum">
              <a:rPr lang="en-US" smtClean="0"/>
              <a:t>‹#›</a:t>
            </a:fld>
            <a:endParaRPr lang="en-US"/>
          </a:p>
        </p:txBody>
      </p:sp>
    </p:spTree>
    <p:extLst>
      <p:ext uri="{BB962C8B-B14F-4D97-AF65-F5344CB8AC3E}">
        <p14:creationId xmlns:p14="http://schemas.microsoft.com/office/powerpoint/2010/main" val="2769922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93411C-E961-406B-9030-172CBB1D0D1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157E349-25F6-4764-8B55-1AD8B3D1D97A}"/>
              </a:ext>
            </a:extLst>
          </p:cNvPr>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D726317D-4BE0-4B98-A80A-5868076936BE}"/>
              </a:ext>
            </a:extLst>
          </p:cNvPr>
          <p:cNvSpPr/>
          <p:nvPr userDrawn="1"/>
        </p:nvSpPr>
        <p:spPr>
          <a:xfrm>
            <a:off x="-16772" y="8813"/>
            <a:ext cx="12192000" cy="6858000"/>
          </a:xfrm>
          <a:prstGeom prst="rect">
            <a:avLst/>
          </a:prstGeom>
          <a:solidFill>
            <a:srgbClr val="E8E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DD0EB71-3C9B-47E9-97E9-1BE15B2B4561}"/>
              </a:ext>
            </a:extLst>
          </p:cNvPr>
          <p:cNvSpPr/>
          <p:nvPr userDrawn="1"/>
        </p:nvSpPr>
        <p:spPr>
          <a:xfrm>
            <a:off x="0" y="6061166"/>
            <a:ext cx="12191657" cy="796280"/>
          </a:xfrm>
          <a:prstGeom prst="rect">
            <a:avLst/>
          </a:prstGeom>
          <a:solidFill>
            <a:srgbClr val="96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A784E374-AE06-451B-97AC-6CDAB85E1C5C}"/>
              </a:ext>
            </a:extLst>
          </p:cNvPr>
          <p:cNvSpPr>
            <a:spLocks noGrp="1"/>
          </p:cNvSpPr>
          <p:nvPr>
            <p:ph type="ctrTitle"/>
          </p:nvPr>
        </p:nvSpPr>
        <p:spPr>
          <a:xfrm>
            <a:off x="424981" y="221550"/>
            <a:ext cx="11221234" cy="1246908"/>
          </a:xfrm>
        </p:spPr>
        <p:txBody>
          <a:bodyPr anchor="t">
            <a:normAutofit/>
          </a:bodyPr>
          <a:lstStyle/>
          <a:p>
            <a:endParaRPr lang="en-US" sz="4000">
              <a:solidFill>
                <a:srgbClr val="E1523D"/>
              </a:solidFill>
              <a:latin typeface="Georgia" panose="02040502050405020303" pitchFamily="18" charset="0"/>
            </a:endParaRPr>
          </a:p>
        </p:txBody>
      </p:sp>
      <p:sp>
        <p:nvSpPr>
          <p:cNvPr id="8" name="Text Placeholder 2">
            <a:extLst>
              <a:ext uri="{FF2B5EF4-FFF2-40B4-BE49-F238E27FC236}">
                <a16:creationId xmlns:a16="http://schemas.microsoft.com/office/drawing/2014/main" id="{AA469036-8974-4B3F-BA8E-A2539B4DB791}"/>
              </a:ext>
            </a:extLst>
          </p:cNvPr>
          <p:cNvSpPr txBox="1">
            <a:spLocks/>
          </p:cNvSpPr>
          <p:nvPr userDrawn="1"/>
        </p:nvSpPr>
        <p:spPr>
          <a:xfrm>
            <a:off x="550507" y="1537985"/>
            <a:ext cx="11060752" cy="44083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800">
              <a:solidFill>
                <a:srgbClr val="1F2A44"/>
              </a:solidFill>
              <a:latin typeface="Open Sans" panose="020B0606030504020204"/>
              <a:ea typeface="+mj-ea"/>
              <a:cs typeface="+mj-cs"/>
            </a:endParaRPr>
          </a:p>
        </p:txBody>
      </p:sp>
      <p:pic>
        <p:nvPicPr>
          <p:cNvPr id="9" name="Picture 8">
            <a:extLst>
              <a:ext uri="{FF2B5EF4-FFF2-40B4-BE49-F238E27FC236}">
                <a16:creationId xmlns:a16="http://schemas.microsoft.com/office/drawing/2014/main" id="{8CC63A66-37DA-403E-B89D-5EAA6265ADE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33" t="285" r="458" b="980"/>
          <a:stretch/>
        </p:blipFill>
        <p:spPr>
          <a:xfrm>
            <a:off x="10644451" y="6130693"/>
            <a:ext cx="1197769" cy="657226"/>
          </a:xfrm>
          <a:prstGeom prst="rect">
            <a:avLst/>
          </a:prstGeom>
        </p:spPr>
      </p:pic>
    </p:spTree>
    <p:extLst>
      <p:ext uri="{BB962C8B-B14F-4D97-AF65-F5344CB8AC3E}">
        <p14:creationId xmlns:p14="http://schemas.microsoft.com/office/powerpoint/2010/main" val="2570315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ag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67DCF9-CB7D-4B99-AAC0-DD01512FF58B}"/>
              </a:ext>
            </a:extLst>
          </p:cNvPr>
          <p:cNvSpPr/>
          <p:nvPr userDrawn="1"/>
        </p:nvSpPr>
        <p:spPr>
          <a:xfrm>
            <a:off x="0" y="6061166"/>
            <a:ext cx="12191657" cy="796280"/>
          </a:xfrm>
          <a:prstGeom prst="rect">
            <a:avLst/>
          </a:prstGeom>
          <a:solidFill>
            <a:srgbClr val="96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686BD52-76A3-44B0-B008-9D25F44F20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33" t="285" r="458" b="980"/>
          <a:stretch/>
        </p:blipFill>
        <p:spPr>
          <a:xfrm>
            <a:off x="10531465" y="6130693"/>
            <a:ext cx="1197769" cy="657226"/>
          </a:xfrm>
          <a:prstGeom prst="rect">
            <a:avLst/>
          </a:prstGeom>
        </p:spPr>
      </p:pic>
      <p:sp>
        <p:nvSpPr>
          <p:cNvPr id="12" name="Title 12">
            <a:extLst>
              <a:ext uri="{FF2B5EF4-FFF2-40B4-BE49-F238E27FC236}">
                <a16:creationId xmlns:a16="http://schemas.microsoft.com/office/drawing/2014/main" id="{DD04438D-20B1-41E7-B1DF-8CF9E830E789}"/>
              </a:ext>
            </a:extLst>
          </p:cNvPr>
          <p:cNvSpPr>
            <a:spLocks noGrp="1"/>
          </p:cNvSpPr>
          <p:nvPr>
            <p:ph type="title"/>
          </p:nvPr>
        </p:nvSpPr>
        <p:spPr>
          <a:xfrm>
            <a:off x="457200" y="381751"/>
            <a:ext cx="11272034" cy="685800"/>
          </a:xfrm>
        </p:spPr>
        <p:txBody>
          <a:bodyPr>
            <a:noAutofit/>
          </a:bodyPr>
          <a:lstStyle>
            <a:lvl1pPr>
              <a:defRPr sz="2800" cap="all" baseline="0">
                <a:latin typeface="+mn-lt"/>
              </a:defRPr>
            </a:lvl1pPr>
          </a:lstStyle>
          <a:p>
            <a:r>
              <a:rPr lang="en-US"/>
              <a:t>Click to edit Master title style</a:t>
            </a:r>
          </a:p>
        </p:txBody>
      </p:sp>
    </p:spTree>
    <p:extLst>
      <p:ext uri="{BB962C8B-B14F-4D97-AF65-F5344CB8AC3E}">
        <p14:creationId xmlns:p14="http://schemas.microsoft.com/office/powerpoint/2010/main" val="311894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A4CE-B215-4365-A69C-2CF24D082D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082DDA-2D8D-4D29-9136-A4752CCBD7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72B5D5-D4AE-4CB6-BB75-C2AF28BC9A6B}"/>
              </a:ext>
            </a:extLst>
          </p:cNvPr>
          <p:cNvSpPr>
            <a:spLocks noGrp="1"/>
          </p:cNvSpPr>
          <p:nvPr>
            <p:ph type="dt" sz="half" idx="10"/>
          </p:nvPr>
        </p:nvSpPr>
        <p:spPr/>
        <p:txBody>
          <a:bodyPr/>
          <a:lstStyle/>
          <a:p>
            <a:fld id="{E5D2E5D6-9EF7-47D7-A4E2-4E230CBBBBBB}" type="datetimeFigureOut">
              <a:rPr lang="en-US" smtClean="0"/>
              <a:t>9/29/2025</a:t>
            </a:fld>
            <a:endParaRPr lang="en-US"/>
          </a:p>
        </p:txBody>
      </p:sp>
      <p:sp>
        <p:nvSpPr>
          <p:cNvPr id="5" name="Footer Placeholder 4">
            <a:extLst>
              <a:ext uri="{FF2B5EF4-FFF2-40B4-BE49-F238E27FC236}">
                <a16:creationId xmlns:a16="http://schemas.microsoft.com/office/drawing/2014/main" id="{C134E27E-3085-404A-81DC-6B6C1A353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24F09-41D1-47C6-BA98-54E4E7F5924C}"/>
              </a:ext>
            </a:extLst>
          </p:cNvPr>
          <p:cNvSpPr>
            <a:spLocks noGrp="1"/>
          </p:cNvSpPr>
          <p:nvPr>
            <p:ph type="sldNum" sz="quarter" idx="12"/>
          </p:nvPr>
        </p:nvSpPr>
        <p:spPr/>
        <p:txBody>
          <a:bodyPr/>
          <a:lstStyle/>
          <a:p>
            <a:fld id="{10127E3C-E14F-4D36-9767-ADD95CE2AC3B}" type="slidenum">
              <a:rPr lang="en-US" smtClean="0"/>
              <a:t>‹#›</a:t>
            </a:fld>
            <a:endParaRPr lang="en-US"/>
          </a:p>
        </p:txBody>
      </p:sp>
    </p:spTree>
    <p:extLst>
      <p:ext uri="{BB962C8B-B14F-4D97-AF65-F5344CB8AC3E}">
        <p14:creationId xmlns:p14="http://schemas.microsoft.com/office/powerpoint/2010/main" val="280453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1FD4-5061-4AE0-8313-E45C23C9D6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CF7178-CBBB-4AC5-828C-444353B765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B69E08-58A3-4EC0-85E8-E7B7182804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46B02A-C046-4CEB-BA9C-2EF5A6696AE1}"/>
              </a:ext>
            </a:extLst>
          </p:cNvPr>
          <p:cNvSpPr>
            <a:spLocks noGrp="1"/>
          </p:cNvSpPr>
          <p:nvPr>
            <p:ph type="dt" sz="half" idx="10"/>
          </p:nvPr>
        </p:nvSpPr>
        <p:spPr/>
        <p:txBody>
          <a:bodyPr/>
          <a:lstStyle/>
          <a:p>
            <a:fld id="{E5D2E5D6-9EF7-47D7-A4E2-4E230CBBBBBB}" type="datetimeFigureOut">
              <a:rPr lang="en-US" smtClean="0"/>
              <a:t>9/29/2025</a:t>
            </a:fld>
            <a:endParaRPr lang="en-US"/>
          </a:p>
        </p:txBody>
      </p:sp>
      <p:sp>
        <p:nvSpPr>
          <p:cNvPr id="6" name="Footer Placeholder 5">
            <a:extLst>
              <a:ext uri="{FF2B5EF4-FFF2-40B4-BE49-F238E27FC236}">
                <a16:creationId xmlns:a16="http://schemas.microsoft.com/office/drawing/2014/main" id="{EA071D8E-E29F-41D1-8ABC-BB1DCB8E6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9CCC8-F35E-4ED0-B577-9B479B1D9213}"/>
              </a:ext>
            </a:extLst>
          </p:cNvPr>
          <p:cNvSpPr>
            <a:spLocks noGrp="1"/>
          </p:cNvSpPr>
          <p:nvPr>
            <p:ph type="sldNum" sz="quarter" idx="12"/>
          </p:nvPr>
        </p:nvSpPr>
        <p:spPr/>
        <p:txBody>
          <a:bodyPr/>
          <a:lstStyle/>
          <a:p>
            <a:fld id="{10127E3C-E14F-4D36-9767-ADD95CE2AC3B}" type="slidenum">
              <a:rPr lang="en-US" smtClean="0"/>
              <a:t>‹#›</a:t>
            </a:fld>
            <a:endParaRPr lang="en-US"/>
          </a:p>
        </p:txBody>
      </p:sp>
    </p:spTree>
    <p:extLst>
      <p:ext uri="{BB962C8B-B14F-4D97-AF65-F5344CB8AC3E}">
        <p14:creationId xmlns:p14="http://schemas.microsoft.com/office/powerpoint/2010/main" val="49255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F434-1D24-47AA-B58C-E53CEBE441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504A48-C7D2-4BD0-883B-B379FCC927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077697-B196-463C-BD1B-CC844487B6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74621F-B3C1-4755-99B8-505A475BF4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840257-4D45-473C-9C09-185C42148C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6BF80E-B900-4646-A9CD-8444648F4DE8}"/>
              </a:ext>
            </a:extLst>
          </p:cNvPr>
          <p:cNvSpPr>
            <a:spLocks noGrp="1"/>
          </p:cNvSpPr>
          <p:nvPr>
            <p:ph type="dt" sz="half" idx="10"/>
          </p:nvPr>
        </p:nvSpPr>
        <p:spPr/>
        <p:txBody>
          <a:bodyPr/>
          <a:lstStyle/>
          <a:p>
            <a:fld id="{E5D2E5D6-9EF7-47D7-A4E2-4E230CBBBBBB}" type="datetimeFigureOut">
              <a:rPr lang="en-US" smtClean="0"/>
              <a:t>9/29/2025</a:t>
            </a:fld>
            <a:endParaRPr lang="en-US"/>
          </a:p>
        </p:txBody>
      </p:sp>
      <p:sp>
        <p:nvSpPr>
          <p:cNvPr id="8" name="Footer Placeholder 7">
            <a:extLst>
              <a:ext uri="{FF2B5EF4-FFF2-40B4-BE49-F238E27FC236}">
                <a16:creationId xmlns:a16="http://schemas.microsoft.com/office/drawing/2014/main" id="{6BF25769-2D7C-4103-AF6E-91F1513726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E3323B-FC4F-40BD-9B48-93D6D76DA642}"/>
              </a:ext>
            </a:extLst>
          </p:cNvPr>
          <p:cNvSpPr>
            <a:spLocks noGrp="1"/>
          </p:cNvSpPr>
          <p:nvPr>
            <p:ph type="sldNum" sz="quarter" idx="12"/>
          </p:nvPr>
        </p:nvSpPr>
        <p:spPr/>
        <p:txBody>
          <a:bodyPr/>
          <a:lstStyle/>
          <a:p>
            <a:fld id="{10127E3C-E14F-4D36-9767-ADD95CE2AC3B}" type="slidenum">
              <a:rPr lang="en-US" smtClean="0"/>
              <a:t>‹#›</a:t>
            </a:fld>
            <a:endParaRPr lang="en-US"/>
          </a:p>
        </p:txBody>
      </p:sp>
    </p:spTree>
    <p:extLst>
      <p:ext uri="{BB962C8B-B14F-4D97-AF65-F5344CB8AC3E}">
        <p14:creationId xmlns:p14="http://schemas.microsoft.com/office/powerpoint/2010/main" val="2460856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CF650-157C-40A1-9CC2-83782ED4F7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31F58F-DB14-475C-A08A-AA1C9EFF753A}"/>
              </a:ext>
            </a:extLst>
          </p:cNvPr>
          <p:cNvSpPr>
            <a:spLocks noGrp="1"/>
          </p:cNvSpPr>
          <p:nvPr>
            <p:ph type="dt" sz="half" idx="10"/>
          </p:nvPr>
        </p:nvSpPr>
        <p:spPr/>
        <p:txBody>
          <a:bodyPr/>
          <a:lstStyle/>
          <a:p>
            <a:fld id="{E5D2E5D6-9EF7-47D7-A4E2-4E230CBBBBBB}" type="datetimeFigureOut">
              <a:rPr lang="en-US" smtClean="0"/>
              <a:t>9/29/2025</a:t>
            </a:fld>
            <a:endParaRPr lang="en-US"/>
          </a:p>
        </p:txBody>
      </p:sp>
      <p:sp>
        <p:nvSpPr>
          <p:cNvPr id="4" name="Footer Placeholder 3">
            <a:extLst>
              <a:ext uri="{FF2B5EF4-FFF2-40B4-BE49-F238E27FC236}">
                <a16:creationId xmlns:a16="http://schemas.microsoft.com/office/drawing/2014/main" id="{80ECBFE6-AE99-4DE5-8CCE-86FEBECB89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F0A152-D3BA-4B27-A1E6-CF8EC710686E}"/>
              </a:ext>
            </a:extLst>
          </p:cNvPr>
          <p:cNvSpPr>
            <a:spLocks noGrp="1"/>
          </p:cNvSpPr>
          <p:nvPr>
            <p:ph type="sldNum" sz="quarter" idx="12"/>
          </p:nvPr>
        </p:nvSpPr>
        <p:spPr/>
        <p:txBody>
          <a:bodyPr/>
          <a:lstStyle/>
          <a:p>
            <a:fld id="{10127E3C-E14F-4D36-9767-ADD95CE2AC3B}" type="slidenum">
              <a:rPr lang="en-US" smtClean="0"/>
              <a:t>‹#›</a:t>
            </a:fld>
            <a:endParaRPr lang="en-US"/>
          </a:p>
        </p:txBody>
      </p:sp>
    </p:spTree>
    <p:extLst>
      <p:ext uri="{BB962C8B-B14F-4D97-AF65-F5344CB8AC3E}">
        <p14:creationId xmlns:p14="http://schemas.microsoft.com/office/powerpoint/2010/main" val="241665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3FBB97-BF64-49CC-8C38-85368047B8F4}"/>
              </a:ext>
            </a:extLst>
          </p:cNvPr>
          <p:cNvSpPr>
            <a:spLocks noGrp="1"/>
          </p:cNvSpPr>
          <p:nvPr>
            <p:ph type="dt" sz="half" idx="10"/>
          </p:nvPr>
        </p:nvSpPr>
        <p:spPr/>
        <p:txBody>
          <a:bodyPr/>
          <a:lstStyle/>
          <a:p>
            <a:fld id="{E5D2E5D6-9EF7-47D7-A4E2-4E230CBBBBBB}" type="datetimeFigureOut">
              <a:rPr lang="en-US" smtClean="0"/>
              <a:t>9/29/2025</a:t>
            </a:fld>
            <a:endParaRPr lang="en-US"/>
          </a:p>
        </p:txBody>
      </p:sp>
      <p:sp>
        <p:nvSpPr>
          <p:cNvPr id="3" name="Footer Placeholder 2">
            <a:extLst>
              <a:ext uri="{FF2B5EF4-FFF2-40B4-BE49-F238E27FC236}">
                <a16:creationId xmlns:a16="http://schemas.microsoft.com/office/drawing/2014/main" id="{7A5CF66E-F592-4CE5-9597-924F5B0646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80A23-FA4C-443A-8228-C43E64CBAE3F}"/>
              </a:ext>
            </a:extLst>
          </p:cNvPr>
          <p:cNvSpPr>
            <a:spLocks noGrp="1"/>
          </p:cNvSpPr>
          <p:nvPr>
            <p:ph type="sldNum" sz="quarter" idx="12"/>
          </p:nvPr>
        </p:nvSpPr>
        <p:spPr/>
        <p:txBody>
          <a:bodyPr/>
          <a:lstStyle/>
          <a:p>
            <a:fld id="{10127E3C-E14F-4D36-9767-ADD95CE2AC3B}" type="slidenum">
              <a:rPr lang="en-US" smtClean="0"/>
              <a:t>‹#›</a:t>
            </a:fld>
            <a:endParaRPr lang="en-US"/>
          </a:p>
        </p:txBody>
      </p:sp>
    </p:spTree>
    <p:extLst>
      <p:ext uri="{BB962C8B-B14F-4D97-AF65-F5344CB8AC3E}">
        <p14:creationId xmlns:p14="http://schemas.microsoft.com/office/powerpoint/2010/main" val="3829130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1FF72-5FB9-41FB-AFDB-2886F04BBC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2866AF-DDE0-4C2B-8B0E-7E887F71AE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1BD34F-C967-4C7E-A807-4AA28D2945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CF1167-6620-4BEE-A660-C096C8F6DCAB}"/>
              </a:ext>
            </a:extLst>
          </p:cNvPr>
          <p:cNvSpPr>
            <a:spLocks noGrp="1"/>
          </p:cNvSpPr>
          <p:nvPr>
            <p:ph type="dt" sz="half" idx="10"/>
          </p:nvPr>
        </p:nvSpPr>
        <p:spPr/>
        <p:txBody>
          <a:bodyPr/>
          <a:lstStyle/>
          <a:p>
            <a:fld id="{E5D2E5D6-9EF7-47D7-A4E2-4E230CBBBBBB}" type="datetimeFigureOut">
              <a:rPr lang="en-US" smtClean="0"/>
              <a:t>9/29/2025</a:t>
            </a:fld>
            <a:endParaRPr lang="en-US"/>
          </a:p>
        </p:txBody>
      </p:sp>
      <p:sp>
        <p:nvSpPr>
          <p:cNvPr id="6" name="Footer Placeholder 5">
            <a:extLst>
              <a:ext uri="{FF2B5EF4-FFF2-40B4-BE49-F238E27FC236}">
                <a16:creationId xmlns:a16="http://schemas.microsoft.com/office/drawing/2014/main" id="{25E2C49D-6AA8-4B92-A732-7DE4F15776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8BA12-F886-44B9-8F07-B31124E1B877}"/>
              </a:ext>
            </a:extLst>
          </p:cNvPr>
          <p:cNvSpPr>
            <a:spLocks noGrp="1"/>
          </p:cNvSpPr>
          <p:nvPr>
            <p:ph type="sldNum" sz="quarter" idx="12"/>
          </p:nvPr>
        </p:nvSpPr>
        <p:spPr/>
        <p:txBody>
          <a:bodyPr/>
          <a:lstStyle/>
          <a:p>
            <a:fld id="{10127E3C-E14F-4D36-9767-ADD95CE2AC3B}" type="slidenum">
              <a:rPr lang="en-US" smtClean="0"/>
              <a:t>‹#›</a:t>
            </a:fld>
            <a:endParaRPr lang="en-US"/>
          </a:p>
        </p:txBody>
      </p:sp>
    </p:spTree>
    <p:extLst>
      <p:ext uri="{BB962C8B-B14F-4D97-AF65-F5344CB8AC3E}">
        <p14:creationId xmlns:p14="http://schemas.microsoft.com/office/powerpoint/2010/main" val="319087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2D9F1-F879-4CF5-A1AC-238588730F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83302E-6192-4C5D-8597-70B63624D0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68418C-4968-461A-AB5D-2062B9310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9245DA-E003-470B-B86D-434DC7E3AFEC}"/>
              </a:ext>
            </a:extLst>
          </p:cNvPr>
          <p:cNvSpPr>
            <a:spLocks noGrp="1"/>
          </p:cNvSpPr>
          <p:nvPr>
            <p:ph type="dt" sz="half" idx="10"/>
          </p:nvPr>
        </p:nvSpPr>
        <p:spPr/>
        <p:txBody>
          <a:bodyPr/>
          <a:lstStyle/>
          <a:p>
            <a:fld id="{E5D2E5D6-9EF7-47D7-A4E2-4E230CBBBBBB}" type="datetimeFigureOut">
              <a:rPr lang="en-US" smtClean="0"/>
              <a:t>9/29/2025</a:t>
            </a:fld>
            <a:endParaRPr lang="en-US"/>
          </a:p>
        </p:txBody>
      </p:sp>
      <p:sp>
        <p:nvSpPr>
          <p:cNvPr id="6" name="Footer Placeholder 5">
            <a:extLst>
              <a:ext uri="{FF2B5EF4-FFF2-40B4-BE49-F238E27FC236}">
                <a16:creationId xmlns:a16="http://schemas.microsoft.com/office/drawing/2014/main" id="{AF09D6E6-67E4-4318-832C-17363732E4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360FAE-3A06-42F4-97FD-3894D74ABD67}"/>
              </a:ext>
            </a:extLst>
          </p:cNvPr>
          <p:cNvSpPr>
            <a:spLocks noGrp="1"/>
          </p:cNvSpPr>
          <p:nvPr>
            <p:ph type="sldNum" sz="quarter" idx="12"/>
          </p:nvPr>
        </p:nvSpPr>
        <p:spPr/>
        <p:txBody>
          <a:bodyPr/>
          <a:lstStyle/>
          <a:p>
            <a:fld id="{10127E3C-E14F-4D36-9767-ADD95CE2AC3B}" type="slidenum">
              <a:rPr lang="en-US" smtClean="0"/>
              <a:t>‹#›</a:t>
            </a:fld>
            <a:endParaRPr lang="en-US"/>
          </a:p>
        </p:txBody>
      </p:sp>
    </p:spTree>
    <p:extLst>
      <p:ext uri="{BB962C8B-B14F-4D97-AF65-F5344CB8AC3E}">
        <p14:creationId xmlns:p14="http://schemas.microsoft.com/office/powerpoint/2010/main" val="163202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8E6E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ACC69E-E39B-475E-9148-87333E7971F4}"/>
              </a:ext>
            </a:extLst>
          </p:cNvPr>
          <p:cNvSpPr/>
          <p:nvPr userDrawn="1"/>
        </p:nvSpPr>
        <p:spPr>
          <a:xfrm>
            <a:off x="0" y="6061166"/>
            <a:ext cx="12191657" cy="796280"/>
          </a:xfrm>
          <a:prstGeom prst="rect">
            <a:avLst/>
          </a:prstGeom>
          <a:solidFill>
            <a:srgbClr val="96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A1F289F3-C71F-4EE5-9BB2-70A120EB9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5A004F-8095-442E-A9A0-217CB6A1EE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78230C9-3E63-4839-AD2B-046E3FA4B1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2E5D6-9EF7-47D7-A4E2-4E230CBBBBBB}" type="datetimeFigureOut">
              <a:rPr lang="en-US" smtClean="0"/>
              <a:t>9/29/2025</a:t>
            </a:fld>
            <a:endParaRPr lang="en-US"/>
          </a:p>
        </p:txBody>
      </p:sp>
      <p:sp>
        <p:nvSpPr>
          <p:cNvPr id="5" name="Footer Placeholder 4">
            <a:extLst>
              <a:ext uri="{FF2B5EF4-FFF2-40B4-BE49-F238E27FC236}">
                <a16:creationId xmlns:a16="http://schemas.microsoft.com/office/drawing/2014/main" id="{9337B76D-7EC0-4D58-8721-7C14A13D1B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5BF231-4603-42F1-9F98-9FD8C4E35D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127E3C-E14F-4D36-9767-ADD95CE2AC3B}" type="slidenum">
              <a:rPr lang="en-US" smtClean="0"/>
              <a:t>‹#›</a:t>
            </a:fld>
            <a:endParaRPr lang="en-US"/>
          </a:p>
        </p:txBody>
      </p:sp>
      <p:pic>
        <p:nvPicPr>
          <p:cNvPr id="8" name="Picture 7">
            <a:extLst>
              <a:ext uri="{FF2B5EF4-FFF2-40B4-BE49-F238E27FC236}">
                <a16:creationId xmlns:a16="http://schemas.microsoft.com/office/drawing/2014/main" id="{75568982-EE25-4F99-9C78-8A1ECE157322}"/>
              </a:ext>
            </a:extLst>
          </p:cNvPr>
          <p:cNvPicPr>
            <a:picLocks noChangeAspect="1"/>
          </p:cNvPicPr>
          <p:nvPr userDrawn="1"/>
        </p:nvPicPr>
        <p:blipFill rotWithShape="1">
          <a:blip r:embed="rId14" cstate="print">
            <a:extLst>
              <a:ext uri="{28A0092B-C50C-407E-A947-70E740481C1C}">
                <a14:useLocalDpi xmlns:a14="http://schemas.microsoft.com/office/drawing/2010/main"/>
              </a:ext>
            </a:extLst>
          </a:blip>
          <a:srcRect l="333" t="285" r="458" b="980"/>
          <a:stretch/>
        </p:blipFill>
        <p:spPr>
          <a:xfrm>
            <a:off x="10531465" y="6130693"/>
            <a:ext cx="1197769" cy="657226"/>
          </a:xfrm>
          <a:prstGeom prst="rect">
            <a:avLst/>
          </a:prstGeom>
        </p:spPr>
      </p:pic>
    </p:spTree>
    <p:extLst>
      <p:ext uri="{BB962C8B-B14F-4D97-AF65-F5344CB8AC3E}">
        <p14:creationId xmlns:p14="http://schemas.microsoft.com/office/powerpoint/2010/main" val="289386635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51" r:id="rId12"/>
  </p:sldLayoutIdLst>
  <p:txStyles>
    <p:titleStyle>
      <a:lvl1pPr algn="l" defTabSz="914400" rtl="0" eaLnBrk="1" latinLnBrk="0" hangingPunct="1">
        <a:lnSpc>
          <a:spcPct val="90000"/>
        </a:lnSpc>
        <a:spcBef>
          <a:spcPct val="0"/>
        </a:spcBef>
        <a:buNone/>
        <a:defRPr sz="4400" kern="1200">
          <a:solidFill>
            <a:srgbClr val="E1523D"/>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E1523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1523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E1523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E1523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E1523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F4466-6DC6-E4A8-2B8C-B87B6618C3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E86847-9019-7B30-C804-9DC27B2B1B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B13221-E717-A00D-8CB7-163DC8C92E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F33FBF-8638-4CB1-9495-03887AFEE732}" type="datetimeFigureOut">
              <a:rPr lang="en-US" smtClean="0"/>
              <a:t>9/29/2025</a:t>
            </a:fld>
            <a:endParaRPr lang="en-US"/>
          </a:p>
        </p:txBody>
      </p:sp>
      <p:sp>
        <p:nvSpPr>
          <p:cNvPr id="5" name="Footer Placeholder 4">
            <a:extLst>
              <a:ext uri="{FF2B5EF4-FFF2-40B4-BE49-F238E27FC236}">
                <a16:creationId xmlns:a16="http://schemas.microsoft.com/office/drawing/2014/main" id="{DBE3E45A-0C96-C353-E4D8-6E58CF9358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1E80DD6-8EE4-5EC0-11E2-894AA33CD3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26276A-06C9-4716-B700-174C322EDCD1}" type="slidenum">
              <a:rPr lang="en-US" smtClean="0"/>
              <a:t>‹#›</a:t>
            </a:fld>
            <a:endParaRPr lang="en-US"/>
          </a:p>
        </p:txBody>
      </p:sp>
      <p:sp>
        <p:nvSpPr>
          <p:cNvPr id="7" name="Rectangle 6">
            <a:extLst>
              <a:ext uri="{FF2B5EF4-FFF2-40B4-BE49-F238E27FC236}">
                <a16:creationId xmlns:a16="http://schemas.microsoft.com/office/drawing/2014/main" id="{4AE0B4FE-B078-F4AB-DD82-0DA296F566FD}"/>
              </a:ext>
            </a:extLst>
          </p:cNvPr>
          <p:cNvSpPr/>
          <p:nvPr userDrawn="1"/>
        </p:nvSpPr>
        <p:spPr>
          <a:xfrm>
            <a:off x="1890" y="-518"/>
            <a:ext cx="12192000" cy="6858000"/>
          </a:xfrm>
          <a:prstGeom prst="rect">
            <a:avLst/>
          </a:prstGeom>
          <a:solidFill>
            <a:srgbClr val="E8E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AA83439-F19D-101A-CA26-17F56DD7D87A}"/>
              </a:ext>
            </a:extLst>
          </p:cNvPr>
          <p:cNvSpPr/>
          <p:nvPr userDrawn="1"/>
        </p:nvSpPr>
        <p:spPr>
          <a:xfrm>
            <a:off x="0" y="6061166"/>
            <a:ext cx="12191657" cy="796280"/>
          </a:xfrm>
          <a:prstGeom prst="rect">
            <a:avLst/>
          </a:prstGeom>
          <a:solidFill>
            <a:srgbClr val="96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5">
            <a:extLst>
              <a:ext uri="{FF2B5EF4-FFF2-40B4-BE49-F238E27FC236}">
                <a16:creationId xmlns:a16="http://schemas.microsoft.com/office/drawing/2014/main" id="{6B9CF3FD-601A-5ACA-1279-D40E3C9FC551}"/>
              </a:ext>
            </a:extLst>
          </p:cNvPr>
          <p:cNvSpPr txBox="1">
            <a:spLocks/>
          </p:cNvSpPr>
          <p:nvPr userDrawn="1"/>
        </p:nvSpPr>
        <p:spPr>
          <a:xfrm>
            <a:off x="434312" y="221550"/>
            <a:ext cx="11221234" cy="124690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a:solidFill>
                <a:srgbClr val="E1523D"/>
              </a:solidFill>
              <a:latin typeface="Georgia" panose="02040502050405020303" pitchFamily="18" charset="0"/>
            </a:endParaRPr>
          </a:p>
        </p:txBody>
      </p:sp>
      <p:sp>
        <p:nvSpPr>
          <p:cNvPr id="10" name="Text Placeholder 2">
            <a:extLst>
              <a:ext uri="{FF2B5EF4-FFF2-40B4-BE49-F238E27FC236}">
                <a16:creationId xmlns:a16="http://schemas.microsoft.com/office/drawing/2014/main" id="{B2F3B8D8-8216-38E7-6AB7-ACC75624D200}"/>
              </a:ext>
            </a:extLst>
          </p:cNvPr>
          <p:cNvSpPr txBox="1">
            <a:spLocks/>
          </p:cNvSpPr>
          <p:nvPr userDrawn="1"/>
        </p:nvSpPr>
        <p:spPr>
          <a:xfrm>
            <a:off x="559838" y="1537985"/>
            <a:ext cx="11060752" cy="44083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2800">
              <a:solidFill>
                <a:srgbClr val="1F2A44"/>
              </a:solidFill>
              <a:latin typeface="Open Sans" panose="020B0606030504020204"/>
              <a:ea typeface="+mj-ea"/>
              <a:cs typeface="+mj-cs"/>
            </a:endParaRPr>
          </a:p>
        </p:txBody>
      </p:sp>
      <p:pic>
        <p:nvPicPr>
          <p:cNvPr id="11" name="Picture 10">
            <a:extLst>
              <a:ext uri="{FF2B5EF4-FFF2-40B4-BE49-F238E27FC236}">
                <a16:creationId xmlns:a16="http://schemas.microsoft.com/office/drawing/2014/main" id="{E0016E48-E71A-F3B5-023C-633A689A519A}"/>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l="333" t="285" r="458" b="980"/>
          <a:stretch/>
        </p:blipFill>
        <p:spPr>
          <a:xfrm>
            <a:off x="10653782" y="6130693"/>
            <a:ext cx="1197769" cy="657226"/>
          </a:xfrm>
          <a:prstGeom prst="rect">
            <a:avLst/>
          </a:prstGeom>
        </p:spPr>
      </p:pic>
    </p:spTree>
    <p:extLst>
      <p:ext uri="{BB962C8B-B14F-4D97-AF65-F5344CB8AC3E}">
        <p14:creationId xmlns:p14="http://schemas.microsoft.com/office/powerpoint/2010/main" val="2679500089"/>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872A2272-215C-47E8-9030-DEE784AEE27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5761" t="669"/>
          <a:stretch/>
        </p:blipFill>
        <p:spPr>
          <a:xfrm>
            <a:off x="0" y="0"/>
            <a:ext cx="12191657" cy="6857446"/>
          </a:xfrm>
          <a:prstGeom prst="rect">
            <a:avLst/>
          </a:prstGeom>
        </p:spPr>
      </p:pic>
      <p:sp>
        <p:nvSpPr>
          <p:cNvPr id="8" name="Title 2">
            <a:extLst>
              <a:ext uri="{FF2B5EF4-FFF2-40B4-BE49-F238E27FC236}">
                <a16:creationId xmlns:a16="http://schemas.microsoft.com/office/drawing/2014/main" id="{6681F1DB-8E9B-4A4F-8E02-8250BABAFA59}"/>
              </a:ext>
            </a:extLst>
          </p:cNvPr>
          <p:cNvSpPr>
            <a:spLocks noGrp="1"/>
          </p:cNvSpPr>
          <p:nvPr>
            <p:ph type="ctrTitle"/>
          </p:nvPr>
        </p:nvSpPr>
        <p:spPr>
          <a:xfrm>
            <a:off x="400594" y="304801"/>
            <a:ext cx="6503640" cy="6216072"/>
          </a:xfrm>
          <a:gradFill flip="none" rotWithShape="1">
            <a:gsLst>
              <a:gs pos="0">
                <a:schemeClr val="bg1">
                  <a:alpha val="0"/>
                  <a:lumMod val="0"/>
                  <a:lumOff val="100000"/>
                </a:schemeClr>
              </a:gs>
              <a:gs pos="55000">
                <a:schemeClr val="accent3">
                  <a:lumMod val="45000"/>
                  <a:lumOff val="55000"/>
                </a:schemeClr>
              </a:gs>
              <a:gs pos="74000">
                <a:schemeClr val="accent3">
                  <a:lumMod val="45000"/>
                  <a:lumOff val="55000"/>
                </a:schemeClr>
              </a:gs>
              <a:gs pos="95000">
                <a:schemeClr val="accent3">
                  <a:lumMod val="30000"/>
                  <a:lumOff val="70000"/>
                </a:schemeClr>
              </a:gs>
            </a:gsLst>
            <a:lin ang="5400000" scaled="1"/>
            <a:tileRect/>
          </a:gradFill>
        </p:spPr>
        <p:txBody>
          <a:bodyPr lIns="274320" tIns="182880" rIns="182880" bIns="182880"/>
          <a:lstStyle/>
          <a:p>
            <a:pPr>
              <a:lnSpc>
                <a:spcPct val="100000"/>
              </a:lnSpc>
            </a:pPr>
            <a:r>
              <a:rPr lang="en-US" sz="3200" b="1" dirty="0">
                <a:latin typeface="Calibri  "/>
                <a:ea typeface="Open Sans" panose="020B0606030504020204" pitchFamily="34" charset="0"/>
                <a:cs typeface="Open Sans" panose="020B0606030504020204" pitchFamily="34" charset="0"/>
              </a:rPr>
              <a:t>From Feasibility to Stabilization: How Asset Managers and Developers Can Collaborate to Create Operationally Resilient Affordable Housing Properties </a:t>
            </a:r>
            <a:br>
              <a:rPr lang="en-US" sz="2600" dirty="0">
                <a:solidFill>
                  <a:srgbClr val="1F2A44"/>
                </a:solidFill>
                <a:latin typeface="Calibri  "/>
                <a:ea typeface="Open Sans" panose="020B0606030504020204" pitchFamily="34" charset="0"/>
                <a:cs typeface="Open Sans" panose="020B0606030504020204" pitchFamily="34" charset="0"/>
              </a:rPr>
            </a:br>
            <a:br>
              <a:rPr lang="en-US" sz="2600" dirty="0">
                <a:solidFill>
                  <a:srgbClr val="1F2A44"/>
                </a:solidFill>
                <a:latin typeface="Calibri  "/>
                <a:ea typeface="Open Sans" panose="020B0606030504020204" pitchFamily="34" charset="0"/>
                <a:cs typeface="Open Sans" panose="020B0606030504020204" pitchFamily="34" charset="0"/>
              </a:rPr>
            </a:br>
            <a:r>
              <a:rPr lang="en-US" sz="2600" b="1" dirty="0">
                <a:solidFill>
                  <a:srgbClr val="1F2A44"/>
                </a:solidFill>
                <a:latin typeface="Calibri  "/>
                <a:ea typeface="Open Sans" panose="020B0606030504020204" pitchFamily="34" charset="0"/>
                <a:cs typeface="Open Sans" panose="020B0606030504020204" pitchFamily="34" charset="0"/>
              </a:rPr>
              <a:t>Housing Washington Conference</a:t>
            </a:r>
            <a:br>
              <a:rPr lang="en-US" sz="2600" b="1" dirty="0">
                <a:solidFill>
                  <a:srgbClr val="1F2A44"/>
                </a:solidFill>
                <a:latin typeface="Calibri  "/>
                <a:ea typeface="Open Sans" panose="020B0606030504020204" pitchFamily="34" charset="0"/>
                <a:cs typeface="Open Sans" panose="020B0606030504020204" pitchFamily="34" charset="0"/>
              </a:rPr>
            </a:br>
            <a:r>
              <a:rPr lang="en-US" sz="2600" b="1" dirty="0">
                <a:solidFill>
                  <a:srgbClr val="1F2A44"/>
                </a:solidFill>
                <a:latin typeface="Calibri  "/>
                <a:ea typeface="Open Sans" panose="020B0606030504020204" pitchFamily="34" charset="0"/>
                <a:cs typeface="Open Sans" panose="020B0606030504020204" pitchFamily="34" charset="0"/>
              </a:rPr>
              <a:t>September 29, 2025</a:t>
            </a:r>
          </a:p>
        </p:txBody>
      </p:sp>
    </p:spTree>
    <p:extLst>
      <p:ext uri="{BB962C8B-B14F-4D97-AF65-F5344CB8AC3E}">
        <p14:creationId xmlns:p14="http://schemas.microsoft.com/office/powerpoint/2010/main" val="3007938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6208DF6-D09A-4D71-9F3B-80844BC659C7}"/>
              </a:ext>
            </a:extLst>
          </p:cNvPr>
          <p:cNvSpPr>
            <a:spLocks noGrp="1" noChangeArrowheads="1"/>
          </p:cNvSpPr>
          <p:nvPr>
            <p:ph type="title"/>
          </p:nvPr>
        </p:nvSpPr>
        <p:spPr>
          <a:xfrm>
            <a:off x="1273834" y="226027"/>
            <a:ext cx="9644332" cy="782320"/>
          </a:xfrm>
        </p:spPr>
        <p:txBody>
          <a:bodyPr>
            <a:normAutofit/>
          </a:bodyPr>
          <a:lstStyle/>
          <a:p>
            <a:pPr algn="ctr" eaLnBrk="1" hangingPunct="1"/>
            <a:r>
              <a:rPr lang="en-US" altLang="en-US" sz="3800" b="1" dirty="0">
                <a:solidFill>
                  <a:schemeClr val="tx1"/>
                </a:solidFill>
                <a:latin typeface="Calibri  "/>
                <a:ea typeface="+mn-ea"/>
                <a:cs typeface="+mn-cs"/>
              </a:rPr>
              <a:t>Development and Asset Management </a:t>
            </a:r>
          </a:p>
        </p:txBody>
      </p:sp>
      <p:sp>
        <p:nvSpPr>
          <p:cNvPr id="18435" name="Rectangle 3">
            <a:extLst>
              <a:ext uri="{FF2B5EF4-FFF2-40B4-BE49-F238E27FC236}">
                <a16:creationId xmlns:a16="http://schemas.microsoft.com/office/drawing/2014/main" id="{C6E65929-D9DF-458C-A6FF-61100B2F6D26}"/>
              </a:ext>
            </a:extLst>
          </p:cNvPr>
          <p:cNvSpPr>
            <a:spLocks noGrp="1" noChangeArrowheads="1"/>
          </p:cNvSpPr>
          <p:nvPr>
            <p:ph idx="1"/>
          </p:nvPr>
        </p:nvSpPr>
        <p:spPr>
          <a:xfrm>
            <a:off x="254000" y="1008347"/>
            <a:ext cx="11684000" cy="4841305"/>
          </a:xfrm>
        </p:spPr>
        <p:txBody>
          <a:bodyPr>
            <a:noAutofit/>
          </a:bodyPr>
          <a:lstStyle/>
          <a:p>
            <a:pPr marL="0" indent="0" algn="ctr">
              <a:lnSpc>
                <a:spcPct val="100000"/>
              </a:lnSpc>
              <a:buNone/>
            </a:pPr>
            <a:endParaRPr lang="en-US" altLang="en-US" sz="800" i="1" dirty="0">
              <a:solidFill>
                <a:schemeClr val="accent2"/>
              </a:solidFill>
              <a:latin typeface="Calibri  "/>
            </a:endParaRPr>
          </a:p>
          <a:p>
            <a:pPr>
              <a:lnSpc>
                <a:spcPct val="100000"/>
              </a:lnSpc>
            </a:pPr>
            <a:r>
              <a:rPr lang="en-US" altLang="en-US" sz="3000" dirty="0">
                <a:solidFill>
                  <a:schemeClr val="accent2"/>
                </a:solidFill>
                <a:latin typeface="Calibri  "/>
              </a:rPr>
              <a:t>Property success is largely designed and determined during project development</a:t>
            </a:r>
          </a:p>
          <a:p>
            <a:pPr>
              <a:lnSpc>
                <a:spcPct val="100000"/>
              </a:lnSpc>
            </a:pPr>
            <a:r>
              <a:rPr lang="en-US" altLang="en-US" sz="3000" dirty="0">
                <a:solidFill>
                  <a:schemeClr val="accent2"/>
                </a:solidFill>
                <a:latin typeface="Calibri  "/>
              </a:rPr>
              <a:t>AM involvement during development will bring a long-term operations perspective to a deal</a:t>
            </a:r>
          </a:p>
          <a:p>
            <a:pPr>
              <a:lnSpc>
                <a:spcPct val="100000"/>
              </a:lnSpc>
            </a:pPr>
            <a:r>
              <a:rPr lang="en-US" altLang="en-US" sz="3000" dirty="0">
                <a:solidFill>
                  <a:schemeClr val="accent2"/>
                </a:solidFill>
                <a:latin typeface="Calibri  "/>
              </a:rPr>
              <a:t>AM input into a property will set you up for success!</a:t>
            </a:r>
          </a:p>
          <a:p>
            <a:pPr>
              <a:lnSpc>
                <a:spcPct val="100000"/>
              </a:lnSpc>
            </a:pPr>
            <a:r>
              <a:rPr lang="en-US" altLang="en-US" sz="3000" dirty="0">
                <a:solidFill>
                  <a:schemeClr val="accent2"/>
                </a:solidFill>
                <a:latin typeface="Calibri  "/>
              </a:rPr>
              <a:t>AM can provide insight into many areas: population restrictions and services design, achievable rents, common area design, value engineering, and more</a:t>
            </a:r>
          </a:p>
        </p:txBody>
      </p:sp>
    </p:spTree>
    <p:extLst>
      <p:ext uri="{BB962C8B-B14F-4D97-AF65-F5344CB8AC3E}">
        <p14:creationId xmlns:p14="http://schemas.microsoft.com/office/powerpoint/2010/main" val="66841967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3352C-6E7E-C291-7790-20E31383501D}"/>
              </a:ext>
            </a:extLst>
          </p:cNvPr>
          <p:cNvSpPr>
            <a:spLocks noGrp="1"/>
          </p:cNvSpPr>
          <p:nvPr>
            <p:ph type="title"/>
          </p:nvPr>
        </p:nvSpPr>
        <p:spPr>
          <a:xfrm>
            <a:off x="838200" y="233791"/>
            <a:ext cx="10515600" cy="2004195"/>
          </a:xfrm>
        </p:spPr>
        <p:txBody>
          <a:bodyPr>
            <a:normAutofit fontScale="90000"/>
          </a:bodyPr>
          <a:lstStyle/>
          <a:p>
            <a:pPr algn="ctr"/>
            <a:r>
              <a:rPr lang="en-US" sz="4200" b="1" dirty="0">
                <a:solidFill>
                  <a:schemeClr val="accent3"/>
                </a:solidFill>
                <a:latin typeface="Calibri  "/>
              </a:rPr>
              <a:t>Project Lifecycle: </a:t>
            </a:r>
            <a:br>
              <a:rPr lang="en-US" sz="4200" b="1" dirty="0">
                <a:solidFill>
                  <a:schemeClr val="accent3"/>
                </a:solidFill>
                <a:latin typeface="Calibri  "/>
              </a:rPr>
            </a:br>
            <a:r>
              <a:rPr lang="en-US" sz="4200" b="1" dirty="0">
                <a:solidFill>
                  <a:schemeClr val="accent3"/>
                </a:solidFill>
                <a:latin typeface="Calibri  "/>
              </a:rPr>
              <a:t>Development and Asset Management</a:t>
            </a:r>
            <a:br>
              <a:rPr lang="en-US" sz="4000" dirty="0">
                <a:solidFill>
                  <a:schemeClr val="accent3"/>
                </a:solidFill>
                <a:latin typeface="Calibri  "/>
              </a:rPr>
            </a:br>
            <a:br>
              <a:rPr lang="en-US" sz="3600" b="1" dirty="0">
                <a:solidFill>
                  <a:schemeClr val="accent2"/>
                </a:solidFill>
                <a:latin typeface="Calibri  "/>
              </a:rPr>
            </a:br>
            <a:r>
              <a:rPr lang="en-US" sz="3600" b="1" i="1" dirty="0">
                <a:solidFill>
                  <a:schemeClr val="accent2"/>
                </a:solidFill>
                <a:latin typeface="Calibri  "/>
              </a:rPr>
              <a:t>common practice</a:t>
            </a:r>
            <a:endParaRPr lang="en-US" sz="4000" b="1" i="1" dirty="0">
              <a:solidFill>
                <a:schemeClr val="accent2"/>
              </a:solidFill>
              <a:latin typeface="Calibri  "/>
            </a:endParaRPr>
          </a:p>
        </p:txBody>
      </p:sp>
      <p:cxnSp>
        <p:nvCxnSpPr>
          <p:cNvPr id="7" name="Straight Arrow Connector 6">
            <a:extLst>
              <a:ext uri="{FF2B5EF4-FFF2-40B4-BE49-F238E27FC236}">
                <a16:creationId xmlns:a16="http://schemas.microsoft.com/office/drawing/2014/main" id="{BB102DCC-F04C-67BC-5CD0-033E3816FECF}"/>
              </a:ext>
            </a:extLst>
          </p:cNvPr>
          <p:cNvCxnSpPr/>
          <p:nvPr/>
        </p:nvCxnSpPr>
        <p:spPr>
          <a:xfrm>
            <a:off x="712177" y="3894992"/>
            <a:ext cx="10779369" cy="0"/>
          </a:xfrm>
          <a:prstGeom prst="straightConnector1">
            <a:avLst/>
          </a:prstGeom>
          <a:ln w="76200">
            <a:solidFill>
              <a:schemeClr val="accent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5C3B738-808A-E6D7-21A3-5DD3C7E8BF5E}"/>
              </a:ext>
            </a:extLst>
          </p:cNvPr>
          <p:cNvSpPr/>
          <p:nvPr/>
        </p:nvSpPr>
        <p:spPr>
          <a:xfrm>
            <a:off x="712176" y="3367462"/>
            <a:ext cx="1703652" cy="32530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
              </a:rPr>
              <a:t>Development</a:t>
            </a:r>
          </a:p>
        </p:txBody>
      </p:sp>
      <p:sp>
        <p:nvSpPr>
          <p:cNvPr id="9" name="Rectangle 8">
            <a:extLst>
              <a:ext uri="{FF2B5EF4-FFF2-40B4-BE49-F238E27FC236}">
                <a16:creationId xmlns:a16="http://schemas.microsoft.com/office/drawing/2014/main" id="{3363FC2B-6624-DCEC-91C5-384486AB777C}"/>
              </a:ext>
            </a:extLst>
          </p:cNvPr>
          <p:cNvSpPr/>
          <p:nvPr/>
        </p:nvSpPr>
        <p:spPr>
          <a:xfrm>
            <a:off x="2892489" y="3367462"/>
            <a:ext cx="8360228" cy="3252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
              </a:rPr>
              <a:t>Asset Management</a:t>
            </a:r>
          </a:p>
        </p:txBody>
      </p:sp>
      <p:sp>
        <p:nvSpPr>
          <p:cNvPr id="10" name="Rectangle 9">
            <a:extLst>
              <a:ext uri="{FF2B5EF4-FFF2-40B4-BE49-F238E27FC236}">
                <a16:creationId xmlns:a16="http://schemas.microsoft.com/office/drawing/2014/main" id="{420005AD-1481-8534-9E08-79F90845736F}"/>
              </a:ext>
            </a:extLst>
          </p:cNvPr>
          <p:cNvSpPr/>
          <p:nvPr/>
        </p:nvSpPr>
        <p:spPr>
          <a:xfrm>
            <a:off x="2415828" y="3367462"/>
            <a:ext cx="476661" cy="325275"/>
          </a:xfrm>
          <a:prstGeom prst="rect">
            <a:avLst/>
          </a:prstGeom>
          <a:pattFill prst="wdDnDiag">
            <a:fgClr>
              <a:schemeClr val="accent3"/>
            </a:fgClr>
            <a:bgClr>
              <a:schemeClr val="accent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Georgia"/>
              <a:ea typeface="+mn-ea"/>
              <a:cs typeface="+mn-cs"/>
            </a:endParaRPr>
          </a:p>
        </p:txBody>
      </p:sp>
      <p:sp>
        <p:nvSpPr>
          <p:cNvPr id="11" name="Oval 10">
            <a:extLst>
              <a:ext uri="{FF2B5EF4-FFF2-40B4-BE49-F238E27FC236}">
                <a16:creationId xmlns:a16="http://schemas.microsoft.com/office/drawing/2014/main" id="{1E6A3FDE-D145-9EE0-95EE-539C4735527D}"/>
              </a:ext>
            </a:extLst>
          </p:cNvPr>
          <p:cNvSpPr/>
          <p:nvPr/>
        </p:nvSpPr>
        <p:spPr>
          <a:xfrm>
            <a:off x="2415828" y="3776296"/>
            <a:ext cx="237391" cy="23739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2A44"/>
              </a:solidFill>
              <a:effectLst/>
              <a:uLnTx/>
              <a:uFillTx/>
              <a:latin typeface="Georgia"/>
              <a:ea typeface="+mn-ea"/>
              <a:cs typeface="+mn-cs"/>
            </a:endParaRPr>
          </a:p>
        </p:txBody>
      </p:sp>
      <p:sp>
        <p:nvSpPr>
          <p:cNvPr id="12" name="Oval 11">
            <a:extLst>
              <a:ext uri="{FF2B5EF4-FFF2-40B4-BE49-F238E27FC236}">
                <a16:creationId xmlns:a16="http://schemas.microsoft.com/office/drawing/2014/main" id="{025FEF39-F08E-5EE8-FB5B-B1B5DBF18498}"/>
              </a:ext>
            </a:extLst>
          </p:cNvPr>
          <p:cNvSpPr/>
          <p:nvPr/>
        </p:nvSpPr>
        <p:spPr>
          <a:xfrm>
            <a:off x="2776312" y="3776296"/>
            <a:ext cx="237391" cy="23739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
        <p:nvSpPr>
          <p:cNvPr id="13" name="Oval 12">
            <a:extLst>
              <a:ext uri="{FF2B5EF4-FFF2-40B4-BE49-F238E27FC236}">
                <a16:creationId xmlns:a16="http://schemas.microsoft.com/office/drawing/2014/main" id="{ED57275F-5C1C-D4F6-085B-33CFB5585E7B}"/>
              </a:ext>
            </a:extLst>
          </p:cNvPr>
          <p:cNvSpPr/>
          <p:nvPr/>
        </p:nvSpPr>
        <p:spPr>
          <a:xfrm>
            <a:off x="7813002" y="3776296"/>
            <a:ext cx="237391" cy="23739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
        <p:nvSpPr>
          <p:cNvPr id="14" name="Oval 13">
            <a:extLst>
              <a:ext uri="{FF2B5EF4-FFF2-40B4-BE49-F238E27FC236}">
                <a16:creationId xmlns:a16="http://schemas.microsoft.com/office/drawing/2014/main" id="{71297FE3-B9FC-76FD-BF2E-27F11720D240}"/>
              </a:ext>
            </a:extLst>
          </p:cNvPr>
          <p:cNvSpPr/>
          <p:nvPr/>
        </p:nvSpPr>
        <p:spPr>
          <a:xfrm>
            <a:off x="9743473" y="3776295"/>
            <a:ext cx="237391" cy="23739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
        <p:nvSpPr>
          <p:cNvPr id="16" name="Callout: Line with No Border 15">
            <a:extLst>
              <a:ext uri="{FF2B5EF4-FFF2-40B4-BE49-F238E27FC236}">
                <a16:creationId xmlns:a16="http://schemas.microsoft.com/office/drawing/2014/main" id="{43E0AB8D-F556-1C0C-7799-8A43692BEAF9}"/>
              </a:ext>
            </a:extLst>
          </p:cNvPr>
          <p:cNvSpPr/>
          <p:nvPr/>
        </p:nvSpPr>
        <p:spPr>
          <a:xfrm>
            <a:off x="1121250" y="4431312"/>
            <a:ext cx="1620476" cy="534510"/>
          </a:xfrm>
          <a:prstGeom prst="callout1">
            <a:avLst>
              <a:gd name="adj1" fmla="val -1301"/>
              <a:gd name="adj2" fmla="val 58217"/>
              <a:gd name="adj3" fmla="val -61538"/>
              <a:gd name="adj4" fmla="val 828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2A44"/>
                </a:solidFill>
                <a:effectLst/>
                <a:uLnTx/>
                <a:uFillTx/>
                <a:latin typeface="Calibri  "/>
              </a:rPr>
              <a:t>Certificate of Occupancy</a:t>
            </a:r>
          </a:p>
        </p:txBody>
      </p:sp>
      <p:sp>
        <p:nvSpPr>
          <p:cNvPr id="17" name="Callout: Line with No Border 16">
            <a:extLst>
              <a:ext uri="{FF2B5EF4-FFF2-40B4-BE49-F238E27FC236}">
                <a16:creationId xmlns:a16="http://schemas.microsoft.com/office/drawing/2014/main" id="{D47CCA1D-2161-FE0D-6511-3EAA44AFEF33}"/>
              </a:ext>
            </a:extLst>
          </p:cNvPr>
          <p:cNvSpPr/>
          <p:nvPr/>
        </p:nvSpPr>
        <p:spPr>
          <a:xfrm>
            <a:off x="2036188" y="5024468"/>
            <a:ext cx="1480248" cy="604956"/>
          </a:xfrm>
          <a:prstGeom prst="callout1">
            <a:avLst>
              <a:gd name="adj1" fmla="val -5928"/>
              <a:gd name="adj2" fmla="val 51914"/>
              <a:gd name="adj3" fmla="val -154329"/>
              <a:gd name="adj4" fmla="val 581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2A44"/>
                </a:solidFill>
                <a:effectLst/>
                <a:uLnTx/>
                <a:uFillTx/>
                <a:latin typeface="Calibri  "/>
              </a:rPr>
              <a:t>Stabilized</a:t>
            </a:r>
            <a:r>
              <a:rPr kumimoji="0" lang="en-US" sz="2000" b="0" i="0" u="none" strike="noStrike" kern="1200" cap="none" spc="0" normalizeH="0" baseline="0" noProof="0" dirty="0">
                <a:ln>
                  <a:noFill/>
                </a:ln>
                <a:solidFill>
                  <a:srgbClr val="FFFFFF"/>
                </a:solidFill>
                <a:effectLst/>
                <a:uLnTx/>
                <a:uFillTx/>
                <a:latin typeface="Calibri  "/>
              </a:rPr>
              <a:t> </a:t>
            </a:r>
            <a:r>
              <a:rPr kumimoji="0" lang="en-US" sz="2000" b="0" i="0" u="none" strike="noStrike" kern="1200" cap="none" spc="0" normalizeH="0" baseline="0" noProof="0" dirty="0">
                <a:ln>
                  <a:noFill/>
                </a:ln>
                <a:solidFill>
                  <a:srgbClr val="1F2A44"/>
                </a:solidFill>
                <a:effectLst/>
                <a:uLnTx/>
                <a:uFillTx/>
                <a:latin typeface="Calibri  "/>
              </a:rPr>
              <a:t>Occupancy</a:t>
            </a:r>
          </a:p>
        </p:txBody>
      </p:sp>
      <p:sp>
        <p:nvSpPr>
          <p:cNvPr id="18" name="Callout: Line with No Border 17">
            <a:extLst>
              <a:ext uri="{FF2B5EF4-FFF2-40B4-BE49-F238E27FC236}">
                <a16:creationId xmlns:a16="http://schemas.microsoft.com/office/drawing/2014/main" id="{A8ED0E50-8DF0-EBF6-AD11-C0D61756FD82}"/>
              </a:ext>
            </a:extLst>
          </p:cNvPr>
          <p:cNvSpPr/>
          <p:nvPr/>
        </p:nvSpPr>
        <p:spPr>
          <a:xfrm>
            <a:off x="7250205" y="4579873"/>
            <a:ext cx="988731" cy="237388"/>
          </a:xfrm>
          <a:prstGeom prst="callout1">
            <a:avLst>
              <a:gd name="adj1" fmla="val -1301"/>
              <a:gd name="adj2" fmla="val 58217"/>
              <a:gd name="adj3" fmla="val -211147"/>
              <a:gd name="adj4" fmla="val 647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2A44"/>
                </a:solidFill>
                <a:effectLst/>
                <a:uLnTx/>
                <a:uFillTx/>
                <a:latin typeface="Calibri  "/>
              </a:rPr>
              <a:t>Year 15</a:t>
            </a:r>
          </a:p>
        </p:txBody>
      </p:sp>
      <p:sp>
        <p:nvSpPr>
          <p:cNvPr id="19" name="Callout: Line with No Border 18">
            <a:extLst>
              <a:ext uri="{FF2B5EF4-FFF2-40B4-BE49-F238E27FC236}">
                <a16:creationId xmlns:a16="http://schemas.microsoft.com/office/drawing/2014/main" id="{A4AF9378-41FF-83EA-3F2F-E3E96F8AFB55}"/>
              </a:ext>
            </a:extLst>
          </p:cNvPr>
          <p:cNvSpPr/>
          <p:nvPr/>
        </p:nvSpPr>
        <p:spPr>
          <a:xfrm>
            <a:off x="9221114" y="4579873"/>
            <a:ext cx="988731" cy="237388"/>
          </a:xfrm>
          <a:prstGeom prst="callout1">
            <a:avLst>
              <a:gd name="adj1" fmla="val -1301"/>
              <a:gd name="adj2" fmla="val 58217"/>
              <a:gd name="adj3" fmla="val -211147"/>
              <a:gd name="adj4" fmla="val 647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2A44"/>
                </a:solidFill>
                <a:effectLst/>
                <a:uLnTx/>
                <a:uFillTx/>
                <a:latin typeface="Calibri  "/>
              </a:rPr>
              <a:t>Year 20</a:t>
            </a:r>
          </a:p>
        </p:txBody>
      </p:sp>
      <p:sp>
        <p:nvSpPr>
          <p:cNvPr id="3" name="Right Brace 2">
            <a:extLst>
              <a:ext uri="{FF2B5EF4-FFF2-40B4-BE49-F238E27FC236}">
                <a16:creationId xmlns:a16="http://schemas.microsoft.com/office/drawing/2014/main" id="{0B6861CC-F0CB-2C9D-1529-E0A043E0079E}"/>
              </a:ext>
            </a:extLst>
          </p:cNvPr>
          <p:cNvSpPr/>
          <p:nvPr/>
        </p:nvSpPr>
        <p:spPr>
          <a:xfrm rot="16200000">
            <a:off x="2445381" y="2744752"/>
            <a:ext cx="417557" cy="476662"/>
          </a:xfrm>
          <a:prstGeom prst="rightBrace">
            <a:avLst/>
          </a:prstGeom>
          <a:ln w="762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TextBox 4">
            <a:extLst>
              <a:ext uri="{FF2B5EF4-FFF2-40B4-BE49-F238E27FC236}">
                <a16:creationId xmlns:a16="http://schemas.microsoft.com/office/drawing/2014/main" id="{F6207964-9A03-1492-54B3-9631440FAA09}"/>
              </a:ext>
            </a:extLst>
          </p:cNvPr>
          <p:cNvSpPr txBox="1"/>
          <p:nvPr/>
        </p:nvSpPr>
        <p:spPr>
          <a:xfrm>
            <a:off x="1640591" y="2059643"/>
            <a:ext cx="2025256" cy="707886"/>
          </a:xfrm>
          <a:prstGeom prst="rect">
            <a:avLst/>
          </a:prstGeom>
          <a:noFill/>
        </p:spPr>
        <p:txBody>
          <a:bodyPr wrap="square" rtlCol="0">
            <a:spAutoFit/>
          </a:bodyPr>
          <a:lstStyle/>
          <a:p>
            <a:pPr algn="ctr"/>
            <a:r>
              <a:rPr lang="en-US" sz="2000" i="1" dirty="0">
                <a:solidFill>
                  <a:schemeClr val="accent2"/>
                </a:solidFill>
                <a:latin typeface="Calibri  "/>
              </a:rPr>
              <a:t>A few months of collaboration!</a:t>
            </a:r>
          </a:p>
        </p:txBody>
      </p:sp>
    </p:spTree>
    <p:extLst>
      <p:ext uri="{BB962C8B-B14F-4D97-AF65-F5344CB8AC3E}">
        <p14:creationId xmlns:p14="http://schemas.microsoft.com/office/powerpoint/2010/main" val="1898408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0005AD-1481-8534-9E08-79F90845736F}"/>
              </a:ext>
            </a:extLst>
          </p:cNvPr>
          <p:cNvSpPr/>
          <p:nvPr/>
        </p:nvSpPr>
        <p:spPr>
          <a:xfrm>
            <a:off x="712178" y="3367462"/>
            <a:ext cx="2180312" cy="325275"/>
          </a:xfrm>
          <a:prstGeom prst="rect">
            <a:avLst/>
          </a:prstGeom>
          <a:pattFill prst="wdDnDiag">
            <a:fgClr>
              <a:schemeClr val="accent3"/>
            </a:fgClr>
            <a:bgClr>
              <a:schemeClr val="accent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Georgia"/>
              <a:ea typeface="+mn-ea"/>
              <a:cs typeface="+mn-cs"/>
            </a:endParaRPr>
          </a:p>
        </p:txBody>
      </p:sp>
      <p:sp>
        <p:nvSpPr>
          <p:cNvPr id="2" name="Title 1">
            <a:extLst>
              <a:ext uri="{FF2B5EF4-FFF2-40B4-BE49-F238E27FC236}">
                <a16:creationId xmlns:a16="http://schemas.microsoft.com/office/drawing/2014/main" id="{12A3352C-6E7E-C291-7790-20E31383501D}"/>
              </a:ext>
            </a:extLst>
          </p:cNvPr>
          <p:cNvSpPr>
            <a:spLocks noGrp="1"/>
          </p:cNvSpPr>
          <p:nvPr>
            <p:ph type="title"/>
          </p:nvPr>
        </p:nvSpPr>
        <p:spPr>
          <a:xfrm>
            <a:off x="838200" y="259670"/>
            <a:ext cx="10515600" cy="1973487"/>
          </a:xfrm>
        </p:spPr>
        <p:txBody>
          <a:bodyPr>
            <a:normAutofit fontScale="90000"/>
          </a:bodyPr>
          <a:lstStyle/>
          <a:p>
            <a:pPr algn="ctr"/>
            <a:r>
              <a:rPr lang="en-US" sz="4200" b="1" dirty="0">
                <a:solidFill>
                  <a:schemeClr val="accent3"/>
                </a:solidFill>
                <a:latin typeface="Calibri  "/>
              </a:rPr>
              <a:t>Project Lifecycle: </a:t>
            </a:r>
            <a:br>
              <a:rPr lang="en-US" sz="4200" b="1" dirty="0">
                <a:solidFill>
                  <a:schemeClr val="accent3"/>
                </a:solidFill>
                <a:latin typeface="Calibri  "/>
              </a:rPr>
            </a:br>
            <a:r>
              <a:rPr lang="en-US" sz="4200" b="1" dirty="0">
                <a:solidFill>
                  <a:schemeClr val="accent3"/>
                </a:solidFill>
                <a:latin typeface="Calibri  "/>
              </a:rPr>
              <a:t>Development and Asset Management</a:t>
            </a:r>
            <a:br>
              <a:rPr lang="en-US" sz="4000" b="1" dirty="0">
                <a:solidFill>
                  <a:schemeClr val="accent3"/>
                </a:solidFill>
                <a:latin typeface="Calibri  "/>
              </a:rPr>
            </a:br>
            <a:br>
              <a:rPr lang="en-US" sz="3600" b="1" dirty="0">
                <a:solidFill>
                  <a:schemeClr val="accent2"/>
                </a:solidFill>
                <a:latin typeface="Calibri  "/>
              </a:rPr>
            </a:br>
            <a:r>
              <a:rPr lang="en-US" sz="3600" b="1" i="1" dirty="0">
                <a:solidFill>
                  <a:schemeClr val="accent2"/>
                </a:solidFill>
                <a:latin typeface="Calibri  "/>
              </a:rPr>
              <a:t>recommended!</a:t>
            </a:r>
            <a:endParaRPr lang="en-US" sz="4000" dirty="0">
              <a:solidFill>
                <a:schemeClr val="accent3"/>
              </a:solidFill>
              <a:latin typeface="Calibri  "/>
            </a:endParaRPr>
          </a:p>
        </p:txBody>
      </p:sp>
      <p:cxnSp>
        <p:nvCxnSpPr>
          <p:cNvPr id="7" name="Straight Arrow Connector 6">
            <a:extLst>
              <a:ext uri="{FF2B5EF4-FFF2-40B4-BE49-F238E27FC236}">
                <a16:creationId xmlns:a16="http://schemas.microsoft.com/office/drawing/2014/main" id="{BB102DCC-F04C-67BC-5CD0-033E3816FECF}"/>
              </a:ext>
            </a:extLst>
          </p:cNvPr>
          <p:cNvCxnSpPr/>
          <p:nvPr/>
        </p:nvCxnSpPr>
        <p:spPr>
          <a:xfrm>
            <a:off x="712177" y="3894992"/>
            <a:ext cx="10779369" cy="0"/>
          </a:xfrm>
          <a:prstGeom prst="straightConnector1">
            <a:avLst/>
          </a:prstGeom>
          <a:ln w="76200">
            <a:solidFill>
              <a:schemeClr val="accent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5C3B738-808A-E6D7-21A3-5DD3C7E8BF5E}"/>
              </a:ext>
            </a:extLst>
          </p:cNvPr>
          <p:cNvSpPr/>
          <p:nvPr/>
        </p:nvSpPr>
        <p:spPr>
          <a:xfrm>
            <a:off x="712173" y="3362636"/>
            <a:ext cx="1941046" cy="325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6E6259">
                    <a:lumMod val="20000"/>
                    <a:lumOff val="80000"/>
                  </a:srgbClr>
                </a:solidFill>
                <a:effectLst>
                  <a:outerShdw blurRad="38100" dist="38100" dir="2700000" algn="tl">
                    <a:srgbClr val="000000">
                      <a:alpha val="43137"/>
                    </a:srgbClr>
                  </a:outerShdw>
                </a:effectLst>
                <a:uLnTx/>
                <a:uFillTx/>
                <a:latin typeface="Calibri  "/>
              </a:rPr>
              <a:t>Development</a:t>
            </a:r>
          </a:p>
        </p:txBody>
      </p:sp>
      <p:sp>
        <p:nvSpPr>
          <p:cNvPr id="9" name="Rectangle 8">
            <a:extLst>
              <a:ext uri="{FF2B5EF4-FFF2-40B4-BE49-F238E27FC236}">
                <a16:creationId xmlns:a16="http://schemas.microsoft.com/office/drawing/2014/main" id="{3363FC2B-6624-DCEC-91C5-384486AB777C}"/>
              </a:ext>
            </a:extLst>
          </p:cNvPr>
          <p:cNvSpPr/>
          <p:nvPr/>
        </p:nvSpPr>
        <p:spPr>
          <a:xfrm>
            <a:off x="2892490" y="3367462"/>
            <a:ext cx="8360227" cy="3252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
              </a:rPr>
              <a:t>Asset Management</a:t>
            </a:r>
          </a:p>
        </p:txBody>
      </p:sp>
      <p:sp>
        <p:nvSpPr>
          <p:cNvPr id="11" name="Oval 10">
            <a:extLst>
              <a:ext uri="{FF2B5EF4-FFF2-40B4-BE49-F238E27FC236}">
                <a16:creationId xmlns:a16="http://schemas.microsoft.com/office/drawing/2014/main" id="{1E6A3FDE-D145-9EE0-95EE-539C4735527D}"/>
              </a:ext>
            </a:extLst>
          </p:cNvPr>
          <p:cNvSpPr/>
          <p:nvPr/>
        </p:nvSpPr>
        <p:spPr>
          <a:xfrm>
            <a:off x="2415828" y="3776296"/>
            <a:ext cx="237391" cy="23739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2A44"/>
              </a:solidFill>
              <a:effectLst/>
              <a:uLnTx/>
              <a:uFillTx/>
              <a:latin typeface="Georgia"/>
              <a:ea typeface="+mn-ea"/>
              <a:cs typeface="+mn-cs"/>
            </a:endParaRPr>
          </a:p>
        </p:txBody>
      </p:sp>
      <p:sp>
        <p:nvSpPr>
          <p:cNvPr id="12" name="Oval 11">
            <a:extLst>
              <a:ext uri="{FF2B5EF4-FFF2-40B4-BE49-F238E27FC236}">
                <a16:creationId xmlns:a16="http://schemas.microsoft.com/office/drawing/2014/main" id="{025FEF39-F08E-5EE8-FB5B-B1B5DBF18498}"/>
              </a:ext>
            </a:extLst>
          </p:cNvPr>
          <p:cNvSpPr/>
          <p:nvPr/>
        </p:nvSpPr>
        <p:spPr>
          <a:xfrm>
            <a:off x="2776312" y="3776296"/>
            <a:ext cx="237391" cy="23739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
        <p:nvSpPr>
          <p:cNvPr id="13" name="Oval 12">
            <a:extLst>
              <a:ext uri="{FF2B5EF4-FFF2-40B4-BE49-F238E27FC236}">
                <a16:creationId xmlns:a16="http://schemas.microsoft.com/office/drawing/2014/main" id="{ED57275F-5C1C-D4F6-085B-33CFB5585E7B}"/>
              </a:ext>
            </a:extLst>
          </p:cNvPr>
          <p:cNvSpPr/>
          <p:nvPr/>
        </p:nvSpPr>
        <p:spPr>
          <a:xfrm>
            <a:off x="7813002" y="3776296"/>
            <a:ext cx="237391" cy="23739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
        <p:nvSpPr>
          <p:cNvPr id="14" name="Oval 13">
            <a:extLst>
              <a:ext uri="{FF2B5EF4-FFF2-40B4-BE49-F238E27FC236}">
                <a16:creationId xmlns:a16="http://schemas.microsoft.com/office/drawing/2014/main" id="{71297FE3-B9FC-76FD-BF2E-27F11720D240}"/>
              </a:ext>
            </a:extLst>
          </p:cNvPr>
          <p:cNvSpPr/>
          <p:nvPr/>
        </p:nvSpPr>
        <p:spPr>
          <a:xfrm>
            <a:off x="9743473" y="3776295"/>
            <a:ext cx="237391" cy="23739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
        <p:nvSpPr>
          <p:cNvPr id="16" name="Callout: Line with No Border 15">
            <a:extLst>
              <a:ext uri="{FF2B5EF4-FFF2-40B4-BE49-F238E27FC236}">
                <a16:creationId xmlns:a16="http://schemas.microsoft.com/office/drawing/2014/main" id="{43E0AB8D-F556-1C0C-7799-8A43692BEAF9}"/>
              </a:ext>
            </a:extLst>
          </p:cNvPr>
          <p:cNvSpPr/>
          <p:nvPr/>
        </p:nvSpPr>
        <p:spPr>
          <a:xfrm>
            <a:off x="1121250" y="4431312"/>
            <a:ext cx="1620476" cy="534510"/>
          </a:xfrm>
          <a:prstGeom prst="callout1">
            <a:avLst>
              <a:gd name="adj1" fmla="val -1301"/>
              <a:gd name="adj2" fmla="val 58217"/>
              <a:gd name="adj3" fmla="val -61538"/>
              <a:gd name="adj4" fmla="val 8283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2A44"/>
                </a:solidFill>
                <a:effectLst/>
                <a:uLnTx/>
                <a:uFillTx/>
                <a:latin typeface="Calibri  "/>
              </a:rPr>
              <a:t>Certificate of Occupancy</a:t>
            </a:r>
          </a:p>
        </p:txBody>
      </p:sp>
      <p:sp>
        <p:nvSpPr>
          <p:cNvPr id="17" name="Callout: Line with No Border 16">
            <a:extLst>
              <a:ext uri="{FF2B5EF4-FFF2-40B4-BE49-F238E27FC236}">
                <a16:creationId xmlns:a16="http://schemas.microsoft.com/office/drawing/2014/main" id="{D47CCA1D-2161-FE0D-6511-3EAA44AFEF33}"/>
              </a:ext>
            </a:extLst>
          </p:cNvPr>
          <p:cNvSpPr/>
          <p:nvPr/>
        </p:nvSpPr>
        <p:spPr>
          <a:xfrm>
            <a:off x="2036188" y="5024468"/>
            <a:ext cx="1480248" cy="604956"/>
          </a:xfrm>
          <a:prstGeom prst="callout1">
            <a:avLst>
              <a:gd name="adj1" fmla="val -5928"/>
              <a:gd name="adj2" fmla="val 51914"/>
              <a:gd name="adj3" fmla="val -154329"/>
              <a:gd name="adj4" fmla="val 581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2A44"/>
                </a:solidFill>
                <a:effectLst/>
                <a:uLnTx/>
                <a:uFillTx/>
                <a:latin typeface="Calibri  "/>
              </a:rPr>
              <a:t>Stabilized</a:t>
            </a:r>
            <a:r>
              <a:rPr kumimoji="0" lang="en-US" sz="2000" b="0" i="0" u="none" strike="noStrike" kern="1200" cap="none" spc="0" normalizeH="0" baseline="0" noProof="0" dirty="0">
                <a:ln>
                  <a:noFill/>
                </a:ln>
                <a:solidFill>
                  <a:srgbClr val="FFFFFF"/>
                </a:solidFill>
                <a:effectLst/>
                <a:uLnTx/>
                <a:uFillTx/>
                <a:latin typeface="Calibri  "/>
              </a:rPr>
              <a:t> </a:t>
            </a:r>
            <a:r>
              <a:rPr kumimoji="0" lang="en-US" sz="2000" b="0" i="0" u="none" strike="noStrike" kern="1200" cap="none" spc="0" normalizeH="0" baseline="0" noProof="0" dirty="0">
                <a:ln>
                  <a:noFill/>
                </a:ln>
                <a:solidFill>
                  <a:srgbClr val="1F2A44"/>
                </a:solidFill>
                <a:effectLst/>
                <a:uLnTx/>
                <a:uFillTx/>
                <a:latin typeface="Calibri  "/>
              </a:rPr>
              <a:t>Occupancy</a:t>
            </a:r>
          </a:p>
        </p:txBody>
      </p:sp>
      <p:sp>
        <p:nvSpPr>
          <p:cNvPr id="18" name="Callout: Line with No Border 17">
            <a:extLst>
              <a:ext uri="{FF2B5EF4-FFF2-40B4-BE49-F238E27FC236}">
                <a16:creationId xmlns:a16="http://schemas.microsoft.com/office/drawing/2014/main" id="{A8ED0E50-8DF0-EBF6-AD11-C0D61756FD82}"/>
              </a:ext>
            </a:extLst>
          </p:cNvPr>
          <p:cNvSpPr/>
          <p:nvPr/>
        </p:nvSpPr>
        <p:spPr>
          <a:xfrm>
            <a:off x="7250205" y="4579873"/>
            <a:ext cx="988731" cy="237388"/>
          </a:xfrm>
          <a:prstGeom prst="callout1">
            <a:avLst>
              <a:gd name="adj1" fmla="val -1301"/>
              <a:gd name="adj2" fmla="val 58217"/>
              <a:gd name="adj3" fmla="val -211147"/>
              <a:gd name="adj4" fmla="val 647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2A44"/>
                </a:solidFill>
                <a:effectLst/>
                <a:uLnTx/>
                <a:uFillTx/>
                <a:latin typeface="Calibri  "/>
              </a:rPr>
              <a:t>Year 15</a:t>
            </a:r>
          </a:p>
        </p:txBody>
      </p:sp>
      <p:sp>
        <p:nvSpPr>
          <p:cNvPr id="19" name="Callout: Line with No Border 18">
            <a:extLst>
              <a:ext uri="{FF2B5EF4-FFF2-40B4-BE49-F238E27FC236}">
                <a16:creationId xmlns:a16="http://schemas.microsoft.com/office/drawing/2014/main" id="{A4AF9378-41FF-83EA-3F2F-E3E96F8AFB55}"/>
              </a:ext>
            </a:extLst>
          </p:cNvPr>
          <p:cNvSpPr/>
          <p:nvPr/>
        </p:nvSpPr>
        <p:spPr>
          <a:xfrm>
            <a:off x="9221114" y="4579873"/>
            <a:ext cx="988731" cy="237388"/>
          </a:xfrm>
          <a:prstGeom prst="callout1">
            <a:avLst>
              <a:gd name="adj1" fmla="val -1301"/>
              <a:gd name="adj2" fmla="val 58217"/>
              <a:gd name="adj3" fmla="val -211147"/>
              <a:gd name="adj4" fmla="val 6475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2A44"/>
                </a:solidFill>
                <a:effectLst/>
                <a:uLnTx/>
                <a:uFillTx/>
                <a:latin typeface="Calibri  "/>
              </a:rPr>
              <a:t>Year 20</a:t>
            </a:r>
          </a:p>
        </p:txBody>
      </p:sp>
      <p:sp>
        <p:nvSpPr>
          <p:cNvPr id="3" name="Right Brace 2">
            <a:extLst>
              <a:ext uri="{FF2B5EF4-FFF2-40B4-BE49-F238E27FC236}">
                <a16:creationId xmlns:a16="http://schemas.microsoft.com/office/drawing/2014/main" id="{DE689D8F-F8C9-4B21-5E86-0C8C886ABC6F}"/>
              </a:ext>
            </a:extLst>
          </p:cNvPr>
          <p:cNvSpPr/>
          <p:nvPr/>
        </p:nvSpPr>
        <p:spPr>
          <a:xfrm rot="16200000">
            <a:off x="1593554" y="1892925"/>
            <a:ext cx="417557" cy="2180316"/>
          </a:xfrm>
          <a:prstGeom prst="rightBrace">
            <a:avLst/>
          </a:prstGeom>
          <a:ln w="762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 name="TextBox 3">
            <a:extLst>
              <a:ext uri="{FF2B5EF4-FFF2-40B4-BE49-F238E27FC236}">
                <a16:creationId xmlns:a16="http://schemas.microsoft.com/office/drawing/2014/main" id="{A559D699-132D-9E69-2B67-C3CBD6FC10C7}"/>
              </a:ext>
            </a:extLst>
          </p:cNvPr>
          <p:cNvSpPr txBox="1"/>
          <p:nvPr/>
        </p:nvSpPr>
        <p:spPr>
          <a:xfrm>
            <a:off x="897204" y="2089424"/>
            <a:ext cx="1810255" cy="707886"/>
          </a:xfrm>
          <a:prstGeom prst="rect">
            <a:avLst/>
          </a:prstGeom>
          <a:noFill/>
        </p:spPr>
        <p:txBody>
          <a:bodyPr wrap="square" rtlCol="0">
            <a:spAutoFit/>
          </a:bodyPr>
          <a:lstStyle/>
          <a:p>
            <a:pPr algn="ctr"/>
            <a:r>
              <a:rPr lang="en-US" sz="2000" i="1" dirty="0">
                <a:solidFill>
                  <a:schemeClr val="accent2"/>
                </a:solidFill>
                <a:latin typeface="Calibri  "/>
              </a:rPr>
              <a:t>Years of collaboration!</a:t>
            </a:r>
          </a:p>
        </p:txBody>
      </p:sp>
    </p:spTree>
    <p:extLst>
      <p:ext uri="{BB962C8B-B14F-4D97-AF65-F5344CB8AC3E}">
        <p14:creationId xmlns:p14="http://schemas.microsoft.com/office/powerpoint/2010/main" val="12283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5F44E-3F72-4392-8197-C4312FFDE95A}"/>
              </a:ext>
            </a:extLst>
          </p:cNvPr>
          <p:cNvSpPr>
            <a:spLocks noGrp="1"/>
          </p:cNvSpPr>
          <p:nvPr>
            <p:ph type="title"/>
          </p:nvPr>
        </p:nvSpPr>
        <p:spPr>
          <a:xfrm>
            <a:off x="305308" y="341111"/>
            <a:ext cx="11633200" cy="685800"/>
          </a:xfrm>
        </p:spPr>
        <p:txBody>
          <a:bodyPr/>
          <a:lstStyle/>
          <a:p>
            <a:pPr algn="ctr"/>
            <a:r>
              <a:rPr lang="en-US" sz="3800" b="1" cap="none" dirty="0">
                <a:solidFill>
                  <a:schemeClr val="bg1"/>
                </a:solidFill>
                <a:latin typeface="Calibri  "/>
              </a:rPr>
              <a:t>Project Life Cycle: Phases of Real Estate Development</a:t>
            </a:r>
          </a:p>
        </p:txBody>
      </p:sp>
      <p:graphicFrame>
        <p:nvGraphicFramePr>
          <p:cNvPr id="3" name="Diagram 2">
            <a:extLst>
              <a:ext uri="{FF2B5EF4-FFF2-40B4-BE49-F238E27FC236}">
                <a16:creationId xmlns:a16="http://schemas.microsoft.com/office/drawing/2014/main" id="{FFA86387-1A0F-440C-A898-2B788892AA65}"/>
              </a:ext>
            </a:extLst>
          </p:cNvPr>
          <p:cNvGraphicFramePr/>
          <p:nvPr>
            <p:extLst>
              <p:ext uri="{D42A27DB-BD31-4B8C-83A1-F6EECF244321}">
                <p14:modId xmlns:p14="http://schemas.microsoft.com/office/powerpoint/2010/main" val="2285131344"/>
              </p:ext>
            </p:extLst>
          </p:nvPr>
        </p:nvGraphicFramePr>
        <p:xfrm>
          <a:off x="457200" y="1280159"/>
          <a:ext cx="11272034" cy="1572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7627E2A8-5ECD-48AE-B2EA-A6406D93348F}"/>
              </a:ext>
            </a:extLst>
          </p:cNvPr>
          <p:cNvSpPr/>
          <p:nvPr/>
        </p:nvSpPr>
        <p:spPr>
          <a:xfrm>
            <a:off x="228600" y="2426878"/>
            <a:ext cx="11786616" cy="3939540"/>
          </a:xfrm>
          <a:prstGeom prst="rect">
            <a:avLst/>
          </a:prstGeom>
          <a:noFill/>
        </p:spPr>
        <p:txBody>
          <a:bodyPr wrap="square" lIns="274320" tIns="274320" rIns="274320" bIns="274320">
            <a:spAutoFit/>
          </a:bodyPr>
          <a:lstStyle/>
          <a:p>
            <a:pPr lvl="0">
              <a:defRPr/>
            </a:pPr>
            <a:r>
              <a:rPr kumimoji="0" lang="en-US" sz="2200" b="1" i="0" u="none" strike="noStrike" kern="1200" cap="none" spc="0" normalizeH="0" baseline="0" noProof="0" dirty="0">
                <a:ln>
                  <a:noFill/>
                </a:ln>
                <a:solidFill>
                  <a:srgbClr val="E1523D"/>
                </a:solidFill>
                <a:effectLst/>
                <a:uLnTx/>
                <a:uFillTx/>
                <a:latin typeface="Calibri  "/>
                <a:ea typeface="Open Sans" panose="020B0606030504020204" pitchFamily="34" charset="0"/>
                <a:cs typeface="Open Sans" panose="020B0606030504020204" pitchFamily="34" charset="0"/>
              </a:rPr>
              <a:t>Feasibility</a:t>
            </a:r>
            <a:r>
              <a:rPr kumimoji="0" lang="en-US" sz="2200" b="0" i="0" u="none" strike="noStrike" kern="1200" cap="none" spc="0" normalizeH="0" baseline="0" noProof="0" dirty="0">
                <a:ln>
                  <a:noFill/>
                </a:ln>
                <a:solidFill>
                  <a:srgbClr val="E1523D"/>
                </a:solidFill>
                <a:effectLst/>
                <a:uLnTx/>
                <a:uFillTx/>
                <a:latin typeface="Calibri  "/>
                <a:ea typeface="Open Sans" panose="020B0606030504020204" pitchFamily="34" charset="0"/>
                <a:cs typeface="Open Sans" panose="020B0606030504020204" pitchFamily="34" charset="0"/>
              </a:rPr>
              <a:t> | </a:t>
            </a:r>
            <a:r>
              <a:rPr kumimoji="0" lang="en-US" sz="2200" b="0" i="0" u="none" strike="noStrike" kern="1200" cap="none" spc="0" normalizeH="0" baseline="0" noProof="0" dirty="0">
                <a:ln>
                  <a:noFill/>
                </a:ln>
                <a:solidFill>
                  <a:srgbClr val="1F2A44"/>
                </a:solidFill>
                <a:effectLst/>
                <a:uLnTx/>
                <a:uFillTx/>
                <a:latin typeface="Calibri  "/>
                <a:ea typeface="Open Sans" panose="020B0606030504020204" pitchFamily="34" charset="0"/>
                <a:cs typeface="Open Sans" panose="020B0606030504020204" pitchFamily="34" charset="0"/>
              </a:rPr>
              <a:t>6 months to several years </a:t>
            </a:r>
            <a:r>
              <a:rPr lang="en-US" sz="2200" dirty="0">
                <a:solidFill>
                  <a:srgbClr val="E1523D"/>
                </a:solidFill>
                <a:latin typeface="Calibri  "/>
                <a:ea typeface="Open Sans" panose="020B0606030504020204" pitchFamily="34" charset="0"/>
                <a:cs typeface="Open Sans" panose="020B0606030504020204" pitchFamily="34" charset="0"/>
              </a:rPr>
              <a:t>|</a:t>
            </a:r>
            <a:r>
              <a:rPr kumimoji="0" lang="en-US" sz="2200" b="0" i="0" u="none" strike="noStrike" kern="1200" cap="none" spc="0" normalizeH="0" baseline="0" noProof="0" dirty="0">
                <a:ln>
                  <a:noFill/>
                </a:ln>
                <a:solidFill>
                  <a:srgbClr val="1F2A44"/>
                </a:solidFill>
                <a:effectLst/>
                <a:uLnTx/>
                <a:uFillTx/>
                <a:latin typeface="Calibri  "/>
                <a:ea typeface="Open Sans" panose="020B0606030504020204" pitchFamily="34" charset="0"/>
                <a:cs typeface="Open Sans" panose="020B0606030504020204" pitchFamily="34" charset="0"/>
              </a:rPr>
              <a:t> Identify a site and engage project team to assess the physical and financial viability of the project. Identify and secure a major funding source.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FFFFFF"/>
              </a:solidFill>
              <a:effectLst/>
              <a:uLnTx/>
              <a:uFillTx/>
              <a:latin typeface="Calibri  "/>
              <a:ea typeface="Open Sans" panose="020B0606030504020204" pitchFamily="34" charset="0"/>
              <a:cs typeface="Open Sans" panose="020B0606030504020204" pitchFamily="34" charset="0"/>
            </a:endParaRPr>
          </a:p>
          <a:p>
            <a:pPr lvl="0">
              <a:defRPr/>
            </a:pPr>
            <a:r>
              <a:rPr kumimoji="0" lang="en-US" sz="2200" b="1" i="0" u="none" strike="noStrike" kern="1200" cap="none" spc="0" normalizeH="0" baseline="0" noProof="0" dirty="0">
                <a:ln>
                  <a:noFill/>
                </a:ln>
                <a:solidFill>
                  <a:srgbClr val="E1523D"/>
                </a:solidFill>
                <a:effectLst/>
                <a:uLnTx/>
                <a:uFillTx/>
                <a:latin typeface="Calibri  "/>
                <a:ea typeface="Open Sans" panose="020B0606030504020204" pitchFamily="34" charset="0"/>
                <a:cs typeface="Open Sans" panose="020B0606030504020204" pitchFamily="34" charset="0"/>
              </a:rPr>
              <a:t>Predevelopment</a:t>
            </a:r>
            <a:r>
              <a:rPr kumimoji="0" lang="en-US" sz="2200" b="0" i="0" u="none" strike="noStrike" kern="1200" cap="none" spc="0" normalizeH="0" baseline="0" noProof="0" dirty="0">
                <a:ln>
                  <a:noFill/>
                </a:ln>
                <a:solidFill>
                  <a:srgbClr val="E1523D"/>
                </a:solidFill>
                <a:effectLst/>
                <a:uLnTx/>
                <a:uFillTx/>
                <a:latin typeface="Calibri  "/>
                <a:ea typeface="Open Sans" panose="020B0606030504020204" pitchFamily="34" charset="0"/>
                <a:cs typeface="Open Sans" panose="020B0606030504020204" pitchFamily="34" charset="0"/>
              </a:rPr>
              <a:t> |</a:t>
            </a:r>
            <a:r>
              <a:rPr kumimoji="0" lang="en-US" sz="2200" b="0" i="0" u="none" strike="noStrike" kern="1200" cap="none" spc="0" normalizeH="0" baseline="0" noProof="0" dirty="0">
                <a:ln>
                  <a:noFill/>
                </a:ln>
                <a:solidFill>
                  <a:srgbClr val="FFFFFF"/>
                </a:solidFill>
                <a:effectLst/>
                <a:uLnTx/>
                <a:uFillTx/>
                <a:latin typeface="Calibri  "/>
                <a:ea typeface="Open Sans" panose="020B0606030504020204" pitchFamily="34" charset="0"/>
                <a:cs typeface="Open Sans" panose="020B0606030504020204" pitchFamily="34" charset="0"/>
              </a:rPr>
              <a:t> </a:t>
            </a:r>
            <a:r>
              <a:rPr kumimoji="0" lang="en-US" sz="2200" b="0" i="0" u="none" strike="noStrike" kern="1200" cap="none" spc="0" normalizeH="0" baseline="0" noProof="0" dirty="0">
                <a:ln>
                  <a:noFill/>
                </a:ln>
                <a:solidFill>
                  <a:srgbClr val="1F2A44"/>
                </a:solidFill>
                <a:effectLst/>
                <a:uLnTx/>
                <a:uFillTx/>
                <a:latin typeface="Calibri  "/>
                <a:ea typeface="Open Sans" panose="020B0606030504020204" pitchFamily="34" charset="0"/>
                <a:cs typeface="Open Sans" panose="020B0606030504020204" pitchFamily="34" charset="0"/>
              </a:rPr>
              <a:t>1-2 years </a:t>
            </a:r>
            <a:r>
              <a:rPr lang="en-US" sz="2200" dirty="0">
                <a:solidFill>
                  <a:srgbClr val="E1523D"/>
                </a:solidFill>
                <a:latin typeface="Calibri  "/>
                <a:ea typeface="Open Sans" panose="020B0606030504020204" pitchFamily="34" charset="0"/>
                <a:cs typeface="Open Sans" panose="020B0606030504020204" pitchFamily="34" charset="0"/>
              </a:rPr>
              <a:t>| </a:t>
            </a:r>
            <a:r>
              <a:rPr kumimoji="0" lang="en-US" sz="2200" b="0" i="0" u="none" strike="noStrike" kern="1200" cap="none" spc="0" normalizeH="0" baseline="0" noProof="0" dirty="0">
                <a:ln>
                  <a:noFill/>
                </a:ln>
                <a:solidFill>
                  <a:srgbClr val="1F2A44"/>
                </a:solidFill>
                <a:effectLst/>
                <a:uLnTx/>
                <a:uFillTx/>
                <a:latin typeface="Calibri  "/>
                <a:ea typeface="Open Sans" panose="020B0606030504020204" pitchFamily="34" charset="0"/>
                <a:cs typeface="Open Sans" panose="020B0606030504020204" pitchFamily="34" charset="0"/>
              </a:rPr>
              <a:t>Expand the team, finish design, submit and obtain permits, secure and close on construction funding.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FFFFFF"/>
              </a:solidFill>
              <a:effectLst/>
              <a:uLnTx/>
              <a:uFillTx/>
              <a:latin typeface="Calibri  "/>
              <a:ea typeface="Open Sans" panose="020B0606030504020204" pitchFamily="34" charset="0"/>
              <a:cs typeface="Open Sans" panose="020B0606030504020204" pitchFamily="34" charset="0"/>
            </a:endParaRPr>
          </a:p>
          <a:p>
            <a:pPr lvl="0">
              <a:defRPr/>
            </a:pPr>
            <a:r>
              <a:rPr kumimoji="0" lang="en-US" sz="2200" b="1" i="0" u="none" strike="noStrike" kern="1200" cap="none" spc="0" normalizeH="0" baseline="0" noProof="0" dirty="0">
                <a:ln>
                  <a:noFill/>
                </a:ln>
                <a:solidFill>
                  <a:srgbClr val="E1523D"/>
                </a:solidFill>
                <a:effectLst/>
                <a:uLnTx/>
                <a:uFillTx/>
                <a:latin typeface="Calibri  "/>
                <a:ea typeface="Open Sans" panose="020B0606030504020204" pitchFamily="34" charset="0"/>
                <a:cs typeface="Open Sans" panose="020B0606030504020204" pitchFamily="34" charset="0"/>
              </a:rPr>
              <a:t>Construction</a:t>
            </a:r>
            <a:r>
              <a:rPr kumimoji="0" lang="en-US" sz="2200" b="0" i="0" u="none" strike="noStrike" kern="1200" cap="none" spc="0" normalizeH="0" baseline="0" noProof="0" dirty="0">
                <a:ln>
                  <a:noFill/>
                </a:ln>
                <a:solidFill>
                  <a:srgbClr val="E1523D"/>
                </a:solidFill>
                <a:effectLst/>
                <a:uLnTx/>
                <a:uFillTx/>
                <a:latin typeface="Calibri  "/>
                <a:ea typeface="Open Sans" panose="020B0606030504020204" pitchFamily="34" charset="0"/>
                <a:cs typeface="Open Sans" panose="020B0606030504020204" pitchFamily="34" charset="0"/>
              </a:rPr>
              <a:t> |</a:t>
            </a:r>
            <a:r>
              <a:rPr kumimoji="0" lang="en-US" sz="2200" b="0" i="0" u="none" strike="noStrike" kern="1200" cap="none" spc="0" normalizeH="0" baseline="0" noProof="0" dirty="0">
                <a:ln>
                  <a:noFill/>
                </a:ln>
                <a:solidFill>
                  <a:srgbClr val="FFFFFF"/>
                </a:solidFill>
                <a:effectLst/>
                <a:uLnTx/>
                <a:uFillTx/>
                <a:latin typeface="Calibri  "/>
                <a:ea typeface="Open Sans" panose="020B0606030504020204" pitchFamily="34" charset="0"/>
                <a:cs typeface="Open Sans" panose="020B0606030504020204" pitchFamily="34" charset="0"/>
              </a:rPr>
              <a:t> </a:t>
            </a:r>
            <a:r>
              <a:rPr kumimoji="0" lang="en-US" sz="2200" b="0" i="0" u="none" strike="noStrike" kern="1200" cap="none" spc="0" normalizeH="0" baseline="0" noProof="0" dirty="0">
                <a:ln>
                  <a:noFill/>
                </a:ln>
                <a:solidFill>
                  <a:srgbClr val="1F2A44"/>
                </a:solidFill>
                <a:effectLst/>
                <a:uLnTx/>
                <a:uFillTx/>
                <a:latin typeface="Calibri  "/>
                <a:ea typeface="Open Sans" panose="020B0606030504020204" pitchFamily="34" charset="0"/>
                <a:cs typeface="Open Sans" panose="020B0606030504020204" pitchFamily="34" charset="0"/>
              </a:rPr>
              <a:t>1-2 years </a:t>
            </a:r>
            <a:r>
              <a:rPr lang="en-US" sz="2200" dirty="0">
                <a:solidFill>
                  <a:srgbClr val="E1523D"/>
                </a:solidFill>
                <a:latin typeface="Calibri  "/>
                <a:ea typeface="Open Sans" panose="020B0606030504020204" pitchFamily="34" charset="0"/>
                <a:cs typeface="Open Sans" panose="020B0606030504020204" pitchFamily="34" charset="0"/>
              </a:rPr>
              <a:t>| </a:t>
            </a:r>
            <a:r>
              <a:rPr kumimoji="0" lang="en-US" sz="2200" b="0" i="0" u="none" strike="noStrike" kern="1200" cap="none" spc="0" normalizeH="0" baseline="0" noProof="0" dirty="0">
                <a:ln>
                  <a:noFill/>
                </a:ln>
                <a:solidFill>
                  <a:srgbClr val="1F2A44"/>
                </a:solidFill>
                <a:effectLst/>
                <a:uLnTx/>
                <a:uFillTx/>
                <a:latin typeface="Calibri  "/>
                <a:ea typeface="Open Sans" panose="020B0606030504020204" pitchFamily="34" charset="0"/>
                <a:cs typeface="Open Sans" panose="020B0606030504020204" pitchFamily="34" charset="0"/>
              </a:rPr>
              <a:t>Get the project built and begin marketing units.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FFFFFF"/>
              </a:solidFill>
              <a:effectLst/>
              <a:uLnTx/>
              <a:uFillTx/>
              <a:latin typeface="Calibri  "/>
              <a:ea typeface="Open Sans" panose="020B0606030504020204" pitchFamily="34" charset="0"/>
              <a:cs typeface="Open Sans" panose="020B0606030504020204" pitchFamily="34" charset="0"/>
            </a:endParaRPr>
          </a:p>
          <a:p>
            <a:pPr lvl="0">
              <a:defRPr/>
            </a:pPr>
            <a:r>
              <a:rPr kumimoji="0" lang="en-US" sz="2200" b="1" i="0" u="none" strike="noStrike" kern="1200" cap="none" spc="0" normalizeH="0" baseline="0" noProof="0" dirty="0">
                <a:ln>
                  <a:noFill/>
                </a:ln>
                <a:solidFill>
                  <a:srgbClr val="E1523D"/>
                </a:solidFill>
                <a:effectLst/>
                <a:uLnTx/>
                <a:uFillTx/>
                <a:latin typeface="Calibri  "/>
                <a:ea typeface="Open Sans" panose="020B0606030504020204" pitchFamily="34" charset="0"/>
                <a:cs typeface="Open Sans" panose="020B0606030504020204" pitchFamily="34" charset="0"/>
              </a:rPr>
              <a:t>Lease Up &amp; Closeout </a:t>
            </a:r>
            <a:r>
              <a:rPr kumimoji="0" lang="en-US" sz="2200" b="0" i="0" u="none" strike="noStrike" kern="1200" cap="none" spc="0" normalizeH="0" baseline="0" noProof="0" dirty="0">
                <a:ln>
                  <a:noFill/>
                </a:ln>
                <a:solidFill>
                  <a:srgbClr val="E1523D"/>
                </a:solidFill>
                <a:effectLst/>
                <a:uLnTx/>
                <a:uFillTx/>
                <a:latin typeface="Calibri  "/>
                <a:ea typeface="Open Sans" panose="020B0606030504020204" pitchFamily="34" charset="0"/>
                <a:cs typeface="Open Sans" panose="020B0606030504020204" pitchFamily="34" charset="0"/>
              </a:rPr>
              <a:t>|</a:t>
            </a:r>
            <a:r>
              <a:rPr kumimoji="0" lang="en-US" sz="2200" b="0" i="0" u="none" strike="noStrike" kern="1200" cap="none" spc="0" normalizeH="0" baseline="0" noProof="0" dirty="0">
                <a:ln>
                  <a:noFill/>
                </a:ln>
                <a:solidFill>
                  <a:srgbClr val="FFFFFF"/>
                </a:solidFill>
                <a:effectLst/>
                <a:uLnTx/>
                <a:uFillTx/>
                <a:latin typeface="Calibri  "/>
                <a:ea typeface="Open Sans" panose="020B0606030504020204" pitchFamily="34" charset="0"/>
                <a:cs typeface="Open Sans" panose="020B0606030504020204" pitchFamily="34" charset="0"/>
              </a:rPr>
              <a:t> </a:t>
            </a:r>
            <a:r>
              <a:rPr kumimoji="0" lang="en-US" sz="2200" b="0" i="0" u="none" strike="noStrike" kern="1200" cap="none" spc="0" normalizeH="0" baseline="0" noProof="0" dirty="0">
                <a:ln>
                  <a:noFill/>
                </a:ln>
                <a:solidFill>
                  <a:srgbClr val="1F2A44"/>
                </a:solidFill>
                <a:effectLst/>
                <a:uLnTx/>
                <a:uFillTx/>
                <a:latin typeface="Calibri  "/>
                <a:ea typeface="Open Sans" panose="020B0606030504020204" pitchFamily="34" charset="0"/>
                <a:cs typeface="Open Sans" panose="020B0606030504020204" pitchFamily="34" charset="0"/>
              </a:rPr>
              <a:t>6-12 months</a:t>
            </a:r>
            <a:r>
              <a:rPr lang="en-US" sz="2200" dirty="0">
                <a:solidFill>
                  <a:srgbClr val="E1523D"/>
                </a:solidFill>
                <a:latin typeface="Calibri  "/>
                <a:ea typeface="Open Sans" panose="020B0606030504020204" pitchFamily="34" charset="0"/>
                <a:cs typeface="Open Sans" panose="020B0606030504020204" pitchFamily="34" charset="0"/>
              </a:rPr>
              <a:t> |</a:t>
            </a:r>
            <a:r>
              <a:rPr kumimoji="0" lang="en-US" sz="2200" b="0" i="0" u="none" strike="noStrike" kern="1200" cap="none" spc="0" normalizeH="0" baseline="0" noProof="0" dirty="0">
                <a:ln>
                  <a:noFill/>
                </a:ln>
                <a:solidFill>
                  <a:srgbClr val="1F2A44"/>
                </a:solidFill>
                <a:effectLst/>
                <a:uLnTx/>
                <a:uFillTx/>
                <a:latin typeface="Calibri  "/>
                <a:ea typeface="Open Sans" panose="020B0606030504020204" pitchFamily="34" charset="0"/>
                <a:cs typeface="Open Sans" panose="020B0606030504020204" pitchFamily="34" charset="0"/>
              </a:rPr>
              <a:t> Lease units, transition from construction to long-term financing.</a:t>
            </a:r>
          </a:p>
        </p:txBody>
      </p:sp>
    </p:spTree>
    <p:extLst>
      <p:ext uri="{BB962C8B-B14F-4D97-AF65-F5344CB8AC3E}">
        <p14:creationId xmlns:p14="http://schemas.microsoft.com/office/powerpoint/2010/main" val="2120410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8711C-6D7A-467E-B2C6-54ABA2FA8006}"/>
              </a:ext>
            </a:extLst>
          </p:cNvPr>
          <p:cNvSpPr>
            <a:spLocks noGrp="1"/>
          </p:cNvSpPr>
          <p:nvPr>
            <p:ph type="title"/>
          </p:nvPr>
        </p:nvSpPr>
        <p:spPr>
          <a:xfrm>
            <a:off x="939800" y="469486"/>
            <a:ext cx="10058400" cy="5453794"/>
          </a:xfrm>
        </p:spPr>
        <p:txBody>
          <a:bodyPr>
            <a:normAutofit/>
          </a:bodyPr>
          <a:lstStyle/>
          <a:p>
            <a:pPr algn="ctr"/>
            <a:r>
              <a:rPr lang="en-US" sz="3800" b="1" dirty="0">
                <a:latin typeface="Calibri  "/>
              </a:rPr>
              <a:t>Audience question: </a:t>
            </a:r>
            <a:br>
              <a:rPr lang="en-US" sz="3800" b="1" dirty="0">
                <a:latin typeface="Calibri  "/>
              </a:rPr>
            </a:br>
            <a:br>
              <a:rPr lang="en-US" sz="3800" b="1" dirty="0">
                <a:latin typeface="Calibri  "/>
              </a:rPr>
            </a:br>
            <a:r>
              <a:rPr lang="en-US" sz="3800" b="1" dirty="0">
                <a:latin typeface="Calibri  "/>
              </a:rPr>
              <a:t>Is your asset management staff included during discussions of land or property acquisition for future development or rehab? </a:t>
            </a:r>
          </a:p>
        </p:txBody>
      </p:sp>
    </p:spTree>
    <p:extLst>
      <p:ext uri="{BB962C8B-B14F-4D97-AF65-F5344CB8AC3E}">
        <p14:creationId xmlns:p14="http://schemas.microsoft.com/office/powerpoint/2010/main" val="840221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8711C-6D7A-467E-B2C6-54ABA2FA8006}"/>
              </a:ext>
            </a:extLst>
          </p:cNvPr>
          <p:cNvSpPr>
            <a:spLocks noGrp="1"/>
          </p:cNvSpPr>
          <p:nvPr>
            <p:ph type="title"/>
          </p:nvPr>
        </p:nvSpPr>
        <p:spPr>
          <a:xfrm>
            <a:off x="1137267" y="470162"/>
            <a:ext cx="10058400" cy="1056058"/>
          </a:xfrm>
        </p:spPr>
        <p:txBody>
          <a:bodyPr>
            <a:noAutofit/>
          </a:bodyPr>
          <a:lstStyle/>
          <a:p>
            <a:r>
              <a:rPr lang="en-US" sz="3600" b="1" dirty="0">
                <a:latin typeface="Calibri  "/>
              </a:rPr>
              <a:t>Asset Management and Pre-Acquisition Strategy</a:t>
            </a:r>
            <a:br>
              <a:rPr lang="en-US" sz="3600" dirty="0">
                <a:latin typeface="Calibri  "/>
              </a:rPr>
            </a:br>
            <a:r>
              <a:rPr lang="en-US" sz="3600" i="1" dirty="0">
                <a:latin typeface="Calibri  "/>
              </a:rPr>
              <a:t>(10 min)</a:t>
            </a:r>
          </a:p>
        </p:txBody>
      </p:sp>
      <p:sp>
        <p:nvSpPr>
          <p:cNvPr id="3" name="Text Placeholder 2">
            <a:extLst>
              <a:ext uri="{FF2B5EF4-FFF2-40B4-BE49-F238E27FC236}">
                <a16:creationId xmlns:a16="http://schemas.microsoft.com/office/drawing/2014/main" id="{57D4585B-E3DF-4529-A666-D2A4EE5EA1FB}"/>
              </a:ext>
            </a:extLst>
          </p:cNvPr>
          <p:cNvSpPr>
            <a:spLocks noGrp="1"/>
          </p:cNvSpPr>
          <p:nvPr>
            <p:ph idx="1"/>
          </p:nvPr>
        </p:nvSpPr>
        <p:spPr>
          <a:xfrm>
            <a:off x="644615" y="1742297"/>
            <a:ext cx="10902770" cy="4614053"/>
          </a:xfrm>
        </p:spPr>
        <p:txBody>
          <a:bodyPr numCol="2">
            <a:normAutofit/>
          </a:bodyPr>
          <a:lstStyle/>
          <a:p>
            <a:pPr marL="342900" indent="-342900" fontAlgn="ctr">
              <a:spcBef>
                <a:spcPts val="0"/>
              </a:spcBef>
              <a:buSzPts val="1000"/>
              <a:buFont typeface="Symbol" panose="05050102010706020507" pitchFamily="18" charset="2"/>
              <a:buChar char=""/>
              <a:tabLst>
                <a:tab pos="457200" algn="l"/>
              </a:tabLst>
            </a:pPr>
            <a:r>
              <a:rPr lang="en-US" sz="3000" dirty="0">
                <a:latin typeface="Calibri" panose="020F0502020204030204" pitchFamily="34" charset="0"/>
                <a:ea typeface="Calibri" panose="020F0502020204030204" pitchFamily="34" charset="0"/>
                <a:cs typeface="Calibri" panose="020F0502020204030204" pitchFamily="34" charset="0"/>
              </a:rPr>
              <a:t>In private industry, deals go forward regardless of penciling</a:t>
            </a:r>
            <a:endParaRPr lang="en-US" sz="3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3000" dirty="0">
                <a:effectLst/>
                <a:latin typeface="Calibri" panose="020F0502020204030204" pitchFamily="34" charset="0"/>
                <a:ea typeface="Calibri" panose="020F0502020204030204" pitchFamily="34" charset="0"/>
                <a:cs typeface="Calibri" panose="020F0502020204030204" pitchFamily="34" charset="0"/>
              </a:rPr>
              <a:t>Investment Committee review process</a:t>
            </a: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3000" dirty="0">
                <a:effectLst/>
                <a:latin typeface="Calibri" panose="020F0502020204030204" pitchFamily="34" charset="0"/>
                <a:ea typeface="Calibri" panose="020F0502020204030204" pitchFamily="34" charset="0"/>
                <a:cs typeface="Calibri" panose="020F0502020204030204" pitchFamily="34" charset="0"/>
              </a:rPr>
              <a:t>Equal AM/Dev "voting" rights</a:t>
            </a: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3000" dirty="0">
                <a:effectLst/>
                <a:latin typeface="Calibri" panose="020F0502020204030204" pitchFamily="34" charset="0"/>
                <a:ea typeface="Calibri" panose="020F0502020204030204" pitchFamily="34" charset="0"/>
                <a:cs typeface="Calibri" panose="020F0502020204030204" pitchFamily="34" charset="0"/>
              </a:rPr>
              <a:t>If rehab, is it significant or just a band aid of physical issues?</a:t>
            </a:r>
          </a:p>
          <a:p>
            <a:pPr marL="342900" indent="-342900" fontAlgn="ctr">
              <a:spcBef>
                <a:spcPts val="0"/>
              </a:spcBef>
              <a:buClr>
                <a:srgbClr val="1F2A44"/>
              </a:buClr>
              <a:buSzPts val="1000"/>
              <a:buFont typeface="Symbol" panose="05050102010706020507" pitchFamily="18" charset="2"/>
              <a:buChar char=""/>
              <a:tabLst>
                <a:tab pos="457200" algn="l"/>
              </a:tabLst>
            </a:pPr>
            <a:r>
              <a:rPr lang="en-US" sz="3000" dirty="0">
                <a:latin typeface="Calibri" panose="020F0502020204030204" pitchFamily="34" charset="0"/>
                <a:ea typeface="Calibri" panose="020F0502020204030204" pitchFamily="34" charset="0"/>
                <a:cs typeface="Calibri" panose="020F0502020204030204" pitchFamily="34" charset="0"/>
              </a:rPr>
              <a:t>Smaller orgs are having trouble meeting liquidity requirements - opportunity for smaller organizations to partner with larger orgs to leverage REO schedules and guarantees</a:t>
            </a:r>
          </a:p>
          <a:p>
            <a:pPr lvl="1" fontAlgn="ctr">
              <a:spcBef>
                <a:spcPts val="0"/>
              </a:spcBef>
              <a:buClr>
                <a:srgbClr val="1F2A44"/>
              </a:buClr>
              <a:buSzPts val="1000"/>
              <a:buFont typeface="Courier New" panose="02070309020205020404" pitchFamily="49" charset="0"/>
              <a:buChar char="o"/>
              <a:tabLst>
                <a:tab pos="457200" algn="l"/>
              </a:tabLst>
            </a:pPr>
            <a:r>
              <a:rPr lang="en-US" sz="3000" dirty="0">
                <a:latin typeface="Calibri" panose="020F0502020204030204" pitchFamily="34" charset="0"/>
                <a:ea typeface="Calibri" panose="020F0502020204030204" pitchFamily="34" charset="0"/>
                <a:cs typeface="Calibri" panose="020F0502020204030204" pitchFamily="34" charset="0"/>
              </a:rPr>
              <a:t>Ex: partnerships between private orgs &amp; nonprofits or small housing authorities</a:t>
            </a: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sz="3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1742918-B2FB-4B0E-808E-1305292429F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6" name="Text Placeholder 2">
            <a:extLst>
              <a:ext uri="{FF2B5EF4-FFF2-40B4-BE49-F238E27FC236}">
                <a16:creationId xmlns:a16="http://schemas.microsoft.com/office/drawing/2014/main" id="{EDD6A6F6-F4F3-667A-1F4D-F76564071444}"/>
              </a:ext>
            </a:extLst>
          </p:cNvPr>
          <p:cNvSpPr txBox="1">
            <a:spLocks/>
          </p:cNvSpPr>
          <p:nvPr/>
        </p:nvSpPr>
        <p:spPr>
          <a:xfrm>
            <a:off x="7656444" y="998191"/>
            <a:ext cx="5559706" cy="4614053"/>
          </a:xfrm>
          <a:prstGeom prst="rect">
            <a:avLst/>
          </a:prstGeom>
          <a:noFill/>
          <a:ln>
            <a:noFill/>
          </a:ln>
        </p:spPr>
        <p:txBody>
          <a:bodyPr spcFirstLastPara="1" wrap="square" lIns="0" tIns="45700" rIns="0" bIns="45700"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1200"/>
              </a:spcBef>
              <a:spcAft>
                <a:spcPts val="0"/>
              </a:spcAft>
              <a:buClr>
                <a:srgbClr val="0070C0"/>
              </a:buClr>
              <a:buSzPts val="2000"/>
              <a:buFont typeface="Noto Sans Symbols"/>
              <a:buChar char="▪"/>
              <a:defRPr sz="2000" b="0" i="0" u="none" strike="noStrike" cap="none">
                <a:solidFill>
                  <a:srgbClr val="3F3F3F"/>
                </a:solidFill>
                <a:latin typeface="Calibri"/>
                <a:ea typeface="Calibri"/>
                <a:cs typeface="Calibri"/>
                <a:sym typeface="Calibri"/>
              </a:defRPr>
            </a:lvl1pPr>
            <a:lvl2pPr marL="914400" marR="0" lvl="1" indent="-355600" algn="l" rtl="0">
              <a:lnSpc>
                <a:spcPct val="100000"/>
              </a:lnSpc>
              <a:spcBef>
                <a:spcPts val="300"/>
              </a:spcBef>
              <a:spcAft>
                <a:spcPts val="0"/>
              </a:spcAft>
              <a:buClr>
                <a:srgbClr val="0D6693"/>
              </a:buClr>
              <a:buSzPts val="2000"/>
              <a:buFont typeface="Arial"/>
              <a:buChar char="•"/>
              <a:defRPr sz="2000" b="0" i="0" u="none" strike="noStrike" cap="none">
                <a:solidFill>
                  <a:srgbClr val="3F3F3F"/>
                </a:solidFill>
                <a:latin typeface="Calibri"/>
                <a:ea typeface="Calibri"/>
                <a:cs typeface="Calibri"/>
                <a:sym typeface="Calibri"/>
              </a:defRPr>
            </a:lvl2pPr>
            <a:lvl3pPr marL="1371600" marR="0" lvl="2" indent="-355600" algn="l" rtl="0">
              <a:lnSpc>
                <a:spcPct val="100000"/>
              </a:lnSpc>
              <a:spcBef>
                <a:spcPts val="300"/>
              </a:spcBef>
              <a:spcAft>
                <a:spcPts val="0"/>
              </a:spcAft>
              <a:buClr>
                <a:schemeClr val="accent2"/>
              </a:buClr>
              <a:buSzPts val="2000"/>
              <a:buFont typeface="Arial"/>
              <a:buChar char="•"/>
              <a:defRPr sz="2000" b="0" i="0" u="none" strike="noStrike" cap="none">
                <a:solidFill>
                  <a:srgbClr val="3F3F3F"/>
                </a:solidFill>
                <a:latin typeface="Calibri"/>
                <a:ea typeface="Calibri"/>
                <a:cs typeface="Calibri"/>
                <a:sym typeface="Calibri"/>
              </a:defRPr>
            </a:lvl3pPr>
            <a:lvl4pPr marL="1828800" marR="0" lvl="3" indent="-228600" algn="l" rtl="0">
              <a:lnSpc>
                <a:spcPct val="100000"/>
              </a:lnSpc>
              <a:spcBef>
                <a:spcPts val="300"/>
              </a:spcBef>
              <a:spcAft>
                <a:spcPts val="0"/>
              </a:spcAft>
              <a:buClr>
                <a:schemeClr val="accent2"/>
              </a:buClr>
              <a:buSzPts val="2000"/>
              <a:buFont typeface="Noto Sans Symbols"/>
              <a:buNone/>
              <a:defRPr sz="2000" b="0"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300"/>
              </a:spcBef>
              <a:spcAft>
                <a:spcPts val="0"/>
              </a:spcAft>
              <a:buClr>
                <a:srgbClr val="0D6693"/>
              </a:buClr>
              <a:buSzPts val="1400"/>
              <a:buFont typeface="Noto Sans Symbols"/>
              <a:buNone/>
              <a:defRPr sz="14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marL="0" indent="0" fontAlgn="ctr">
              <a:spcBef>
                <a:spcPts val="0"/>
              </a:spcBef>
              <a:buFont typeface="Noto Sans Symbols"/>
              <a:buNone/>
            </a:pPr>
            <a:endParaRPr lang="en-US" dirty="0"/>
          </a:p>
          <a:p>
            <a:endParaRPr lang="en-US" dirty="0"/>
          </a:p>
        </p:txBody>
      </p:sp>
    </p:spTree>
    <p:extLst>
      <p:ext uri="{BB962C8B-B14F-4D97-AF65-F5344CB8AC3E}">
        <p14:creationId xmlns:p14="http://schemas.microsoft.com/office/powerpoint/2010/main" val="3677592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8711C-6D7A-467E-B2C6-54ABA2FA8006}"/>
              </a:ext>
            </a:extLst>
          </p:cNvPr>
          <p:cNvSpPr>
            <a:spLocks noGrp="1"/>
          </p:cNvSpPr>
          <p:nvPr>
            <p:ph type="title"/>
          </p:nvPr>
        </p:nvSpPr>
        <p:spPr>
          <a:xfrm>
            <a:off x="939800" y="469486"/>
            <a:ext cx="10058400" cy="5453794"/>
          </a:xfrm>
        </p:spPr>
        <p:txBody>
          <a:bodyPr>
            <a:normAutofit/>
          </a:bodyPr>
          <a:lstStyle/>
          <a:p>
            <a:pPr algn="ctr"/>
            <a:r>
              <a:rPr lang="en-US" sz="3800" b="1" dirty="0">
                <a:latin typeface="Calibri  "/>
              </a:rPr>
              <a:t>Audience question:</a:t>
            </a:r>
            <a:br>
              <a:rPr lang="en-US" sz="3800" b="1" dirty="0">
                <a:latin typeface="Calibri  "/>
              </a:rPr>
            </a:br>
            <a:br>
              <a:rPr lang="en-US" sz="3800" b="1" dirty="0">
                <a:latin typeface="Calibri  "/>
              </a:rPr>
            </a:br>
            <a:r>
              <a:rPr lang="en-US" sz="3800" b="1" dirty="0">
                <a:latin typeface="Calibri  "/>
              </a:rPr>
              <a:t>Is your organization’s asset management and/or property management staff consulted when crafting operating projections for a new development?</a:t>
            </a:r>
          </a:p>
        </p:txBody>
      </p:sp>
    </p:spTree>
    <p:extLst>
      <p:ext uri="{BB962C8B-B14F-4D97-AF65-F5344CB8AC3E}">
        <p14:creationId xmlns:p14="http://schemas.microsoft.com/office/powerpoint/2010/main" val="2368751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8711C-6D7A-467E-B2C6-54ABA2FA8006}"/>
              </a:ext>
            </a:extLst>
          </p:cNvPr>
          <p:cNvSpPr>
            <a:spLocks noGrp="1"/>
          </p:cNvSpPr>
          <p:nvPr>
            <p:ph type="title"/>
          </p:nvPr>
        </p:nvSpPr>
        <p:spPr>
          <a:xfrm>
            <a:off x="1066800" y="136525"/>
            <a:ext cx="10058400" cy="1472746"/>
          </a:xfrm>
        </p:spPr>
        <p:txBody>
          <a:bodyPr>
            <a:normAutofit/>
          </a:bodyPr>
          <a:lstStyle/>
          <a:p>
            <a:r>
              <a:rPr lang="en-US" sz="3600" b="1" dirty="0">
                <a:latin typeface="+mn-lt"/>
              </a:rPr>
              <a:t>Asset Management in Feasibility Phase</a:t>
            </a:r>
            <a:br>
              <a:rPr lang="en-US" sz="3600" dirty="0">
                <a:latin typeface="+mn-lt"/>
              </a:rPr>
            </a:br>
            <a:r>
              <a:rPr lang="en-US" sz="3600" i="1" dirty="0">
                <a:latin typeface="+mn-lt"/>
                <a:ea typeface="Calibri" panose="020F0502020204030204" pitchFamily="34" charset="0"/>
                <a:cs typeface="Calibri" panose="020F0502020204030204" pitchFamily="34" charset="0"/>
              </a:rPr>
              <a:t>(10 min)</a:t>
            </a:r>
            <a:endParaRPr lang="en-US" sz="3600" i="1" dirty="0">
              <a:latin typeface="+mn-lt"/>
            </a:endParaRPr>
          </a:p>
        </p:txBody>
      </p:sp>
      <p:sp>
        <p:nvSpPr>
          <p:cNvPr id="3" name="Text Placeholder 2">
            <a:extLst>
              <a:ext uri="{FF2B5EF4-FFF2-40B4-BE49-F238E27FC236}">
                <a16:creationId xmlns:a16="http://schemas.microsoft.com/office/drawing/2014/main" id="{57D4585B-E3DF-4529-A666-D2A4EE5EA1FB}"/>
              </a:ext>
            </a:extLst>
          </p:cNvPr>
          <p:cNvSpPr>
            <a:spLocks noGrp="1"/>
          </p:cNvSpPr>
          <p:nvPr>
            <p:ph idx="1"/>
          </p:nvPr>
        </p:nvSpPr>
        <p:spPr>
          <a:xfrm>
            <a:off x="536294" y="1658252"/>
            <a:ext cx="11119412" cy="4614053"/>
          </a:xfrm>
        </p:spPr>
        <p:txBody>
          <a:bodyPr numCol="2">
            <a:normAutofit fontScale="92500"/>
          </a:bodyPr>
          <a:lstStyle/>
          <a:p>
            <a:pPr marL="342900" indent="-342900" fontAlgn="ctr">
              <a:lnSpc>
                <a:spcPct val="110000"/>
              </a:lnSpc>
              <a:spcBef>
                <a:spcPts val="0"/>
              </a:spcBef>
              <a:buSzPts val="1000"/>
              <a:buFont typeface="Symbol" panose="05050102010706020507" pitchFamily="18" charset="2"/>
              <a:buChar char=""/>
              <a:tabLst>
                <a:tab pos="457200" algn="l"/>
              </a:tabLst>
            </a:pPr>
            <a:r>
              <a:rPr lang="en-US" sz="3000" dirty="0">
                <a:latin typeface="Calibri" panose="020F0502020204030204" pitchFamily="34" charset="0"/>
                <a:ea typeface="Calibri" panose="020F0502020204030204" pitchFamily="34" charset="0"/>
                <a:cs typeface="Calibri" panose="020F0502020204030204" pitchFamily="34" charset="0"/>
              </a:rPr>
              <a:t>Establish a deal "buffer" where projects can operate comfortably despite market-driven challenges</a:t>
            </a:r>
          </a:p>
          <a:p>
            <a:pPr marR="0" lvl="1" fontAlgn="ctr">
              <a:spcBef>
                <a:spcPts val="0"/>
              </a:spcBef>
              <a:spcAft>
                <a:spcPts val="0"/>
              </a:spcAft>
              <a:buClr>
                <a:srgbClr val="1F2A44"/>
              </a:buClr>
              <a:buSzPts val="1000"/>
              <a:buFont typeface="Courier New" panose="02070309020205020404" pitchFamily="49" charset="0"/>
              <a:buChar char="o"/>
              <a:tabLst>
                <a:tab pos="457200" algn="l"/>
              </a:tabLst>
            </a:pPr>
            <a:r>
              <a:rPr lang="en-US" sz="3000" dirty="0">
                <a:latin typeface="Calibri" panose="020F0502020204030204" pitchFamily="34" charset="0"/>
                <a:ea typeface="Calibri" panose="020F0502020204030204" pitchFamily="34" charset="0"/>
                <a:cs typeface="Calibri" panose="020F0502020204030204" pitchFamily="34" charset="0"/>
              </a:rPr>
              <a:t>Ex: converting to a 1.20 DCR rather than the minimum required 1.15 DCR</a:t>
            </a: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3000" dirty="0">
                <a:effectLst/>
                <a:latin typeface="Calibri" panose="020F0502020204030204" pitchFamily="34" charset="0"/>
                <a:ea typeface="Calibri" panose="020F0502020204030204" pitchFamily="34" charset="0"/>
                <a:cs typeface="Calibri" panose="020F0502020204030204" pitchFamily="34" charset="0"/>
              </a:rPr>
              <a:t>Match unit sizes and set-asides to local demand</a:t>
            </a:r>
          </a:p>
          <a:p>
            <a:pPr marL="342900" indent="-342900" fontAlgn="ctr">
              <a:spcBef>
                <a:spcPts val="0"/>
              </a:spcBef>
              <a:buClr>
                <a:srgbClr val="1F2A44"/>
              </a:buClr>
              <a:buSzPts val="1000"/>
              <a:buFont typeface="Symbol" panose="05050102010706020507" pitchFamily="18" charset="2"/>
              <a:buChar char=""/>
              <a:tabLst>
                <a:tab pos="457200" algn="l"/>
              </a:tabLst>
            </a:pPr>
            <a:r>
              <a:rPr lang="en-US" sz="3000" dirty="0">
                <a:latin typeface="Calibri" panose="020F0502020204030204" pitchFamily="34" charset="0"/>
                <a:ea typeface="Calibri" panose="020F0502020204030204" pitchFamily="34" charset="0"/>
                <a:cs typeface="Calibri" panose="020F0502020204030204" pitchFamily="34" charset="0"/>
              </a:rPr>
              <a:t>Compare max rents to market rents</a:t>
            </a:r>
          </a:p>
          <a:p>
            <a:pPr marL="342900" indent="-342900" fontAlgn="ctr">
              <a:spcBef>
                <a:spcPts val="0"/>
              </a:spcBef>
              <a:buClr>
                <a:srgbClr val="1F2A44"/>
              </a:buClr>
              <a:buSzPts val="1000"/>
              <a:buFont typeface="Symbol" panose="05050102010706020507" pitchFamily="18" charset="2"/>
              <a:buChar char=""/>
              <a:tabLst>
                <a:tab pos="457200" algn="l"/>
              </a:tabLst>
            </a:pPr>
            <a:endParaRPr lang="en-US" sz="3000" dirty="0">
              <a:latin typeface="Calibri" panose="020F0502020204030204" pitchFamily="34" charset="0"/>
              <a:ea typeface="Calibri" panose="020F0502020204030204" pitchFamily="34" charset="0"/>
              <a:cs typeface="Calibri" panose="020F0502020204030204" pitchFamily="34" charset="0"/>
            </a:endParaRPr>
          </a:p>
          <a:p>
            <a:pPr marL="342900" indent="-342900" fontAlgn="ctr">
              <a:spcBef>
                <a:spcPts val="0"/>
              </a:spcBef>
              <a:buClr>
                <a:srgbClr val="1F2A44"/>
              </a:buClr>
              <a:buSzPts val="1000"/>
              <a:buFont typeface="Symbol" panose="05050102010706020507" pitchFamily="18" charset="2"/>
              <a:buChar char=""/>
              <a:tabLst>
                <a:tab pos="457200" algn="l"/>
              </a:tabLst>
            </a:pPr>
            <a:endParaRPr lang="en-US" sz="3000" dirty="0">
              <a:latin typeface="Calibri" panose="020F0502020204030204" pitchFamily="34" charset="0"/>
              <a:ea typeface="Calibri" panose="020F0502020204030204" pitchFamily="34" charset="0"/>
              <a:cs typeface="Calibri" panose="020F0502020204030204" pitchFamily="34" charset="0"/>
            </a:endParaRPr>
          </a:p>
          <a:p>
            <a:pPr marL="342900" indent="-342900" fontAlgn="ctr">
              <a:spcBef>
                <a:spcPts val="0"/>
              </a:spcBef>
              <a:buClr>
                <a:srgbClr val="1F2A44"/>
              </a:buClr>
              <a:buSzPts val="1000"/>
              <a:buFont typeface="Symbol" panose="05050102010706020507" pitchFamily="18" charset="2"/>
              <a:buChar char=""/>
              <a:tabLst>
                <a:tab pos="457200" algn="l"/>
              </a:tabLst>
            </a:pPr>
            <a:r>
              <a:rPr lang="en-US" sz="3000" dirty="0">
                <a:latin typeface="Calibri" panose="020F0502020204030204" pitchFamily="34" charset="0"/>
                <a:ea typeface="Calibri" panose="020F0502020204030204" pitchFamily="34" charset="0"/>
                <a:cs typeface="Calibri" panose="020F0502020204030204" pitchFamily="34" charset="0"/>
              </a:rPr>
              <a:t>Operating expense comps from similar properties</a:t>
            </a:r>
          </a:p>
          <a:p>
            <a:pPr marL="342900" indent="-342900" fontAlgn="ctr">
              <a:spcBef>
                <a:spcPts val="0"/>
              </a:spcBef>
              <a:buClr>
                <a:srgbClr val="1F2A44"/>
              </a:buClr>
              <a:buSzPts val="1000"/>
              <a:buFont typeface="Symbol" panose="05050102010706020507" pitchFamily="18" charset="2"/>
              <a:buChar char=""/>
              <a:tabLst>
                <a:tab pos="457200" algn="l"/>
              </a:tabLst>
            </a:pPr>
            <a:r>
              <a:rPr lang="en-US" sz="3000" dirty="0">
                <a:latin typeface="Calibri" panose="020F0502020204030204" pitchFamily="34" charset="0"/>
                <a:ea typeface="Calibri" panose="020F0502020204030204" pitchFamily="34" charset="0"/>
                <a:cs typeface="Calibri" panose="020F0502020204030204" pitchFamily="34" charset="0"/>
              </a:rPr>
              <a:t>Operating expense growth trends</a:t>
            </a:r>
          </a:p>
          <a:p>
            <a:pPr marL="342900" indent="-342900" fontAlgn="ctr">
              <a:spcBef>
                <a:spcPts val="0"/>
              </a:spcBef>
              <a:buClr>
                <a:srgbClr val="1F2A44"/>
              </a:buClr>
              <a:buSzPts val="1000"/>
              <a:buFont typeface="Symbol" panose="05050102010706020507" pitchFamily="18" charset="2"/>
              <a:buChar char=""/>
              <a:tabLst>
                <a:tab pos="457200" algn="l"/>
              </a:tabLst>
            </a:pPr>
            <a:r>
              <a:rPr lang="en-US" sz="3000" dirty="0">
                <a:latin typeface="Calibri" panose="020F0502020204030204" pitchFamily="34" charset="0"/>
                <a:ea typeface="Calibri" panose="020F0502020204030204" pitchFamily="34" charset="0"/>
                <a:cs typeface="Calibri" panose="020F0502020204030204" pitchFamily="34" charset="0"/>
              </a:rPr>
              <a:t>Realistic site staffing (FTE and pay) based on resident population</a:t>
            </a:r>
          </a:p>
          <a:p>
            <a:pPr marL="342900" indent="-342900" fontAlgn="ctr">
              <a:spcBef>
                <a:spcPts val="0"/>
              </a:spcBef>
              <a:buClr>
                <a:srgbClr val="1F2A44"/>
              </a:buClr>
              <a:buSzPts val="1000"/>
              <a:buFont typeface="Symbol" panose="05050102010706020507" pitchFamily="18" charset="2"/>
              <a:buChar char=""/>
              <a:tabLst>
                <a:tab pos="457200" algn="l"/>
              </a:tabLst>
            </a:pPr>
            <a:r>
              <a:rPr lang="en-US" sz="3000" dirty="0">
                <a:latin typeface="Calibri" panose="020F0502020204030204" pitchFamily="34" charset="0"/>
                <a:ea typeface="Calibri" panose="020F0502020204030204" pitchFamily="34" charset="0"/>
                <a:cs typeface="Calibri" panose="020F0502020204030204" pitchFamily="34" charset="0"/>
              </a:rPr>
              <a:t>Level of services needed for resident population</a:t>
            </a:r>
          </a:p>
          <a:p>
            <a:endParaRPr lang="en-US" sz="3200" dirty="0"/>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sz="30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515707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8711C-6D7A-467E-B2C6-54ABA2FA8006}"/>
              </a:ext>
            </a:extLst>
          </p:cNvPr>
          <p:cNvSpPr>
            <a:spLocks noGrp="1"/>
          </p:cNvSpPr>
          <p:nvPr>
            <p:ph type="title"/>
          </p:nvPr>
        </p:nvSpPr>
        <p:spPr>
          <a:xfrm>
            <a:off x="939800" y="469486"/>
            <a:ext cx="10058400" cy="5453794"/>
          </a:xfrm>
        </p:spPr>
        <p:txBody>
          <a:bodyPr>
            <a:normAutofit/>
          </a:bodyPr>
          <a:lstStyle/>
          <a:p>
            <a:pPr algn="ctr"/>
            <a:r>
              <a:rPr lang="en-US" sz="3800" b="1" dirty="0">
                <a:latin typeface="Calibri  "/>
              </a:rPr>
              <a:t>Audience question:</a:t>
            </a:r>
            <a:br>
              <a:rPr lang="en-US" sz="3800" b="1" dirty="0">
                <a:latin typeface="Calibri  "/>
              </a:rPr>
            </a:br>
            <a:br>
              <a:rPr lang="en-US" sz="3800" b="1" dirty="0">
                <a:latin typeface="Calibri  "/>
              </a:rPr>
            </a:br>
            <a:r>
              <a:rPr lang="en-US" sz="3800" b="1" dirty="0">
                <a:latin typeface="Calibri  "/>
              </a:rPr>
              <a:t>Is your organization’s asset management staff and/or property management company consulted when determining the lease-up schedule for a new development?</a:t>
            </a:r>
          </a:p>
        </p:txBody>
      </p:sp>
    </p:spTree>
    <p:extLst>
      <p:ext uri="{BB962C8B-B14F-4D97-AF65-F5344CB8AC3E}">
        <p14:creationId xmlns:p14="http://schemas.microsoft.com/office/powerpoint/2010/main" val="3950751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8711C-6D7A-467E-B2C6-54ABA2FA8006}"/>
              </a:ext>
            </a:extLst>
          </p:cNvPr>
          <p:cNvSpPr>
            <a:spLocks noGrp="1"/>
          </p:cNvSpPr>
          <p:nvPr>
            <p:ph type="title"/>
          </p:nvPr>
        </p:nvSpPr>
        <p:spPr>
          <a:xfrm>
            <a:off x="1097280" y="286606"/>
            <a:ext cx="10058400" cy="1472746"/>
          </a:xfrm>
        </p:spPr>
        <p:txBody>
          <a:bodyPr>
            <a:normAutofit/>
          </a:bodyPr>
          <a:lstStyle/>
          <a:p>
            <a:r>
              <a:rPr lang="en-US" sz="3600" b="1" dirty="0">
                <a:latin typeface="Calibri  "/>
              </a:rPr>
              <a:t>Asset Management in Pre-Development Phase</a:t>
            </a:r>
            <a:br>
              <a:rPr lang="en-US" sz="3600" dirty="0">
                <a:latin typeface="Calibri  "/>
              </a:rPr>
            </a:br>
            <a:r>
              <a:rPr lang="en-US" sz="3600" i="1" dirty="0">
                <a:latin typeface="Calibri  "/>
                <a:ea typeface="Calibri" panose="020F0502020204030204" pitchFamily="34" charset="0"/>
                <a:cs typeface="Calibri" panose="020F0502020204030204" pitchFamily="34" charset="0"/>
              </a:rPr>
              <a:t>(10 min)</a:t>
            </a:r>
            <a:endParaRPr lang="en-US" sz="3600" i="1" dirty="0">
              <a:latin typeface="Calibri  "/>
            </a:endParaRPr>
          </a:p>
        </p:txBody>
      </p:sp>
      <p:sp>
        <p:nvSpPr>
          <p:cNvPr id="3" name="Text Placeholder 2">
            <a:extLst>
              <a:ext uri="{FF2B5EF4-FFF2-40B4-BE49-F238E27FC236}">
                <a16:creationId xmlns:a16="http://schemas.microsoft.com/office/drawing/2014/main" id="{57D4585B-E3DF-4529-A666-D2A4EE5EA1FB}"/>
              </a:ext>
            </a:extLst>
          </p:cNvPr>
          <p:cNvSpPr>
            <a:spLocks noGrp="1"/>
          </p:cNvSpPr>
          <p:nvPr>
            <p:ph idx="1"/>
          </p:nvPr>
        </p:nvSpPr>
        <p:spPr>
          <a:xfrm>
            <a:off x="638765" y="1987952"/>
            <a:ext cx="11357765" cy="4119638"/>
          </a:xfrm>
        </p:spPr>
        <p:txBody>
          <a:bodyPr numCol="2">
            <a:noAutofit/>
          </a:bodyPr>
          <a:lstStyle/>
          <a:p>
            <a:pPr marL="342900" marR="0" lvl="0" indent="-342900" fontAlgn="ctr">
              <a:spcBef>
                <a:spcPts val="0"/>
              </a:spcBef>
              <a:spcAft>
                <a:spcPts val="0"/>
              </a:spcAft>
              <a:buSzPts val="1000"/>
              <a:buFont typeface="Symbol" panose="05050102010706020507" pitchFamily="18" charset="2"/>
              <a:buChar char=""/>
              <a:tabLst>
                <a:tab pos="457200" algn="l"/>
              </a:tabLst>
            </a:pPr>
            <a:r>
              <a:rPr lang="en-US" sz="2600" dirty="0">
                <a:effectLst/>
                <a:latin typeface="Calibri" panose="020F0502020204030204" pitchFamily="34" charset="0"/>
                <a:ea typeface="Calibri" panose="020F0502020204030204" pitchFamily="34" charset="0"/>
                <a:cs typeface="Calibri" panose="020F0502020204030204" pitchFamily="34" charset="0"/>
              </a:rPr>
              <a:t>Realistic financial reporting deadlines</a:t>
            </a: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2600" dirty="0">
                <a:effectLst/>
                <a:latin typeface="Calibri" panose="020F0502020204030204" pitchFamily="34" charset="0"/>
                <a:ea typeface="Calibri" panose="020F0502020204030204" pitchFamily="34" charset="0"/>
                <a:cs typeface="Calibri" panose="020F0502020204030204" pitchFamily="34" charset="0"/>
              </a:rPr>
              <a:t>Operating and Replacement Reserve deposit and withdrawal requirements</a:t>
            </a: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2600" dirty="0">
                <a:effectLst/>
                <a:latin typeface="Calibri" panose="020F0502020204030204" pitchFamily="34" charset="0"/>
                <a:ea typeface="Calibri" panose="020F0502020204030204" pitchFamily="34" charset="0"/>
                <a:cs typeface="Calibri" panose="020F0502020204030204" pitchFamily="34" charset="0"/>
              </a:rPr>
              <a:t>Year 15 exit language</a:t>
            </a: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2600" dirty="0">
                <a:effectLst/>
                <a:latin typeface="Calibri" panose="020F0502020204030204" pitchFamily="34" charset="0"/>
                <a:ea typeface="Calibri" panose="020F0502020204030204" pitchFamily="34" charset="0"/>
                <a:cs typeface="Calibri" panose="020F0502020204030204" pitchFamily="34" charset="0"/>
              </a:rPr>
              <a:t>DCR definition and requirements</a:t>
            </a: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2600" dirty="0">
                <a:effectLst/>
                <a:latin typeface="Calibri" panose="020F0502020204030204" pitchFamily="34" charset="0"/>
                <a:ea typeface="Calibri" panose="020F0502020204030204" pitchFamily="34" charset="0"/>
                <a:cs typeface="Calibri" panose="020F0502020204030204" pitchFamily="34" charset="0"/>
              </a:rPr>
              <a:t>Cash flow waterfall and fee calculations</a:t>
            </a:r>
          </a:p>
          <a:p>
            <a:pPr marL="342900" indent="-342900" fontAlgn="ctr">
              <a:spcBef>
                <a:spcPts val="0"/>
              </a:spcBef>
              <a:buClr>
                <a:srgbClr val="1F2A44"/>
              </a:buClr>
              <a:buSzPts val="1000"/>
              <a:buFont typeface="Symbol" panose="05050102010706020507" pitchFamily="18" charset="2"/>
              <a:buChar char=""/>
              <a:tabLst>
                <a:tab pos="457200" algn="l"/>
              </a:tabLst>
            </a:pPr>
            <a:r>
              <a:rPr lang="en-US" sz="2600" dirty="0">
                <a:effectLst/>
                <a:latin typeface="Calibri" panose="020F0502020204030204" pitchFamily="34" charset="0"/>
                <a:ea typeface="Calibri" panose="020F0502020204030204" pitchFamily="34" charset="0"/>
                <a:cs typeface="Calibri" panose="020F0502020204030204" pitchFamily="34" charset="0"/>
              </a:rPr>
              <a:t>PM Agreement, PM fee (this is a big one!), and lease up agreement </a:t>
            </a:r>
            <a:r>
              <a:rPr lang="en-US" sz="2600" dirty="0">
                <a:latin typeface="Calibri" panose="020F0502020204030204" pitchFamily="34" charset="0"/>
                <a:ea typeface="Calibri" panose="020F0502020204030204" pitchFamily="34" charset="0"/>
                <a:cs typeface="Calibri" panose="020F0502020204030204" pitchFamily="34" charset="0"/>
              </a:rPr>
              <a:t> </a:t>
            </a:r>
          </a:p>
          <a:p>
            <a:pPr marL="342900" indent="-342900" fontAlgn="ctr">
              <a:spcBef>
                <a:spcPts val="0"/>
              </a:spcBef>
              <a:buClr>
                <a:srgbClr val="1F2A44"/>
              </a:buClr>
              <a:buSzPts val="1000"/>
              <a:buFont typeface="Symbol" panose="05050102010706020507" pitchFamily="18" charset="2"/>
              <a:buChar char=""/>
              <a:tabLst>
                <a:tab pos="457200" algn="l"/>
              </a:tabLst>
            </a:pPr>
            <a:endParaRPr lang="en-US" sz="2600" dirty="0">
              <a:latin typeface="Calibri" panose="020F0502020204030204" pitchFamily="34" charset="0"/>
              <a:ea typeface="Calibri" panose="020F0502020204030204" pitchFamily="34" charset="0"/>
              <a:cs typeface="Calibri" panose="020F0502020204030204" pitchFamily="34" charset="0"/>
            </a:endParaRPr>
          </a:p>
          <a:p>
            <a:pPr marL="342900" indent="-342900" fontAlgn="ctr">
              <a:spcBef>
                <a:spcPts val="0"/>
              </a:spcBef>
              <a:buClr>
                <a:srgbClr val="1F2A44"/>
              </a:buClr>
              <a:buSzPts val="1000"/>
              <a:buFont typeface="Symbol" panose="05050102010706020507" pitchFamily="18" charset="2"/>
              <a:buChar char=""/>
              <a:tabLst>
                <a:tab pos="457200" algn="l"/>
              </a:tabLst>
            </a:pPr>
            <a:endParaRPr lang="en-US" sz="2600" dirty="0">
              <a:latin typeface="Calibri" panose="020F0502020204030204" pitchFamily="34" charset="0"/>
              <a:ea typeface="Calibri" panose="020F0502020204030204" pitchFamily="34" charset="0"/>
              <a:cs typeface="Calibri" panose="020F0502020204030204" pitchFamily="34" charset="0"/>
            </a:endParaRPr>
          </a:p>
          <a:p>
            <a:pPr marL="342900" indent="-342900" fontAlgn="ctr">
              <a:spcBef>
                <a:spcPts val="0"/>
              </a:spcBef>
              <a:buClr>
                <a:srgbClr val="1F2A44"/>
              </a:buClr>
              <a:buSzPts val="1000"/>
              <a:buFont typeface="Symbol" panose="05050102010706020507" pitchFamily="18" charset="2"/>
              <a:buChar char=""/>
              <a:tabLst>
                <a:tab pos="457200" algn="l"/>
              </a:tabLst>
            </a:pPr>
            <a:r>
              <a:rPr lang="en-US" sz="2600" dirty="0">
                <a:latin typeface="Calibri" panose="020F0502020204030204" pitchFamily="34" charset="0"/>
                <a:ea typeface="Calibri" panose="020F0502020204030204" pitchFamily="34" charset="0"/>
                <a:cs typeface="Calibri" panose="020F0502020204030204" pitchFamily="34" charset="0"/>
              </a:rPr>
              <a:t>MOUs with third party service providers/between PM and services</a:t>
            </a:r>
          </a:p>
          <a:p>
            <a:pPr marL="342900" indent="-342900" fontAlgn="ctr">
              <a:spcBef>
                <a:spcPts val="0"/>
              </a:spcBef>
              <a:buClr>
                <a:srgbClr val="1F2A44"/>
              </a:buClr>
              <a:buSzPts val="1000"/>
              <a:buFont typeface="Symbol" panose="05050102010706020507" pitchFamily="18" charset="2"/>
              <a:buChar char=""/>
              <a:tabLst>
                <a:tab pos="457200" algn="l"/>
              </a:tabLst>
            </a:pPr>
            <a:r>
              <a:rPr lang="en-US" sz="2600" dirty="0">
                <a:latin typeface="Calibri" panose="020F0502020204030204" pitchFamily="34" charset="0"/>
                <a:ea typeface="Calibri" panose="020F0502020204030204" pitchFamily="34" charset="0"/>
                <a:cs typeface="Calibri" panose="020F0502020204030204" pitchFamily="34" charset="0"/>
              </a:rPr>
              <a:t>Lease up and credit delivery schedule, lease up budget and reserve</a:t>
            </a:r>
          </a:p>
          <a:p>
            <a:pPr marL="342900" indent="-342900" fontAlgn="ctr">
              <a:spcBef>
                <a:spcPts val="0"/>
              </a:spcBef>
              <a:buClr>
                <a:srgbClr val="1F2A44"/>
              </a:buClr>
              <a:buSzPts val="1000"/>
              <a:buFont typeface="Symbol" panose="05050102010706020507" pitchFamily="18" charset="2"/>
              <a:buChar char=""/>
              <a:tabLst>
                <a:tab pos="457200" algn="l"/>
              </a:tabLst>
            </a:pPr>
            <a:r>
              <a:rPr lang="en-US" sz="2600" dirty="0">
                <a:latin typeface="Calibri" panose="020F0502020204030204" pitchFamily="34" charset="0"/>
                <a:ea typeface="Calibri" panose="020F0502020204030204" pitchFamily="34" charset="0"/>
                <a:cs typeface="Calibri" panose="020F0502020204030204" pitchFamily="34" charset="0"/>
              </a:rPr>
              <a:t>Marketing Plan</a:t>
            </a:r>
          </a:p>
          <a:p>
            <a:pPr marL="342900" indent="-342900" fontAlgn="ctr">
              <a:spcBef>
                <a:spcPts val="0"/>
              </a:spcBef>
              <a:buClr>
                <a:srgbClr val="1F2A44"/>
              </a:buClr>
              <a:buSzPts val="1000"/>
              <a:buFont typeface="Symbol" panose="05050102010706020507" pitchFamily="18" charset="2"/>
              <a:buChar char=""/>
              <a:tabLst>
                <a:tab pos="457200" algn="l"/>
              </a:tabLst>
            </a:pPr>
            <a:r>
              <a:rPr lang="en-US" sz="2600" dirty="0">
                <a:latin typeface="Calibri" panose="020F0502020204030204" pitchFamily="34" charset="0"/>
                <a:ea typeface="Calibri" panose="020F0502020204030204" pitchFamily="34" charset="0"/>
                <a:cs typeface="Calibri" panose="020F0502020204030204" pitchFamily="34" charset="0"/>
              </a:rPr>
              <a:t>Replacement/Capital Reserve planning</a:t>
            </a:r>
          </a:p>
          <a:p>
            <a:pPr marL="342900" indent="-342900" fontAlgn="ctr">
              <a:spcBef>
                <a:spcPts val="0"/>
              </a:spcBef>
              <a:buClr>
                <a:srgbClr val="1F2A44"/>
              </a:buClr>
              <a:buSzPts val="1000"/>
              <a:buFont typeface="Symbol" panose="05050102010706020507" pitchFamily="18" charset="2"/>
              <a:buChar char=""/>
              <a:tabLst>
                <a:tab pos="457200" algn="l"/>
              </a:tabLst>
            </a:pPr>
            <a:r>
              <a:rPr lang="en-US" sz="2600" dirty="0">
                <a:latin typeface="Calibri" panose="020F0502020204030204" pitchFamily="34" charset="0"/>
                <a:ea typeface="Calibri" panose="020F0502020204030204" pitchFamily="34" charset="0"/>
                <a:cs typeface="Calibri" panose="020F0502020204030204" pitchFamily="34" charset="0"/>
              </a:rPr>
              <a:t>Subsidy Layering and/or Project Set-Asides (do they work in that specific geo area?)</a:t>
            </a: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sz="2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1178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A6B4-49C6-B693-38A7-854D2E9386F6}"/>
              </a:ext>
            </a:extLst>
          </p:cNvPr>
          <p:cNvSpPr>
            <a:spLocks noGrp="1"/>
          </p:cNvSpPr>
          <p:nvPr>
            <p:ph type="title"/>
          </p:nvPr>
        </p:nvSpPr>
        <p:spPr>
          <a:xfrm>
            <a:off x="838200" y="306900"/>
            <a:ext cx="10515600" cy="713177"/>
          </a:xfrm>
        </p:spPr>
        <p:txBody>
          <a:bodyPr>
            <a:normAutofit/>
          </a:bodyPr>
          <a:lstStyle/>
          <a:p>
            <a:pPr algn="ctr"/>
            <a:r>
              <a:rPr lang="en-US" sz="4000" b="1" dirty="0">
                <a:latin typeface="Calibri  "/>
              </a:rPr>
              <a:t>Meet the Panel</a:t>
            </a:r>
          </a:p>
        </p:txBody>
      </p:sp>
      <p:sp>
        <p:nvSpPr>
          <p:cNvPr id="3" name="Text Placeholder 2">
            <a:extLst>
              <a:ext uri="{FF2B5EF4-FFF2-40B4-BE49-F238E27FC236}">
                <a16:creationId xmlns:a16="http://schemas.microsoft.com/office/drawing/2014/main" id="{FB02F2F3-D0B0-67FD-B950-AD6064BA9FB1}"/>
              </a:ext>
            </a:extLst>
          </p:cNvPr>
          <p:cNvSpPr>
            <a:spLocks noGrp="1"/>
          </p:cNvSpPr>
          <p:nvPr>
            <p:ph idx="1"/>
          </p:nvPr>
        </p:nvSpPr>
        <p:spPr>
          <a:xfrm>
            <a:off x="745157" y="1201659"/>
            <a:ext cx="10936560" cy="4973109"/>
          </a:xfrm>
        </p:spPr>
        <p:txBody>
          <a:bodyPr vert="horz" lIns="91440" tIns="45720" rIns="91440" bIns="45720" rtlCol="0" anchor="t">
            <a:noAutofit/>
          </a:bodyPr>
          <a:lstStyle/>
          <a:p>
            <a:pPr marL="0" marR="0" indent="0">
              <a:spcBef>
                <a:spcPts val="0"/>
              </a:spcBef>
              <a:spcAft>
                <a:spcPts val="0"/>
              </a:spcAft>
              <a:buNone/>
            </a:pPr>
            <a:r>
              <a:rPr lang="en-US" sz="3200" dirty="0">
                <a:effectLst/>
                <a:latin typeface="Calibri  "/>
                <a:ea typeface="Calibri" panose="020F0502020204030204" pitchFamily="34" charset="0"/>
                <a:cs typeface="Calibri" panose="020F0502020204030204" pitchFamily="34" charset="0"/>
              </a:rPr>
              <a:t>Amy Cubbage | VP, Asset Management, Imagine Housing</a:t>
            </a:r>
          </a:p>
          <a:p>
            <a:pPr marL="0" marR="0" indent="0">
              <a:spcBef>
                <a:spcPts val="0"/>
              </a:spcBef>
              <a:spcAft>
                <a:spcPts val="0"/>
              </a:spcAft>
              <a:buNone/>
            </a:pPr>
            <a:endParaRPr lang="en-US" sz="3200" dirty="0">
              <a:effectLst/>
              <a:latin typeface="Calibri  "/>
              <a:ea typeface="Calibri" panose="020F0502020204030204" pitchFamily="34" charset="0"/>
              <a:cs typeface="Calibri" panose="020F0502020204030204" pitchFamily="34" charset="0"/>
            </a:endParaRPr>
          </a:p>
          <a:p>
            <a:pPr marL="0" indent="0">
              <a:spcBef>
                <a:spcPts val="0"/>
              </a:spcBef>
              <a:buNone/>
            </a:pPr>
            <a:r>
              <a:rPr lang="en-US" sz="3200" dirty="0">
                <a:effectLst/>
                <a:latin typeface="Calibri  "/>
                <a:ea typeface="Calibri"/>
                <a:cs typeface="Calibri"/>
              </a:rPr>
              <a:t>Melissa Baker | </a:t>
            </a:r>
            <a:r>
              <a:rPr lang="en-US" sz="3200" dirty="0">
                <a:latin typeface="Calibri  "/>
                <a:ea typeface="Calibri"/>
                <a:cs typeface="Calibri"/>
              </a:rPr>
              <a:t>Senior Asset Manager</a:t>
            </a:r>
            <a:r>
              <a:rPr lang="en-US" sz="3200" dirty="0">
                <a:effectLst/>
                <a:latin typeface="Calibri  "/>
                <a:ea typeface="Calibri"/>
                <a:cs typeface="Calibri"/>
              </a:rPr>
              <a:t>, Enterprise Community </a:t>
            </a:r>
            <a:r>
              <a:rPr lang="en-US" sz="3200" dirty="0">
                <a:latin typeface="Calibri  "/>
                <a:ea typeface="Calibri"/>
                <a:cs typeface="Calibri"/>
              </a:rPr>
              <a:t>Investment</a:t>
            </a:r>
            <a:endParaRPr lang="en-US" sz="3200" dirty="0">
              <a:effectLst/>
              <a:latin typeface="Calibri  "/>
              <a:ea typeface="Calibri"/>
              <a:cs typeface="Calibri"/>
            </a:endParaRPr>
          </a:p>
          <a:p>
            <a:pPr marL="0" marR="0" indent="0">
              <a:spcBef>
                <a:spcPts val="0"/>
              </a:spcBef>
              <a:spcAft>
                <a:spcPts val="0"/>
              </a:spcAft>
              <a:buNone/>
            </a:pPr>
            <a:endParaRPr lang="en-US" sz="3200" dirty="0">
              <a:latin typeface="Calibri  "/>
              <a:ea typeface="Calibri" panose="020F0502020204030204" pitchFamily="34" charset="0"/>
              <a:cs typeface="Calibri" panose="020F0502020204030204" pitchFamily="34" charset="0"/>
            </a:endParaRPr>
          </a:p>
          <a:p>
            <a:pPr marL="0" marR="0" indent="0">
              <a:spcBef>
                <a:spcPts val="0"/>
              </a:spcBef>
              <a:spcAft>
                <a:spcPts val="0"/>
              </a:spcAft>
              <a:buNone/>
            </a:pPr>
            <a:r>
              <a:rPr lang="en-US" sz="3200" dirty="0">
                <a:effectLst/>
                <a:latin typeface="Calibri  "/>
                <a:ea typeface="Calibri" panose="020F0502020204030204" pitchFamily="34" charset="0"/>
                <a:cs typeface="Calibri" panose="020F0502020204030204" pitchFamily="34" charset="0"/>
              </a:rPr>
              <a:t>Natalie Thornton | Senior Asset Management Project Manager, Housing Development Center (Portland, OR)</a:t>
            </a:r>
          </a:p>
          <a:p>
            <a:pPr marL="0" marR="0" indent="0">
              <a:spcBef>
                <a:spcPts val="0"/>
              </a:spcBef>
              <a:spcAft>
                <a:spcPts val="0"/>
              </a:spcAft>
              <a:buNone/>
            </a:pPr>
            <a:endParaRPr lang="en-US" sz="3200" dirty="0">
              <a:effectLst/>
              <a:latin typeface="Calibri  "/>
              <a:ea typeface="Calibri" panose="020F0502020204030204" pitchFamily="34" charset="0"/>
              <a:cs typeface="Calibri" panose="020F0502020204030204" pitchFamily="34" charset="0"/>
            </a:endParaRPr>
          </a:p>
          <a:p>
            <a:pPr marL="0" marR="0" indent="0">
              <a:spcBef>
                <a:spcPts val="0"/>
              </a:spcBef>
              <a:spcAft>
                <a:spcPts val="0"/>
              </a:spcAft>
              <a:buNone/>
            </a:pPr>
            <a:endParaRPr lang="en-US" sz="3200" dirty="0">
              <a:latin typeface="Calibri  "/>
              <a:ea typeface="Calibri" panose="020F0502020204030204" pitchFamily="34" charset="0"/>
              <a:cs typeface="Calibri" panose="020F0502020204030204" pitchFamily="34" charset="0"/>
            </a:endParaRPr>
          </a:p>
          <a:p>
            <a:pPr marL="0" marR="0" indent="0">
              <a:spcBef>
                <a:spcPts val="0"/>
              </a:spcBef>
              <a:spcAft>
                <a:spcPts val="0"/>
              </a:spcAft>
              <a:buNone/>
            </a:pPr>
            <a:r>
              <a:rPr lang="en-US" sz="3200" dirty="0">
                <a:latin typeface="Calibri  "/>
                <a:ea typeface="Calibri" panose="020F0502020204030204" pitchFamily="34" charset="0"/>
                <a:cs typeface="Calibri" panose="020F0502020204030204" pitchFamily="34" charset="0"/>
              </a:rPr>
              <a:t>Moderator: Kimberly Taylor | Director of Asset Management, Housing Development Center (Portland, OR)</a:t>
            </a:r>
          </a:p>
          <a:p>
            <a:pPr marL="101600" indent="0">
              <a:buNone/>
            </a:pPr>
            <a:endParaRPr lang="en-US" dirty="0"/>
          </a:p>
        </p:txBody>
      </p:sp>
    </p:spTree>
    <p:extLst>
      <p:ext uri="{BB962C8B-B14F-4D97-AF65-F5344CB8AC3E}">
        <p14:creationId xmlns:p14="http://schemas.microsoft.com/office/powerpoint/2010/main" val="3823326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8711C-6D7A-467E-B2C6-54ABA2FA8006}"/>
              </a:ext>
            </a:extLst>
          </p:cNvPr>
          <p:cNvSpPr>
            <a:spLocks noGrp="1"/>
          </p:cNvSpPr>
          <p:nvPr>
            <p:ph type="title"/>
          </p:nvPr>
        </p:nvSpPr>
        <p:spPr>
          <a:xfrm>
            <a:off x="939800" y="469486"/>
            <a:ext cx="10058400" cy="5453794"/>
          </a:xfrm>
        </p:spPr>
        <p:txBody>
          <a:bodyPr>
            <a:normAutofit/>
          </a:bodyPr>
          <a:lstStyle/>
          <a:p>
            <a:pPr algn="ctr"/>
            <a:r>
              <a:rPr lang="en-US" sz="3800" b="1" dirty="0">
                <a:latin typeface="Calibri  "/>
              </a:rPr>
              <a:t>Audience question: </a:t>
            </a:r>
            <a:br>
              <a:rPr lang="en-US" sz="3800" b="1" dirty="0">
                <a:latin typeface="Calibri  "/>
              </a:rPr>
            </a:br>
            <a:br>
              <a:rPr lang="en-US" sz="3800" b="1" dirty="0">
                <a:latin typeface="Calibri  "/>
              </a:rPr>
            </a:br>
            <a:r>
              <a:rPr lang="en-US" sz="3800" b="1" dirty="0">
                <a:latin typeface="Calibri  "/>
              </a:rPr>
              <a:t>Is your asset management staff consulted on design and materials, such as common area layout or kitchen finishes?</a:t>
            </a:r>
          </a:p>
        </p:txBody>
      </p:sp>
    </p:spTree>
    <p:extLst>
      <p:ext uri="{BB962C8B-B14F-4D97-AF65-F5344CB8AC3E}">
        <p14:creationId xmlns:p14="http://schemas.microsoft.com/office/powerpoint/2010/main" val="1741014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8711C-6D7A-467E-B2C6-54ABA2FA8006}"/>
              </a:ext>
            </a:extLst>
          </p:cNvPr>
          <p:cNvSpPr>
            <a:spLocks noGrp="1"/>
          </p:cNvSpPr>
          <p:nvPr>
            <p:ph type="title"/>
          </p:nvPr>
        </p:nvSpPr>
        <p:spPr>
          <a:xfrm>
            <a:off x="1066800" y="136525"/>
            <a:ext cx="10058400" cy="1206528"/>
          </a:xfrm>
        </p:spPr>
        <p:txBody>
          <a:bodyPr>
            <a:normAutofit/>
          </a:bodyPr>
          <a:lstStyle/>
          <a:p>
            <a:r>
              <a:rPr lang="en-US" sz="3600" b="1" dirty="0">
                <a:latin typeface="Calibri  "/>
              </a:rPr>
              <a:t>Asset Management in Construction/Design Phase</a:t>
            </a:r>
            <a:br>
              <a:rPr lang="en-US" sz="3600" dirty="0">
                <a:latin typeface="Calibri  "/>
              </a:rPr>
            </a:br>
            <a:r>
              <a:rPr lang="en-US" sz="3600" i="1" dirty="0">
                <a:latin typeface="Calibri  "/>
                <a:ea typeface="Calibri" panose="020F0502020204030204" pitchFamily="34" charset="0"/>
                <a:cs typeface="Calibri" panose="020F0502020204030204" pitchFamily="34" charset="0"/>
              </a:rPr>
              <a:t>(10 min)</a:t>
            </a:r>
            <a:endParaRPr lang="en-US" sz="3600" i="1" dirty="0">
              <a:latin typeface="Calibri  "/>
            </a:endParaRPr>
          </a:p>
        </p:txBody>
      </p:sp>
      <p:sp>
        <p:nvSpPr>
          <p:cNvPr id="3" name="Text Placeholder 2">
            <a:extLst>
              <a:ext uri="{FF2B5EF4-FFF2-40B4-BE49-F238E27FC236}">
                <a16:creationId xmlns:a16="http://schemas.microsoft.com/office/drawing/2014/main" id="{57D4585B-E3DF-4529-A666-D2A4EE5EA1FB}"/>
              </a:ext>
            </a:extLst>
          </p:cNvPr>
          <p:cNvSpPr>
            <a:spLocks noGrp="1"/>
          </p:cNvSpPr>
          <p:nvPr>
            <p:ph idx="1"/>
          </p:nvPr>
        </p:nvSpPr>
        <p:spPr>
          <a:xfrm>
            <a:off x="694482" y="1845733"/>
            <a:ext cx="10944240" cy="3958719"/>
          </a:xfrm>
        </p:spPr>
        <p:txBody>
          <a:bodyPr>
            <a:normAutofit lnSpcReduction="10000"/>
          </a:bodyPr>
          <a:lstStyle/>
          <a:p>
            <a:pPr marL="342900" indent="-342900" fontAlgn="ctr">
              <a:spcBef>
                <a:spcPts val="0"/>
              </a:spcBef>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cs typeface="Calibri" panose="020F0502020204030204" pitchFamily="34" charset="0"/>
              </a:rPr>
              <a:t>Higher level of design review and feedback engagement recommended from AM/Property Mgt for PSH or high-needs communities</a:t>
            </a:r>
          </a:p>
          <a:p>
            <a:pPr marL="342900" indent="-342900" fontAlgn="ctr">
              <a:spcBef>
                <a:spcPts val="0"/>
              </a:spcBef>
              <a:buSzPts val="1000"/>
              <a:buFont typeface="Symbol" panose="05050102010706020507" pitchFamily="18" charset="2"/>
              <a:buChar char=""/>
              <a:tabLst>
                <a:tab pos="457200" algn="l"/>
              </a:tabLst>
            </a:pP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fontAlgn="ctr">
              <a:spcBef>
                <a:spcPts val="0"/>
              </a:spcBef>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cs typeface="Calibri" panose="020F0502020204030204" pitchFamily="34" charset="0"/>
              </a:rPr>
              <a:t>Are there green features, such as a green roof or living wall?  Is there additional landscaping budget to maintain it?</a:t>
            </a:r>
          </a:p>
          <a:p>
            <a:pPr marL="0" indent="0" fontAlgn="ctr">
              <a:spcBef>
                <a:spcPts val="0"/>
              </a:spcBef>
              <a:buSzPts val="1000"/>
              <a:buNone/>
              <a:tabLst>
                <a:tab pos="457200" algn="l"/>
              </a:tabLst>
            </a:pPr>
            <a:endParaRPr lang="en-US" dirty="0">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2800" dirty="0">
                <a:effectLst/>
                <a:latin typeface="Calibri" panose="020F0502020204030204" pitchFamily="34" charset="0"/>
                <a:ea typeface="Calibri" panose="020F0502020204030204" pitchFamily="34" charset="0"/>
                <a:cs typeface="Calibri" panose="020F0502020204030204" pitchFamily="34" charset="0"/>
              </a:rPr>
              <a:t>Materials and finishes: flooring, doors, trim, paint colors</a:t>
            </a: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2800" dirty="0">
                <a:effectLst/>
                <a:latin typeface="Calibri" panose="020F0502020204030204" pitchFamily="34" charset="0"/>
                <a:ea typeface="Calibri" panose="020F0502020204030204" pitchFamily="34" charset="0"/>
                <a:cs typeface="Calibri" panose="020F0502020204030204" pitchFamily="34" charset="0"/>
              </a:rPr>
              <a:t>Safety: Lines of sight, cameras, keying, access control, unit numbering</a:t>
            </a: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dirty="0">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cs typeface="Calibri" panose="020F0502020204030204" pitchFamily="34" charset="0"/>
              </a:rPr>
              <a:t>Maintenance: Storage, trash areas, janitorial closets, imported parts</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fontAlgn="ctr">
              <a:lnSpc>
                <a:spcPct val="110000"/>
              </a:lnSpc>
              <a:spcBef>
                <a:spcPts val="0"/>
              </a:spcBef>
              <a:buSzPts val="1000"/>
              <a:buFont typeface="Symbol" panose="05050102010706020507" pitchFamily="18" charset="2"/>
              <a:buChar char=""/>
              <a:tabLst>
                <a:tab pos="457200" algn="l"/>
              </a:tabLst>
            </a:pPr>
            <a:endParaRPr lang="en-US" dirty="0"/>
          </a:p>
        </p:txBody>
      </p:sp>
    </p:spTree>
    <p:extLst>
      <p:ext uri="{BB962C8B-B14F-4D97-AF65-F5344CB8AC3E}">
        <p14:creationId xmlns:p14="http://schemas.microsoft.com/office/powerpoint/2010/main" val="4209566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8711C-6D7A-467E-B2C6-54ABA2FA8006}"/>
              </a:ext>
            </a:extLst>
          </p:cNvPr>
          <p:cNvSpPr>
            <a:spLocks noGrp="1"/>
          </p:cNvSpPr>
          <p:nvPr>
            <p:ph type="title"/>
          </p:nvPr>
        </p:nvSpPr>
        <p:spPr>
          <a:xfrm>
            <a:off x="939800" y="469486"/>
            <a:ext cx="10058400" cy="5453794"/>
          </a:xfrm>
        </p:spPr>
        <p:txBody>
          <a:bodyPr>
            <a:normAutofit/>
          </a:bodyPr>
          <a:lstStyle/>
          <a:p>
            <a:pPr algn="ctr"/>
            <a:r>
              <a:rPr lang="en-US" sz="3800" b="1" dirty="0">
                <a:latin typeface="+mn-lt"/>
              </a:rPr>
              <a:t>Audience question:</a:t>
            </a:r>
            <a:br>
              <a:rPr lang="en-US" sz="3800" b="1" dirty="0">
                <a:latin typeface="+mn-lt"/>
              </a:rPr>
            </a:br>
            <a:br>
              <a:rPr lang="en-US" sz="3800" b="1" dirty="0">
                <a:latin typeface="+mn-lt"/>
              </a:rPr>
            </a:br>
            <a:r>
              <a:rPr lang="en-US" sz="3800" b="1" dirty="0">
                <a:latin typeface="+mn-lt"/>
              </a:rPr>
              <a:t>Is your asset management staff heavily involved in lease-up coordination with property management</a:t>
            </a:r>
            <a:r>
              <a:rPr lang="en-US" sz="3800" b="1" dirty="0">
                <a:latin typeface="+mn-lt"/>
                <a:sym typeface="Calibri"/>
              </a:rPr>
              <a:t>?</a:t>
            </a:r>
            <a:endParaRPr lang="en-US" sz="3800" b="1" dirty="0">
              <a:latin typeface="+mn-lt"/>
            </a:endParaRPr>
          </a:p>
        </p:txBody>
      </p:sp>
    </p:spTree>
    <p:extLst>
      <p:ext uri="{BB962C8B-B14F-4D97-AF65-F5344CB8AC3E}">
        <p14:creationId xmlns:p14="http://schemas.microsoft.com/office/powerpoint/2010/main" val="364299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8711C-6D7A-467E-B2C6-54ABA2FA8006}"/>
              </a:ext>
            </a:extLst>
          </p:cNvPr>
          <p:cNvSpPr>
            <a:spLocks noGrp="1"/>
          </p:cNvSpPr>
          <p:nvPr>
            <p:ph type="title"/>
          </p:nvPr>
        </p:nvSpPr>
        <p:spPr>
          <a:xfrm>
            <a:off x="1066800" y="147549"/>
            <a:ext cx="10058400" cy="1206528"/>
          </a:xfrm>
        </p:spPr>
        <p:txBody>
          <a:bodyPr>
            <a:normAutofit/>
          </a:bodyPr>
          <a:lstStyle/>
          <a:p>
            <a:r>
              <a:rPr lang="en-US" sz="3600" b="1" dirty="0">
                <a:latin typeface="+mn-lt"/>
              </a:rPr>
              <a:t>Asset Management in Lease-up/Closeout Phase</a:t>
            </a:r>
            <a:br>
              <a:rPr lang="en-US" sz="3600" dirty="0">
                <a:latin typeface="+mn-lt"/>
              </a:rPr>
            </a:br>
            <a:r>
              <a:rPr lang="en-US" sz="3600" i="1" dirty="0">
                <a:latin typeface="+mn-lt"/>
                <a:ea typeface="Calibri" panose="020F0502020204030204" pitchFamily="34" charset="0"/>
                <a:cs typeface="Calibri" panose="020F0502020204030204" pitchFamily="34" charset="0"/>
              </a:rPr>
              <a:t>(10 min)</a:t>
            </a:r>
            <a:endParaRPr lang="en-US" sz="3600" i="1" dirty="0">
              <a:latin typeface="+mn-lt"/>
            </a:endParaRPr>
          </a:p>
        </p:txBody>
      </p:sp>
      <p:sp>
        <p:nvSpPr>
          <p:cNvPr id="3" name="Text Placeholder 2">
            <a:extLst>
              <a:ext uri="{FF2B5EF4-FFF2-40B4-BE49-F238E27FC236}">
                <a16:creationId xmlns:a16="http://schemas.microsoft.com/office/drawing/2014/main" id="{57D4585B-E3DF-4529-A666-D2A4EE5EA1FB}"/>
              </a:ext>
            </a:extLst>
          </p:cNvPr>
          <p:cNvSpPr>
            <a:spLocks noGrp="1"/>
          </p:cNvSpPr>
          <p:nvPr>
            <p:ph idx="1"/>
          </p:nvPr>
        </p:nvSpPr>
        <p:spPr>
          <a:xfrm>
            <a:off x="588955" y="1493134"/>
            <a:ext cx="10781409" cy="4614053"/>
          </a:xfrm>
        </p:spPr>
        <p:txBody>
          <a:bodyPr>
            <a:normAutofit/>
          </a:bodyPr>
          <a:lstStyle/>
          <a:p>
            <a:pPr marL="342900" marR="0" lvl="0" indent="-342900" fontAlgn="ctr">
              <a:spcBef>
                <a:spcPts val="0"/>
              </a:spcBef>
              <a:spcAft>
                <a:spcPts val="0"/>
              </a:spcAft>
              <a:buClr>
                <a:srgbClr val="1F2A44"/>
              </a:buClr>
              <a:buSzPts val="1000"/>
              <a:buFont typeface="Symbol" panose="05050102010706020507" pitchFamily="18" charset="2"/>
              <a:buChar char=""/>
              <a:tabLst>
                <a:tab pos="457200" algn="l"/>
              </a:tabLst>
            </a:pPr>
            <a:r>
              <a:rPr lang="en-US" sz="2800" dirty="0">
                <a:effectLst/>
                <a:latin typeface="Calibri" panose="020F0502020204030204" pitchFamily="34" charset="0"/>
                <a:ea typeface="Calibri" panose="020F0502020204030204" pitchFamily="34" charset="0"/>
                <a:cs typeface="Calibri" panose="020F0502020204030204" pitchFamily="34" charset="0"/>
              </a:rPr>
              <a:t>Revisit </a:t>
            </a:r>
            <a:r>
              <a:rPr lang="en-US" dirty="0">
                <a:latin typeface="Calibri" panose="020F0502020204030204" pitchFamily="34" charset="0"/>
                <a:ea typeface="Calibri" panose="020F0502020204030204" pitchFamily="34" charset="0"/>
                <a:cs typeface="Calibri" panose="020F0502020204030204" pitchFamily="34" charset="0"/>
              </a:rPr>
              <a:t>rents and the market</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ctr">
              <a:spcBef>
                <a:spcPts val="0"/>
              </a:spcBef>
              <a:spcAft>
                <a:spcPts val="0"/>
              </a:spcAft>
              <a:buFont typeface="Courier New" panose="02070309020205020404" pitchFamily="49" charset="0"/>
              <a:buChar char="o"/>
            </a:pPr>
            <a:r>
              <a:rPr lang="en-US" sz="2800" dirty="0">
                <a:effectLst/>
                <a:latin typeface="Calibri" panose="020F0502020204030204" pitchFamily="34" charset="0"/>
                <a:ea typeface="Calibri" panose="020F0502020204030204" pitchFamily="34" charset="0"/>
                <a:cs typeface="Calibri" panose="020F0502020204030204" pitchFamily="34" charset="0"/>
              </a:rPr>
              <a:t>Ex: Saturation of market units charging same rent as 60% LIHTC</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742950" marR="0" lvl="1" indent="-285750" fontAlgn="ctr">
              <a:spcBef>
                <a:spcPts val="0"/>
              </a:spcBef>
              <a:spcAft>
                <a:spcPts val="0"/>
              </a:spcAft>
              <a:buFont typeface="Courier New" panose="02070309020205020404" pitchFamily="49" charset="0"/>
              <a:buChar char="o"/>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2800" dirty="0">
                <a:effectLst/>
                <a:latin typeface="Calibri" panose="020F0502020204030204" pitchFamily="34" charset="0"/>
                <a:ea typeface="Calibri" panose="020F0502020204030204" pitchFamily="34" charset="0"/>
                <a:cs typeface="Calibri" panose="020F0502020204030204" pitchFamily="34" charset="0"/>
              </a:rPr>
              <a:t>Revisit lease up budget, staffing plans, and marketing plan </a:t>
            </a: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2800" dirty="0">
                <a:effectLst/>
                <a:latin typeface="Calibri" panose="020F0502020204030204" pitchFamily="34" charset="0"/>
                <a:ea typeface="Calibri" panose="020F0502020204030204" pitchFamily="34" charset="0"/>
                <a:cs typeface="Calibri" panose="020F0502020204030204" pitchFamily="34" charset="0"/>
              </a:rPr>
              <a:t>Review roles, responsibilities and processes with all partners for PSH and population set-aside referrals</a:t>
            </a: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fontAlgn="ctr">
              <a:spcBef>
                <a:spcPts val="0"/>
              </a:spcBef>
              <a:buClr>
                <a:srgbClr val="1F2A44"/>
              </a:buClr>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cs typeface="Calibri" panose="020F0502020204030204" pitchFamily="34" charset="0"/>
              </a:rPr>
              <a:t>Set goals and disclose them! </a:t>
            </a:r>
          </a:p>
          <a:p>
            <a:pPr marL="800100" lvl="1" indent="-342900" fontAlgn="ctr">
              <a:spcBef>
                <a:spcPts val="0"/>
              </a:spcBef>
              <a:buClr>
                <a:srgbClr val="1F2A44"/>
              </a:buClr>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cs typeface="Calibri" panose="020F0502020204030204" pitchFamily="34" charset="0"/>
              </a:rPr>
              <a:t>Recoup of cost overruns during development (construction delays, </a:t>
            </a:r>
            <a:r>
              <a:rPr lang="en-US" dirty="0" err="1">
                <a:latin typeface="Calibri" panose="020F0502020204030204" pitchFamily="34" charset="0"/>
                <a:ea typeface="Calibri" panose="020F0502020204030204" pitchFamily="34" charset="0"/>
                <a:cs typeface="Calibri" panose="020F0502020204030204" pitchFamily="34" charset="0"/>
              </a:rPr>
              <a:t>relo</a:t>
            </a:r>
            <a:r>
              <a:rPr lang="en-US" dirty="0">
                <a:latin typeface="Calibri" panose="020F0502020204030204" pitchFamily="34" charset="0"/>
                <a:ea typeface="Calibri" panose="020F0502020204030204" pitchFamily="34" charset="0"/>
                <a:cs typeface="Calibri" panose="020F0502020204030204" pitchFamily="34" charset="0"/>
              </a:rPr>
              <a:t> budget)</a:t>
            </a:r>
          </a:p>
          <a:p>
            <a:pPr marL="800100" lvl="1" indent="-342900" fontAlgn="ctr">
              <a:spcBef>
                <a:spcPts val="0"/>
              </a:spcBef>
              <a:buClr>
                <a:srgbClr val="1F2A44"/>
              </a:buClr>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cs typeface="Calibri" panose="020F0502020204030204" pitchFamily="34" charset="0"/>
              </a:rPr>
              <a:t>Lease up and credit delivery (and upward adjuster potential)</a:t>
            </a:r>
          </a:p>
          <a:p>
            <a:pPr marL="800100" lvl="1" indent="-342900" fontAlgn="ctr">
              <a:spcBef>
                <a:spcPts val="0"/>
              </a:spcBef>
              <a:buClr>
                <a:srgbClr val="1F2A44"/>
              </a:buClr>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cs typeface="Calibri" panose="020F0502020204030204" pitchFamily="34" charset="0"/>
              </a:rPr>
              <a:t>Stabilization and perm conversion </a:t>
            </a:r>
          </a:p>
          <a:p>
            <a:pPr marL="342900" indent="-342900" fontAlgn="ctr">
              <a:spcBef>
                <a:spcPts val="0"/>
              </a:spcBef>
              <a:buSzPts val="1000"/>
              <a:buFont typeface="Symbol" panose="05050102010706020507" pitchFamily="18" charset="2"/>
              <a:buChar char=""/>
              <a:tabLst>
                <a:tab pos="457200" algn="l"/>
              </a:tabLst>
            </a:pPr>
            <a:endParaRPr lang="en-US" dirty="0"/>
          </a:p>
          <a:p>
            <a:pPr marL="342900" indent="-342900" fontAlgn="ctr">
              <a:spcBef>
                <a:spcPts val="0"/>
              </a:spcBef>
              <a:buSzPts val="1000"/>
              <a:buFont typeface="Symbol" panose="05050102010706020507" pitchFamily="18" charset="2"/>
              <a:buChar char=""/>
              <a:tabLst>
                <a:tab pos="457200" algn="l"/>
              </a:tabLst>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US" dirty="0"/>
          </a:p>
        </p:txBody>
      </p:sp>
    </p:spTree>
    <p:extLst>
      <p:ext uri="{BB962C8B-B14F-4D97-AF65-F5344CB8AC3E}">
        <p14:creationId xmlns:p14="http://schemas.microsoft.com/office/powerpoint/2010/main" val="2851660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C817933-13C7-4450-905B-D2E8428D12A8}"/>
              </a:ext>
            </a:extLst>
          </p:cNvPr>
          <p:cNvSpPr>
            <a:spLocks noGrp="1" noChangeArrowheads="1"/>
          </p:cNvSpPr>
          <p:nvPr>
            <p:ph type="title"/>
          </p:nvPr>
        </p:nvSpPr>
        <p:spPr>
          <a:xfrm>
            <a:off x="310551" y="0"/>
            <a:ext cx="11533514" cy="909100"/>
          </a:xfrm>
        </p:spPr>
        <p:txBody>
          <a:bodyPr>
            <a:noAutofit/>
          </a:bodyPr>
          <a:lstStyle/>
          <a:p>
            <a:pPr algn="ctr"/>
            <a:r>
              <a:rPr lang="en-US" altLang="en-US" sz="3600" b="1" dirty="0">
                <a:solidFill>
                  <a:schemeClr val="accent3"/>
                </a:solidFill>
                <a:latin typeface="Calibri  "/>
              </a:rPr>
              <a:t>In Summary: </a:t>
            </a:r>
            <a:br>
              <a:rPr lang="en-US" altLang="en-US" sz="3600" b="1" dirty="0">
                <a:solidFill>
                  <a:schemeClr val="accent3"/>
                </a:solidFill>
                <a:latin typeface="Calibri  "/>
              </a:rPr>
            </a:br>
            <a:r>
              <a:rPr lang="en-US" altLang="en-US" sz="3600" b="1" dirty="0">
                <a:solidFill>
                  <a:schemeClr val="accent3"/>
                </a:solidFill>
                <a:latin typeface="Calibri  "/>
              </a:rPr>
              <a:t>Asset Management Role in Property’s Life Stages</a:t>
            </a:r>
          </a:p>
        </p:txBody>
      </p:sp>
      <p:graphicFrame>
        <p:nvGraphicFramePr>
          <p:cNvPr id="6" name="Content Placeholder 4">
            <a:extLst>
              <a:ext uri="{FF2B5EF4-FFF2-40B4-BE49-F238E27FC236}">
                <a16:creationId xmlns:a16="http://schemas.microsoft.com/office/drawing/2014/main" id="{69D4D1CF-248E-4BDB-B411-91D4C61AE60F}"/>
              </a:ext>
            </a:extLst>
          </p:cNvPr>
          <p:cNvGraphicFramePr>
            <a:graphicFrameLocks/>
          </p:cNvGraphicFramePr>
          <p:nvPr>
            <p:extLst>
              <p:ext uri="{D42A27DB-BD31-4B8C-83A1-F6EECF244321}">
                <p14:modId xmlns:p14="http://schemas.microsoft.com/office/powerpoint/2010/main" val="1876233392"/>
              </p:ext>
            </p:extLst>
          </p:nvPr>
        </p:nvGraphicFramePr>
        <p:xfrm>
          <a:off x="310550" y="909100"/>
          <a:ext cx="11533515" cy="5516876"/>
        </p:xfrm>
        <a:graphic>
          <a:graphicData uri="http://schemas.openxmlformats.org/drawingml/2006/table">
            <a:tbl>
              <a:tblPr firstRow="1" bandRow="1"/>
              <a:tblGrid>
                <a:gridCol w="2306703">
                  <a:extLst>
                    <a:ext uri="{9D8B030D-6E8A-4147-A177-3AD203B41FA5}">
                      <a16:colId xmlns:a16="http://schemas.microsoft.com/office/drawing/2014/main" val="1743060773"/>
                    </a:ext>
                  </a:extLst>
                </a:gridCol>
                <a:gridCol w="2306703">
                  <a:extLst>
                    <a:ext uri="{9D8B030D-6E8A-4147-A177-3AD203B41FA5}">
                      <a16:colId xmlns:a16="http://schemas.microsoft.com/office/drawing/2014/main" val="468897230"/>
                    </a:ext>
                  </a:extLst>
                </a:gridCol>
                <a:gridCol w="2382008">
                  <a:extLst>
                    <a:ext uri="{9D8B030D-6E8A-4147-A177-3AD203B41FA5}">
                      <a16:colId xmlns:a16="http://schemas.microsoft.com/office/drawing/2014/main" val="1041345360"/>
                    </a:ext>
                  </a:extLst>
                </a:gridCol>
                <a:gridCol w="2231398">
                  <a:extLst>
                    <a:ext uri="{9D8B030D-6E8A-4147-A177-3AD203B41FA5}">
                      <a16:colId xmlns:a16="http://schemas.microsoft.com/office/drawing/2014/main" val="2512084000"/>
                    </a:ext>
                  </a:extLst>
                </a:gridCol>
                <a:gridCol w="2306703">
                  <a:extLst>
                    <a:ext uri="{9D8B030D-6E8A-4147-A177-3AD203B41FA5}">
                      <a16:colId xmlns:a16="http://schemas.microsoft.com/office/drawing/2014/main" val="84864262"/>
                    </a:ext>
                  </a:extLst>
                </a:gridCol>
              </a:tblGrid>
              <a:tr h="5066827">
                <a:tc>
                  <a:txBody>
                    <a:bodyPr/>
                    <a:lstStyle/>
                    <a:p>
                      <a:pPr marL="0" algn="l" defTabSz="914400" rtl="0" eaLnBrk="1" latinLnBrk="0" hangingPunct="1">
                        <a:spcAft>
                          <a:spcPts val="1800"/>
                        </a:spcAft>
                      </a:pPr>
                      <a:r>
                        <a:rPr lang="en-US" sz="2600" b="1" u="sng" kern="1200" dirty="0">
                          <a:solidFill>
                            <a:srgbClr val="1F2A44"/>
                          </a:solidFill>
                          <a:latin typeface="Calibri  "/>
                          <a:ea typeface="+mn-ea"/>
                          <a:cs typeface="+mn-cs"/>
                        </a:rPr>
                        <a:t>Feasibility</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Determine operating expenses</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Market analysis</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MOUs and community partners</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Compliance &amp; rent structure</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LOI negotiations</a:t>
                      </a:r>
                    </a:p>
                  </a:txBody>
                  <a:tcPr marL="91447" marR="91447" marT="45718" marB="4571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latinLnBrk="0" hangingPunct="1">
                        <a:spcAft>
                          <a:spcPts val="1800"/>
                        </a:spcAft>
                      </a:pPr>
                      <a:r>
                        <a:rPr lang="en-US" sz="2600" b="1" u="sng" kern="1200" dirty="0">
                          <a:solidFill>
                            <a:srgbClr val="1F2A44"/>
                          </a:solidFill>
                          <a:latin typeface="Calibri  "/>
                          <a:ea typeface="+mn-ea"/>
                          <a:cs typeface="+mn-cs"/>
                        </a:rPr>
                        <a:t>Pre-Development</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Property Management Agreement</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LPA review</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Lender Docs review</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Capital reserve planning</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Lease up planning</a:t>
                      </a:r>
                    </a:p>
                    <a:p>
                      <a:pPr marL="171450" indent="-171450" algn="l" defTabSz="914400" rtl="0" eaLnBrk="1" latinLnBrk="0" hangingPunct="1">
                        <a:spcAft>
                          <a:spcPts val="600"/>
                        </a:spcAft>
                        <a:buFont typeface="Arial" panose="020B0604020202020204" pitchFamily="34" charset="0"/>
                        <a:buChar char="•"/>
                      </a:pPr>
                      <a:endParaRPr lang="en-US" sz="2400" kern="1200" dirty="0">
                        <a:solidFill>
                          <a:srgbClr val="1F2A44"/>
                        </a:solidFill>
                        <a:latin typeface="Open Sans"/>
                        <a:ea typeface="+mn-ea"/>
                        <a:cs typeface="+mn-cs"/>
                      </a:endParaRPr>
                    </a:p>
                  </a:txBody>
                  <a:tcPr marL="91447" marR="91447" marT="45718" marB="4571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latinLnBrk="0" hangingPunct="1">
                        <a:spcAft>
                          <a:spcPts val="1800"/>
                        </a:spcAft>
                      </a:pPr>
                      <a:r>
                        <a:rPr lang="en-US" sz="2600" b="1" u="sng" kern="1200" dirty="0">
                          <a:solidFill>
                            <a:srgbClr val="1F2A44"/>
                          </a:solidFill>
                          <a:latin typeface="Calibri  "/>
                          <a:ea typeface="+mn-ea"/>
                          <a:cs typeface="+mn-cs"/>
                        </a:rPr>
                        <a:t>Construction</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Input on design</a:t>
                      </a:r>
                    </a:p>
                    <a:p>
                      <a:pPr marL="171450" indent="-171450" algn="l" defTabSz="914400" rtl="0" eaLnBrk="1" latinLnBrk="0" hangingPunct="1">
                        <a:spcAft>
                          <a:spcPts val="600"/>
                        </a:spcAft>
                        <a:buFont typeface="Arial" panose="020B0604020202020204" pitchFamily="34" charset="0"/>
                        <a:buChar char="•"/>
                      </a:pPr>
                      <a:r>
                        <a:rPr lang="en-US" sz="2400" kern="1200" dirty="0">
                          <a:solidFill>
                            <a:schemeClr val="accent2"/>
                          </a:solidFill>
                          <a:latin typeface="Calibri  "/>
                          <a:ea typeface="+mn-ea"/>
                          <a:cs typeface="+mn-cs"/>
                        </a:rPr>
                        <a:t>Review major systems (HVAC)</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Security &amp; cameras</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Review finishes and furniture</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Amenities</a:t>
                      </a:r>
                    </a:p>
                    <a:p>
                      <a:pPr marL="171450" indent="-171450" algn="l" defTabSz="914400" rtl="0" eaLnBrk="1" latinLnBrk="0" hangingPunct="1">
                        <a:spcAft>
                          <a:spcPts val="600"/>
                        </a:spcAft>
                        <a:buFont typeface="Arial" panose="020B0604020202020204" pitchFamily="34" charset="0"/>
                        <a:buChar char="•"/>
                      </a:pPr>
                      <a:r>
                        <a:rPr lang="en-US" sz="2400" i="0" kern="1200" dirty="0">
                          <a:solidFill>
                            <a:srgbClr val="1F2A44"/>
                          </a:solidFill>
                          <a:latin typeface="Calibri  "/>
                          <a:ea typeface="+mn-ea"/>
                          <a:cs typeface="+mn-cs"/>
                        </a:rPr>
                        <a:t>Lease up planning</a:t>
                      </a:r>
                    </a:p>
                  </a:txBody>
                  <a:tcPr marL="91447" marR="91447" marT="45718" marB="4571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latinLnBrk="0" hangingPunct="1">
                        <a:spcAft>
                          <a:spcPts val="1800"/>
                        </a:spcAft>
                      </a:pPr>
                      <a:r>
                        <a:rPr lang="en-US" sz="2600" b="1" u="sng" kern="1200" dirty="0">
                          <a:solidFill>
                            <a:srgbClr val="1F2A44"/>
                          </a:solidFill>
                          <a:latin typeface="Calibri  "/>
                          <a:ea typeface="+mn-ea"/>
                          <a:cs typeface="+mn-cs"/>
                        </a:rPr>
                        <a:t>Lease Up &amp; Closeout</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Rent analysis</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Property Management engagement</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Market analysis &amp; plan</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Review </a:t>
                      </a:r>
                      <a:r>
                        <a:rPr lang="en-US" sz="2400" kern="1200" dirty="0" err="1">
                          <a:solidFill>
                            <a:srgbClr val="1F2A44"/>
                          </a:solidFill>
                          <a:latin typeface="Calibri  "/>
                          <a:ea typeface="+mn-ea"/>
                          <a:cs typeface="+mn-cs"/>
                        </a:rPr>
                        <a:t>OpEx</a:t>
                      </a:r>
                      <a:endParaRPr lang="en-US" sz="2400" kern="1200" dirty="0">
                        <a:solidFill>
                          <a:srgbClr val="1F2A44"/>
                        </a:solidFill>
                        <a:latin typeface="Calibri  "/>
                        <a:ea typeface="+mn-ea"/>
                        <a:cs typeface="+mn-cs"/>
                      </a:endParaRP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Lease up tracking and projections</a:t>
                      </a:r>
                    </a:p>
                  </a:txBody>
                  <a:tcPr marL="91447" marR="91447" marT="45718" marB="4571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1800"/>
                        </a:spcAft>
                      </a:pPr>
                      <a:r>
                        <a:rPr lang="en-US" sz="2600" b="1" u="sng" kern="1200" dirty="0">
                          <a:solidFill>
                            <a:srgbClr val="1F2A44"/>
                          </a:solidFill>
                          <a:latin typeface="Calibri  "/>
                          <a:ea typeface="+mn-ea"/>
                          <a:cs typeface="+mn-cs"/>
                        </a:rPr>
                        <a:t>Operations</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Achieve mission</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Sustain financial viability</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Maintain physical condition</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Compliance</a:t>
                      </a:r>
                    </a:p>
                    <a:p>
                      <a:pPr marL="171450" indent="-171450" algn="l" defTabSz="914400" rtl="0" eaLnBrk="1" latinLnBrk="0" hangingPunct="1">
                        <a:spcAft>
                          <a:spcPts val="600"/>
                        </a:spcAft>
                        <a:buFont typeface="Arial" panose="020B0604020202020204" pitchFamily="34" charset="0"/>
                        <a:buChar char="•"/>
                      </a:pPr>
                      <a:r>
                        <a:rPr lang="en-US" sz="2400" kern="1200" dirty="0">
                          <a:solidFill>
                            <a:srgbClr val="1F2A44"/>
                          </a:solidFill>
                          <a:latin typeface="Calibri  "/>
                          <a:ea typeface="+mn-ea"/>
                          <a:cs typeface="+mn-cs"/>
                        </a:rPr>
                        <a:t>Preserve long-term portfolio</a:t>
                      </a:r>
                    </a:p>
                  </a:txBody>
                  <a:tcPr marL="91447" marR="91447" marT="45718" marB="45718">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2242734"/>
                  </a:ext>
                </a:extLst>
              </a:tr>
            </a:tbl>
          </a:graphicData>
        </a:graphic>
      </p:graphicFrame>
    </p:spTree>
    <p:extLst>
      <p:ext uri="{BB962C8B-B14F-4D97-AF65-F5344CB8AC3E}">
        <p14:creationId xmlns:p14="http://schemas.microsoft.com/office/powerpoint/2010/main" val="267371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8711C-6D7A-467E-B2C6-54ABA2FA8006}"/>
              </a:ext>
            </a:extLst>
          </p:cNvPr>
          <p:cNvSpPr>
            <a:spLocks noGrp="1"/>
          </p:cNvSpPr>
          <p:nvPr>
            <p:ph type="title"/>
          </p:nvPr>
        </p:nvSpPr>
        <p:spPr>
          <a:xfrm>
            <a:off x="939800" y="469486"/>
            <a:ext cx="10058400" cy="5453794"/>
          </a:xfrm>
        </p:spPr>
        <p:txBody>
          <a:bodyPr>
            <a:normAutofit/>
          </a:bodyPr>
          <a:lstStyle/>
          <a:p>
            <a:pPr algn="ctr"/>
            <a:r>
              <a:rPr lang="en-US" sz="3800" b="1" dirty="0">
                <a:latin typeface="+mn-lt"/>
              </a:rPr>
              <a:t>Let’s open the floor for questions/comments</a:t>
            </a:r>
            <a:br>
              <a:rPr lang="en-US" sz="3800" b="1" dirty="0">
                <a:latin typeface="+mn-lt"/>
              </a:rPr>
            </a:br>
            <a:br>
              <a:rPr lang="en-US" sz="3800" b="1" dirty="0">
                <a:latin typeface="+mn-lt"/>
              </a:rPr>
            </a:br>
            <a:br>
              <a:rPr lang="en-US" sz="3800" b="1" dirty="0">
                <a:latin typeface="+mn-lt"/>
              </a:rPr>
            </a:br>
            <a:r>
              <a:rPr lang="en-US" sz="3800" b="1" dirty="0">
                <a:latin typeface="+mn-lt"/>
              </a:rPr>
              <a:t>Thanks for joining us!</a:t>
            </a:r>
          </a:p>
        </p:txBody>
      </p:sp>
    </p:spTree>
    <p:extLst>
      <p:ext uri="{BB962C8B-B14F-4D97-AF65-F5344CB8AC3E}">
        <p14:creationId xmlns:p14="http://schemas.microsoft.com/office/powerpoint/2010/main" val="140492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5254-ABB7-4D1C-8170-285B08FBB986}"/>
              </a:ext>
            </a:extLst>
          </p:cNvPr>
          <p:cNvSpPr>
            <a:spLocks noGrp="1"/>
          </p:cNvSpPr>
          <p:nvPr>
            <p:ph type="title"/>
          </p:nvPr>
        </p:nvSpPr>
        <p:spPr>
          <a:xfrm>
            <a:off x="838200" y="235729"/>
            <a:ext cx="10515600" cy="840717"/>
          </a:xfrm>
        </p:spPr>
        <p:txBody>
          <a:bodyPr>
            <a:noAutofit/>
          </a:bodyPr>
          <a:lstStyle/>
          <a:p>
            <a:r>
              <a:rPr lang="en-US" sz="3800" b="1" dirty="0">
                <a:latin typeface="Calibri  "/>
              </a:rPr>
              <a:t>Agenda – 90 min</a:t>
            </a:r>
          </a:p>
        </p:txBody>
      </p:sp>
      <p:sp>
        <p:nvSpPr>
          <p:cNvPr id="3" name="Text Placeholder 2">
            <a:extLst>
              <a:ext uri="{FF2B5EF4-FFF2-40B4-BE49-F238E27FC236}">
                <a16:creationId xmlns:a16="http://schemas.microsoft.com/office/drawing/2014/main" id="{CDC37DDE-1823-4ACC-B0DC-344EFF3C0329}"/>
              </a:ext>
            </a:extLst>
          </p:cNvPr>
          <p:cNvSpPr>
            <a:spLocks noGrp="1"/>
          </p:cNvSpPr>
          <p:nvPr>
            <p:ph idx="1"/>
          </p:nvPr>
        </p:nvSpPr>
        <p:spPr>
          <a:xfrm>
            <a:off x="579120" y="1076446"/>
            <a:ext cx="11419839" cy="4944966"/>
          </a:xfrm>
        </p:spPr>
        <p:txBody>
          <a:bodyPr vert="horz" lIns="91440" tIns="45720" rIns="91440" bIns="45720" rtlCol="0" anchor="t">
            <a:noAutofit/>
          </a:bodyPr>
          <a:lstStyle/>
          <a:p>
            <a:r>
              <a:rPr lang="en-US" sz="2900" dirty="0">
                <a:latin typeface="+mn-lt"/>
              </a:rPr>
              <a:t>Introductions, Agenda &amp; Session Goals (10 min)</a:t>
            </a:r>
          </a:p>
          <a:p>
            <a:r>
              <a:rPr lang="en-US" sz="2900" dirty="0">
                <a:latin typeface="+mn-lt"/>
              </a:rPr>
              <a:t>Setting the Table: AM defined, AM vs PM, AM Then &amp; Now (5 min)</a:t>
            </a:r>
          </a:p>
          <a:p>
            <a:r>
              <a:rPr lang="en-US" sz="2900" dirty="0">
                <a:latin typeface="+mn-lt"/>
              </a:rPr>
              <a:t>Project Lifecycle &amp; Overview of AM during Development (5 min)</a:t>
            </a:r>
          </a:p>
          <a:p>
            <a:r>
              <a:rPr lang="en-US" sz="2900" dirty="0">
                <a:latin typeface="+mn-lt"/>
              </a:rPr>
              <a:t>Opportunities for AM during all development phases (10 min each):</a:t>
            </a:r>
          </a:p>
          <a:p>
            <a:pPr lvl="1"/>
            <a:r>
              <a:rPr lang="en-US" sz="2900" dirty="0">
                <a:latin typeface="+mn-lt"/>
              </a:rPr>
              <a:t>Pre-Acquisition</a:t>
            </a:r>
          </a:p>
          <a:p>
            <a:pPr lvl="1"/>
            <a:r>
              <a:rPr lang="en-US" sz="2900" dirty="0">
                <a:latin typeface="+mn-lt"/>
              </a:rPr>
              <a:t>Feasibility</a:t>
            </a:r>
          </a:p>
          <a:p>
            <a:pPr lvl="1"/>
            <a:r>
              <a:rPr lang="en-US" sz="2900" dirty="0">
                <a:latin typeface="+mn-lt"/>
              </a:rPr>
              <a:t>Pre-Development</a:t>
            </a:r>
          </a:p>
          <a:p>
            <a:pPr lvl="1"/>
            <a:r>
              <a:rPr lang="en-US" sz="2900" dirty="0">
                <a:latin typeface="+mn-lt"/>
              </a:rPr>
              <a:t>Construction</a:t>
            </a:r>
          </a:p>
          <a:p>
            <a:pPr lvl="1"/>
            <a:r>
              <a:rPr lang="en-US" sz="2900" dirty="0">
                <a:latin typeface="+mn-lt"/>
              </a:rPr>
              <a:t>Lease-up &amp; Closeout</a:t>
            </a:r>
          </a:p>
          <a:p>
            <a:r>
              <a:rPr lang="en-US" sz="2900" dirty="0">
                <a:latin typeface="+mn-lt"/>
              </a:rPr>
              <a:t>Q &amp; A (20 min)</a:t>
            </a:r>
          </a:p>
          <a:p>
            <a:endParaRPr lang="en-US" sz="2800" dirty="0"/>
          </a:p>
        </p:txBody>
      </p:sp>
    </p:spTree>
    <p:extLst>
      <p:ext uri="{BB962C8B-B14F-4D97-AF65-F5344CB8AC3E}">
        <p14:creationId xmlns:p14="http://schemas.microsoft.com/office/powerpoint/2010/main" val="516605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8711C-6D7A-467E-B2C6-54ABA2FA8006}"/>
              </a:ext>
            </a:extLst>
          </p:cNvPr>
          <p:cNvSpPr>
            <a:spLocks noGrp="1"/>
          </p:cNvSpPr>
          <p:nvPr>
            <p:ph type="title"/>
          </p:nvPr>
        </p:nvSpPr>
        <p:spPr>
          <a:xfrm>
            <a:off x="1097280" y="286606"/>
            <a:ext cx="10058400" cy="902114"/>
          </a:xfrm>
        </p:spPr>
        <p:txBody>
          <a:bodyPr>
            <a:normAutofit/>
          </a:bodyPr>
          <a:lstStyle/>
          <a:p>
            <a:pPr algn="ctr"/>
            <a:r>
              <a:rPr lang="en-US" sz="4000" b="1" dirty="0">
                <a:latin typeface="+mn-lt"/>
              </a:rPr>
              <a:t>Session Goals</a:t>
            </a:r>
          </a:p>
        </p:txBody>
      </p:sp>
      <p:sp>
        <p:nvSpPr>
          <p:cNvPr id="3" name="Text Placeholder 2">
            <a:extLst>
              <a:ext uri="{FF2B5EF4-FFF2-40B4-BE49-F238E27FC236}">
                <a16:creationId xmlns:a16="http://schemas.microsoft.com/office/drawing/2014/main" id="{57D4585B-E3DF-4529-A666-D2A4EE5EA1FB}"/>
              </a:ext>
            </a:extLst>
          </p:cNvPr>
          <p:cNvSpPr>
            <a:spLocks noGrp="1"/>
          </p:cNvSpPr>
          <p:nvPr>
            <p:ph idx="1"/>
          </p:nvPr>
        </p:nvSpPr>
        <p:spPr>
          <a:xfrm>
            <a:off x="640080" y="1497821"/>
            <a:ext cx="10515600" cy="4351338"/>
          </a:xfrm>
        </p:spPr>
        <p:txBody>
          <a:bodyPr/>
          <a:lstStyle/>
          <a:p>
            <a:pPr fontAlgn="ctr">
              <a:spcBef>
                <a:spcPts val="0"/>
              </a:spcBef>
            </a:pPr>
            <a:r>
              <a:rPr lang="en-US" sz="3400" dirty="0">
                <a:effectLst/>
                <a:latin typeface="Calibri" panose="020F0502020204030204" pitchFamily="34" charset="0"/>
                <a:ea typeface="Calibri" panose="020F0502020204030204" pitchFamily="34" charset="0"/>
                <a:cs typeface="Calibri" panose="020F0502020204030204" pitchFamily="34" charset="0"/>
              </a:rPr>
              <a:t>Provide ideas and inspiration on collaboration across teams at every stage of development</a:t>
            </a:r>
          </a:p>
          <a:p>
            <a:pPr fontAlgn="ctr">
              <a:spcBef>
                <a:spcPts val="0"/>
              </a:spcBef>
            </a:pPr>
            <a:endParaRPr lang="en-US" sz="3400" dirty="0">
              <a:effectLst/>
              <a:latin typeface="Calibri" panose="020F0502020204030204" pitchFamily="34" charset="0"/>
              <a:ea typeface="Calibri" panose="020F0502020204030204" pitchFamily="34" charset="0"/>
              <a:cs typeface="Calibri" panose="020F0502020204030204" pitchFamily="34" charset="0"/>
            </a:endParaRPr>
          </a:p>
          <a:p>
            <a:pPr fontAlgn="ctr">
              <a:spcBef>
                <a:spcPts val="0"/>
              </a:spcBef>
            </a:pPr>
            <a:r>
              <a:rPr lang="en-US" sz="3400" dirty="0">
                <a:latin typeface="Calibri" panose="020F0502020204030204" pitchFamily="34" charset="0"/>
                <a:ea typeface="Calibri" panose="020F0502020204030204" pitchFamily="34" charset="0"/>
                <a:cs typeface="Calibri" panose="020F0502020204030204" pitchFamily="34" charset="0"/>
              </a:rPr>
              <a:t>Set </a:t>
            </a:r>
            <a:r>
              <a:rPr lang="en-US" sz="3400" dirty="0">
                <a:effectLst/>
                <a:latin typeface="Calibri" panose="020F0502020204030204" pitchFamily="34" charset="0"/>
                <a:ea typeface="Calibri" panose="020F0502020204030204" pitchFamily="34" charset="0"/>
                <a:cs typeface="Calibri" panose="020F0502020204030204" pitchFamily="34" charset="0"/>
              </a:rPr>
              <a:t>future developments up for stability and success</a:t>
            </a:r>
          </a:p>
          <a:p>
            <a:pPr fontAlgn="ctr">
              <a:spcBef>
                <a:spcPts val="0"/>
              </a:spcBef>
            </a:pPr>
            <a:endParaRPr lang="en-US" sz="3400" dirty="0">
              <a:latin typeface="Calibri" panose="020F0502020204030204" pitchFamily="34" charset="0"/>
              <a:ea typeface="Calibri" panose="020F0502020204030204" pitchFamily="34" charset="0"/>
              <a:cs typeface="Calibri" panose="020F0502020204030204" pitchFamily="34" charset="0"/>
            </a:endParaRPr>
          </a:p>
          <a:p>
            <a:pPr fontAlgn="ctr">
              <a:spcBef>
                <a:spcPts val="0"/>
              </a:spcBef>
            </a:pPr>
            <a:r>
              <a:rPr lang="en-US" sz="3400" dirty="0">
                <a:effectLst/>
                <a:latin typeface="Calibri" panose="020F0502020204030204" pitchFamily="34" charset="0"/>
                <a:ea typeface="Calibri" panose="020F0502020204030204" pitchFamily="34" charset="0"/>
                <a:cs typeface="Calibri" panose="020F0502020204030204" pitchFamily="34" charset="0"/>
              </a:rPr>
              <a:t>Collaborate and coordinate, eliminate assumptions, and go into the operations phase with eyes wide open</a:t>
            </a:r>
          </a:p>
          <a:p>
            <a:pPr marL="101600" indent="0">
              <a:buNone/>
            </a:pPr>
            <a:endParaRPr lang="en-US" dirty="0"/>
          </a:p>
          <a:p>
            <a:endParaRPr lang="en-US" dirty="0"/>
          </a:p>
        </p:txBody>
      </p:sp>
    </p:spTree>
    <p:extLst>
      <p:ext uri="{BB962C8B-B14F-4D97-AF65-F5344CB8AC3E}">
        <p14:creationId xmlns:p14="http://schemas.microsoft.com/office/powerpoint/2010/main" val="2457158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8711C-6D7A-467E-B2C6-54ABA2FA8006}"/>
              </a:ext>
            </a:extLst>
          </p:cNvPr>
          <p:cNvSpPr>
            <a:spLocks noGrp="1"/>
          </p:cNvSpPr>
          <p:nvPr>
            <p:ph type="title"/>
          </p:nvPr>
        </p:nvSpPr>
        <p:spPr>
          <a:xfrm>
            <a:off x="1097280" y="286606"/>
            <a:ext cx="10058400" cy="1128538"/>
          </a:xfrm>
        </p:spPr>
        <p:txBody>
          <a:bodyPr>
            <a:noAutofit/>
          </a:bodyPr>
          <a:lstStyle/>
          <a:p>
            <a:pPr algn="ctr"/>
            <a:r>
              <a:rPr lang="en-US" sz="3800" b="1" dirty="0">
                <a:latin typeface="+mn-lt"/>
              </a:rPr>
              <a:t>Audience question:</a:t>
            </a:r>
            <a:br>
              <a:rPr lang="en-US" sz="3800" b="1" dirty="0">
                <a:latin typeface="+mn-lt"/>
                <a:sym typeface="Calibri"/>
              </a:rPr>
            </a:br>
            <a:r>
              <a:rPr lang="en-US" sz="3800" b="1" dirty="0">
                <a:latin typeface="+mn-lt"/>
                <a:sym typeface="Calibri"/>
              </a:rPr>
              <a:t>Who is in the Room?</a:t>
            </a:r>
            <a:endParaRPr lang="en-US" sz="3800" b="1" dirty="0">
              <a:latin typeface="+mn-lt"/>
            </a:endParaRPr>
          </a:p>
        </p:txBody>
      </p:sp>
      <p:sp>
        <p:nvSpPr>
          <p:cNvPr id="3" name="Text Placeholder 2">
            <a:extLst>
              <a:ext uri="{FF2B5EF4-FFF2-40B4-BE49-F238E27FC236}">
                <a16:creationId xmlns:a16="http://schemas.microsoft.com/office/drawing/2014/main" id="{57D4585B-E3DF-4529-A666-D2A4EE5EA1FB}"/>
              </a:ext>
            </a:extLst>
          </p:cNvPr>
          <p:cNvSpPr>
            <a:spLocks noGrp="1"/>
          </p:cNvSpPr>
          <p:nvPr>
            <p:ph idx="1"/>
          </p:nvPr>
        </p:nvSpPr>
        <p:spPr/>
        <p:txBody>
          <a:bodyPr>
            <a:normAutofit/>
          </a:bodyPr>
          <a:lstStyle/>
          <a:p>
            <a:pPr marL="101600" indent="0">
              <a:buNone/>
            </a:pPr>
            <a:endParaRPr lang="en-US" sz="3600" dirty="0"/>
          </a:p>
          <a:p>
            <a:pPr marL="101600" indent="0">
              <a:buNone/>
            </a:pPr>
            <a:endParaRPr lang="en-US" sz="3600" dirty="0"/>
          </a:p>
        </p:txBody>
      </p:sp>
      <p:sp>
        <p:nvSpPr>
          <p:cNvPr id="7" name="TextBox 6">
            <a:extLst>
              <a:ext uri="{FF2B5EF4-FFF2-40B4-BE49-F238E27FC236}">
                <a16:creationId xmlns:a16="http://schemas.microsoft.com/office/drawing/2014/main" id="{BD3E5915-7B76-6B40-DD0E-D0CB3F8923BC}"/>
              </a:ext>
            </a:extLst>
          </p:cNvPr>
          <p:cNvSpPr txBox="1"/>
          <p:nvPr/>
        </p:nvSpPr>
        <p:spPr>
          <a:xfrm>
            <a:off x="648418" y="2336351"/>
            <a:ext cx="11143891" cy="4001095"/>
          </a:xfrm>
          <a:prstGeom prst="rect">
            <a:avLst/>
          </a:prstGeom>
          <a:noFill/>
        </p:spPr>
        <p:txBody>
          <a:bodyPr wrap="square" numCol="2">
            <a:spAutoFit/>
          </a:bodyPr>
          <a:lstStyle/>
          <a:p>
            <a:pPr marL="228600">
              <a:spcBef>
                <a:spcPts val="1200"/>
              </a:spcBef>
              <a:buClr>
                <a:srgbClr val="0070C0"/>
              </a:buClr>
              <a:buSzPct val="100000"/>
              <a:defRPr/>
            </a:pPr>
            <a:r>
              <a:rPr lang="en-US" sz="3400" kern="1200" dirty="0">
                <a:solidFill>
                  <a:srgbClr val="1F2A44"/>
                </a:solidFill>
                <a:latin typeface="Calibri"/>
                <a:ea typeface="Calibri"/>
                <a:cs typeface="Calibri"/>
                <a:sym typeface="Calibri"/>
              </a:rPr>
              <a:t>Asset Manager for Owner</a:t>
            </a:r>
          </a:p>
          <a:p>
            <a:pPr marL="228600">
              <a:spcBef>
                <a:spcPts val="1200"/>
              </a:spcBef>
              <a:buClr>
                <a:srgbClr val="0070C0"/>
              </a:buClr>
              <a:buSzPct val="100000"/>
              <a:defRPr/>
            </a:pPr>
            <a:r>
              <a:rPr lang="en-US" sz="3400" kern="1200" dirty="0">
                <a:solidFill>
                  <a:srgbClr val="1F2A44"/>
                </a:solidFill>
                <a:latin typeface="Calibri"/>
                <a:ea typeface="Calibri"/>
                <a:cs typeface="Calibri"/>
                <a:sym typeface="Calibri"/>
              </a:rPr>
              <a:t>Asset Manager for Investor</a:t>
            </a:r>
          </a:p>
          <a:p>
            <a:pPr marL="228600">
              <a:spcBef>
                <a:spcPts val="1200"/>
              </a:spcBef>
              <a:buClr>
                <a:srgbClr val="0070C0"/>
              </a:buClr>
              <a:buSzPct val="100000"/>
              <a:defRPr/>
            </a:pPr>
            <a:r>
              <a:rPr lang="en-US" sz="3400" kern="1200" dirty="0">
                <a:solidFill>
                  <a:srgbClr val="1F2A44"/>
                </a:solidFill>
                <a:latin typeface="Calibri"/>
                <a:ea typeface="Calibri"/>
                <a:cs typeface="Calibri"/>
                <a:sym typeface="Calibri"/>
              </a:rPr>
              <a:t>Property Management Staff</a:t>
            </a:r>
          </a:p>
          <a:p>
            <a:pPr marL="228600">
              <a:spcBef>
                <a:spcPts val="1200"/>
              </a:spcBef>
              <a:buClr>
                <a:srgbClr val="0070C0"/>
              </a:buClr>
              <a:buSzPct val="100000"/>
              <a:defRPr/>
            </a:pPr>
            <a:r>
              <a:rPr lang="en-US" sz="3400" kern="1200" dirty="0">
                <a:solidFill>
                  <a:srgbClr val="1F2A44"/>
                </a:solidFill>
                <a:latin typeface="Calibri"/>
                <a:ea typeface="Calibri"/>
                <a:cs typeface="Calibri"/>
                <a:sym typeface="Calibri"/>
              </a:rPr>
              <a:t>Developer</a:t>
            </a:r>
          </a:p>
          <a:p>
            <a:pPr marL="228600">
              <a:spcBef>
                <a:spcPts val="1200"/>
              </a:spcBef>
              <a:buClr>
                <a:srgbClr val="0070C0"/>
              </a:buClr>
              <a:buSzPct val="100000"/>
              <a:defRPr/>
            </a:pPr>
            <a:endParaRPr lang="en-US" sz="3400" dirty="0">
              <a:solidFill>
                <a:srgbClr val="1F2A44"/>
              </a:solidFill>
              <a:latin typeface="Calibri"/>
              <a:ea typeface="Calibri"/>
              <a:cs typeface="Calibri"/>
              <a:sym typeface="Calibri"/>
            </a:endParaRPr>
          </a:p>
          <a:p>
            <a:pPr marL="228600">
              <a:spcBef>
                <a:spcPts val="1200"/>
              </a:spcBef>
              <a:buClr>
                <a:srgbClr val="0070C0"/>
              </a:buClr>
              <a:buSzPct val="100000"/>
              <a:defRPr/>
            </a:pPr>
            <a:endParaRPr lang="en-US" sz="3400" kern="1200" dirty="0">
              <a:solidFill>
                <a:srgbClr val="1F2A44"/>
              </a:solidFill>
              <a:latin typeface="Calibri"/>
              <a:ea typeface="Calibri"/>
              <a:cs typeface="Calibri"/>
              <a:sym typeface="Calibri"/>
            </a:endParaRPr>
          </a:p>
          <a:p>
            <a:pPr marL="228600">
              <a:spcBef>
                <a:spcPts val="1200"/>
              </a:spcBef>
              <a:buClr>
                <a:srgbClr val="0070C0"/>
              </a:buClr>
              <a:buSzPct val="100000"/>
              <a:defRPr/>
            </a:pPr>
            <a:r>
              <a:rPr lang="en-US" sz="3400" kern="1200" dirty="0">
                <a:solidFill>
                  <a:srgbClr val="1F2A44"/>
                </a:solidFill>
                <a:latin typeface="Calibri"/>
                <a:ea typeface="Calibri"/>
                <a:cs typeface="Calibri"/>
                <a:sym typeface="Calibri"/>
              </a:rPr>
              <a:t>Finance / Accounting</a:t>
            </a:r>
          </a:p>
          <a:p>
            <a:pPr marL="228600">
              <a:spcBef>
                <a:spcPts val="1200"/>
              </a:spcBef>
              <a:buClr>
                <a:srgbClr val="0070C0"/>
              </a:buClr>
              <a:buSzPct val="100000"/>
              <a:defRPr/>
            </a:pPr>
            <a:r>
              <a:rPr lang="en-US" sz="3400" dirty="0">
                <a:solidFill>
                  <a:srgbClr val="1F2A44"/>
                </a:solidFill>
                <a:latin typeface="Calibri"/>
                <a:ea typeface="Calibri"/>
                <a:cs typeface="Calibri"/>
                <a:sym typeface="Calibri"/>
              </a:rPr>
              <a:t>Funder / Lender</a:t>
            </a:r>
            <a:endParaRPr lang="en-US" sz="3400" kern="1200" dirty="0">
              <a:solidFill>
                <a:srgbClr val="1F2A44"/>
              </a:solidFill>
              <a:latin typeface="Calibri"/>
              <a:ea typeface="Calibri"/>
              <a:cs typeface="Calibri"/>
              <a:sym typeface="Calibri"/>
            </a:endParaRPr>
          </a:p>
          <a:p>
            <a:pPr marL="228600">
              <a:spcBef>
                <a:spcPts val="1200"/>
              </a:spcBef>
              <a:buClr>
                <a:srgbClr val="0070C0"/>
              </a:buClr>
              <a:buSzPct val="100000"/>
              <a:defRPr/>
            </a:pPr>
            <a:r>
              <a:rPr lang="en-US" sz="3400" kern="1200" dirty="0">
                <a:solidFill>
                  <a:srgbClr val="1F2A44"/>
                </a:solidFill>
                <a:latin typeface="Calibri"/>
                <a:ea typeface="Calibri"/>
                <a:cs typeface="Calibri"/>
                <a:sym typeface="Calibri"/>
              </a:rPr>
              <a:t>Resident / Supportive Services</a:t>
            </a:r>
          </a:p>
          <a:p>
            <a:pPr marL="228600">
              <a:spcBef>
                <a:spcPts val="1200"/>
              </a:spcBef>
              <a:buClr>
                <a:srgbClr val="0070C0"/>
              </a:buClr>
              <a:buSzPct val="100000"/>
              <a:defRPr/>
            </a:pPr>
            <a:r>
              <a:rPr lang="en-US" sz="3400" kern="1200" dirty="0">
                <a:solidFill>
                  <a:srgbClr val="1F2A44"/>
                </a:solidFill>
                <a:latin typeface="Calibri"/>
                <a:ea typeface="Calibri"/>
                <a:cs typeface="Calibri"/>
                <a:sym typeface="Calibri"/>
              </a:rPr>
              <a:t>Other</a:t>
            </a:r>
          </a:p>
          <a:p>
            <a:pPr marL="630238" lvl="0" indent="-401638" defTabSz="914400" eaLnBrk="1" fontAlgn="auto" latinLnBrk="0" hangingPunct="1">
              <a:spcBef>
                <a:spcPts val="1200"/>
              </a:spcBef>
              <a:buClr>
                <a:srgbClr val="0070C0"/>
              </a:buClr>
              <a:buSzPct val="100000"/>
              <a:buFont typeface="+mj-lt"/>
              <a:buAutoNum type="arabicPeriod"/>
              <a:tabLst/>
              <a:defRPr/>
            </a:pPr>
            <a:endParaRPr lang="en-US" sz="3000" kern="1200"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84745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21FB8A-D350-4B77-9097-6C758B9B498A}"/>
              </a:ext>
            </a:extLst>
          </p:cNvPr>
          <p:cNvSpPr>
            <a:spLocks noGrp="1"/>
          </p:cNvSpPr>
          <p:nvPr>
            <p:ph idx="1"/>
          </p:nvPr>
        </p:nvSpPr>
        <p:spPr>
          <a:xfrm>
            <a:off x="1636936" y="1684249"/>
            <a:ext cx="8918127" cy="4538749"/>
          </a:xfrm>
        </p:spPr>
        <p:txBody>
          <a:bodyPr>
            <a:normAutofit/>
          </a:bodyPr>
          <a:lstStyle/>
          <a:p>
            <a:pPr marL="0" indent="0" algn="ctr">
              <a:buNone/>
            </a:pPr>
            <a:r>
              <a:rPr lang="en-US" sz="3200" dirty="0">
                <a:latin typeface="+mn-lt"/>
              </a:rPr>
              <a:t>Successful affordable housing asset management is</a:t>
            </a:r>
            <a:br>
              <a:rPr lang="en-US" sz="3200" dirty="0">
                <a:latin typeface="+mn-lt"/>
              </a:rPr>
            </a:br>
            <a:r>
              <a:rPr lang="en-US" sz="3200" dirty="0">
                <a:latin typeface="+mn-lt"/>
              </a:rPr>
              <a:t>the establishment of a strong foundation of financial and operational </a:t>
            </a:r>
            <a:r>
              <a:rPr lang="en-US" sz="3200" u="sng" dirty="0">
                <a:latin typeface="+mn-lt"/>
              </a:rPr>
              <a:t>oversight</a:t>
            </a:r>
            <a:r>
              <a:rPr lang="en-US" sz="3200" dirty="0">
                <a:latin typeface="+mn-lt"/>
              </a:rPr>
              <a:t> of an organization’s housing portfolio and a crisp </a:t>
            </a:r>
            <a:r>
              <a:rPr lang="en-US" sz="3200" u="sng" dirty="0">
                <a:latin typeface="+mn-lt"/>
              </a:rPr>
              <a:t>vision</a:t>
            </a:r>
            <a:r>
              <a:rPr lang="en-US" sz="3200" dirty="0">
                <a:latin typeface="+mn-lt"/>
              </a:rPr>
              <a:t> of long-term portfolio goals, from development to restructure.</a:t>
            </a:r>
          </a:p>
          <a:p>
            <a:pPr marL="0" indent="0" algn="ctr">
              <a:buNone/>
            </a:pPr>
            <a:endParaRPr lang="en-US" sz="3200" b="1" i="1" dirty="0">
              <a:latin typeface="+mn-lt"/>
            </a:endParaRPr>
          </a:p>
          <a:p>
            <a:pPr marL="0" indent="0" algn="ctr">
              <a:buNone/>
            </a:pPr>
            <a:r>
              <a:rPr lang="en-US" sz="3200" b="1" i="1" dirty="0">
                <a:latin typeface="+mn-lt"/>
              </a:rPr>
              <a:t>Asset Management (and the asset manager’s role) is to ensure this oversight and vision are accomplished. </a:t>
            </a:r>
          </a:p>
        </p:txBody>
      </p:sp>
      <p:sp>
        <p:nvSpPr>
          <p:cNvPr id="5" name="Title 1">
            <a:extLst>
              <a:ext uri="{FF2B5EF4-FFF2-40B4-BE49-F238E27FC236}">
                <a16:creationId xmlns:a16="http://schemas.microsoft.com/office/drawing/2014/main" id="{DC2C1764-742A-C127-4A27-C9EABCFF56C2}"/>
              </a:ext>
            </a:extLst>
          </p:cNvPr>
          <p:cNvSpPr txBox="1">
            <a:spLocks/>
          </p:cNvSpPr>
          <p:nvPr/>
        </p:nvSpPr>
        <p:spPr>
          <a:xfrm>
            <a:off x="838200" y="175696"/>
            <a:ext cx="10515600" cy="13174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E1523D"/>
                </a:solidFill>
                <a:latin typeface="Georgia" panose="02040502050405020303" pitchFamily="18" charset="0"/>
                <a:ea typeface="+mj-ea"/>
                <a:cs typeface="+mj-cs"/>
              </a:defRPr>
            </a:lvl1pPr>
          </a:lstStyle>
          <a:p>
            <a:pPr algn="ctr">
              <a:lnSpc>
                <a:spcPct val="120000"/>
              </a:lnSpc>
            </a:pPr>
            <a:r>
              <a:rPr lang="en-US" sz="3800" b="1" dirty="0">
                <a:latin typeface="+mn-lt"/>
              </a:rPr>
              <a:t>Setting the Table for our Discussion:</a:t>
            </a:r>
          </a:p>
          <a:p>
            <a:pPr algn="ctr">
              <a:lnSpc>
                <a:spcPct val="120000"/>
              </a:lnSpc>
            </a:pPr>
            <a:r>
              <a:rPr lang="en-US" sz="3800" b="1" dirty="0">
                <a:latin typeface="+mn-lt"/>
              </a:rPr>
              <a:t>Asset Management Defined</a:t>
            </a:r>
          </a:p>
        </p:txBody>
      </p:sp>
    </p:spTree>
    <p:extLst>
      <p:ext uri="{BB962C8B-B14F-4D97-AF65-F5344CB8AC3E}">
        <p14:creationId xmlns:p14="http://schemas.microsoft.com/office/powerpoint/2010/main" val="3626630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D764D9-A4D8-49B5-9E74-3C7F23C3AF57}"/>
              </a:ext>
            </a:extLst>
          </p:cNvPr>
          <p:cNvSpPr/>
          <p:nvPr/>
        </p:nvSpPr>
        <p:spPr>
          <a:xfrm>
            <a:off x="0" y="0"/>
            <a:ext cx="12192000" cy="6858000"/>
          </a:xfrm>
          <a:prstGeom prst="rect">
            <a:avLst/>
          </a:prstGeom>
          <a:solidFill>
            <a:srgbClr val="E8E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 name="Rectangle 1">
            <a:extLst>
              <a:ext uri="{FF2B5EF4-FFF2-40B4-BE49-F238E27FC236}">
                <a16:creationId xmlns:a16="http://schemas.microsoft.com/office/drawing/2014/main" id="{49A1C187-DCD4-4CBB-A4EC-4013E1572B15}"/>
              </a:ext>
            </a:extLst>
          </p:cNvPr>
          <p:cNvSpPr/>
          <p:nvPr/>
        </p:nvSpPr>
        <p:spPr>
          <a:xfrm>
            <a:off x="0" y="6061166"/>
            <a:ext cx="12191657" cy="796280"/>
          </a:xfrm>
          <a:prstGeom prst="rect">
            <a:avLst/>
          </a:prstGeom>
          <a:solidFill>
            <a:srgbClr val="96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pic>
        <p:nvPicPr>
          <p:cNvPr id="5" name="Picture 4" descr="A red sign with white text&#10;&#10;AI-generated content may be incorrect.">
            <a:extLst>
              <a:ext uri="{FF2B5EF4-FFF2-40B4-BE49-F238E27FC236}">
                <a16:creationId xmlns:a16="http://schemas.microsoft.com/office/drawing/2014/main" id="{78A85943-FF35-4996-9CB4-5B8C16FF59B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33" t="285" r="458" b="980"/>
          <a:stretch/>
        </p:blipFill>
        <p:spPr>
          <a:xfrm>
            <a:off x="10531465" y="6130693"/>
            <a:ext cx="1197769" cy="657226"/>
          </a:xfrm>
          <a:prstGeom prst="rect">
            <a:avLst/>
          </a:prstGeom>
        </p:spPr>
      </p:pic>
      <p:graphicFrame>
        <p:nvGraphicFramePr>
          <p:cNvPr id="13" name="Content Placeholder 2">
            <a:extLst>
              <a:ext uri="{FF2B5EF4-FFF2-40B4-BE49-F238E27FC236}">
                <a16:creationId xmlns:a16="http://schemas.microsoft.com/office/drawing/2014/main" id="{B3C3B3F4-F618-DC3E-74EC-7396F7595037}"/>
              </a:ext>
            </a:extLst>
          </p:cNvPr>
          <p:cNvGraphicFramePr/>
          <p:nvPr>
            <p:extLst>
              <p:ext uri="{D42A27DB-BD31-4B8C-83A1-F6EECF244321}">
                <p14:modId xmlns:p14="http://schemas.microsoft.com/office/powerpoint/2010/main" val="2856074628"/>
              </p:ext>
            </p:extLst>
          </p:nvPr>
        </p:nvGraphicFramePr>
        <p:xfrm>
          <a:off x="705853" y="850232"/>
          <a:ext cx="10647775" cy="4754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Heart 9">
            <a:extLst>
              <a:ext uri="{FF2B5EF4-FFF2-40B4-BE49-F238E27FC236}">
                <a16:creationId xmlns:a16="http://schemas.microsoft.com/office/drawing/2014/main" id="{77CE7D53-871D-F457-BBDE-A94C78987DDB}"/>
              </a:ext>
            </a:extLst>
          </p:cNvPr>
          <p:cNvSpPr/>
          <p:nvPr/>
        </p:nvSpPr>
        <p:spPr>
          <a:xfrm>
            <a:off x="1017036" y="2099388"/>
            <a:ext cx="317241" cy="288307"/>
          </a:xfrm>
          <a:prstGeom prst="heart">
            <a:avLst/>
          </a:prstGeom>
          <a:solidFill>
            <a:srgbClr val="1F2A44"/>
          </a:solidFill>
          <a:ln>
            <a:solidFill>
              <a:srgbClr val="E152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4" name="Title 1">
            <a:extLst>
              <a:ext uri="{FF2B5EF4-FFF2-40B4-BE49-F238E27FC236}">
                <a16:creationId xmlns:a16="http://schemas.microsoft.com/office/drawing/2014/main" id="{0106A06F-D26D-D8F5-2B94-029C895EE4DE}"/>
              </a:ext>
            </a:extLst>
          </p:cNvPr>
          <p:cNvSpPr txBox="1">
            <a:spLocks noChangeArrowheads="1"/>
          </p:cNvSpPr>
          <p:nvPr/>
        </p:nvSpPr>
        <p:spPr>
          <a:xfrm>
            <a:off x="1762540" y="288480"/>
            <a:ext cx="8534400" cy="457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rgbClr val="E1523D"/>
                </a:solidFill>
                <a:latin typeface="Georgia" panose="02040502050405020303"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3800" b="1" i="0" u="none" strike="noStrike" kern="1200" cap="none" spc="0" normalizeH="0" baseline="0" noProof="0" dirty="0">
                <a:ln>
                  <a:noFill/>
                </a:ln>
                <a:solidFill>
                  <a:srgbClr val="E1523D"/>
                </a:solidFill>
                <a:effectLst/>
                <a:uLnTx/>
                <a:uFillTx/>
                <a:latin typeface="+mn-lt"/>
                <a:cs typeface="Aptos Serif" panose="02020604070405020304" pitchFamily="18" charset="0"/>
              </a:rPr>
              <a:t>Asset Management Oversight</a:t>
            </a:r>
          </a:p>
        </p:txBody>
      </p:sp>
    </p:spTree>
    <p:extLst>
      <p:ext uri="{BB962C8B-B14F-4D97-AF65-F5344CB8AC3E}">
        <p14:creationId xmlns:p14="http://schemas.microsoft.com/office/powerpoint/2010/main" val="32109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CF39B-0330-7E5B-E782-B2BFFC8FB981}"/>
            </a:ext>
          </a:extLst>
        </p:cNvPr>
        <p:cNvGrpSpPr/>
        <p:nvPr/>
      </p:nvGrpSpPr>
      <p:grpSpPr>
        <a:xfrm>
          <a:off x="0" y="0"/>
          <a:ext cx="0" cy="0"/>
          <a:chOff x="0" y="0"/>
          <a:chExt cx="0" cy="0"/>
        </a:xfrm>
      </p:grpSpPr>
      <p:sp>
        <p:nvSpPr>
          <p:cNvPr id="14" name="Oval 13">
            <a:extLst>
              <a:ext uri="{FF2B5EF4-FFF2-40B4-BE49-F238E27FC236}">
                <a16:creationId xmlns:a16="http://schemas.microsoft.com/office/drawing/2014/main" id="{BA0E2142-4484-87DB-AB3F-4DB0FE90F2BC}"/>
              </a:ext>
            </a:extLst>
          </p:cNvPr>
          <p:cNvSpPr/>
          <p:nvPr/>
        </p:nvSpPr>
        <p:spPr>
          <a:xfrm>
            <a:off x="4278702" y="115455"/>
            <a:ext cx="7525709" cy="6400800"/>
          </a:xfrm>
          <a:prstGeom prst="ellipse">
            <a:avLst/>
          </a:prstGeom>
          <a:solidFill>
            <a:schemeClr val="accent1">
              <a:alpha val="0"/>
            </a:schemeClr>
          </a:solidFill>
          <a:ln>
            <a:solidFill>
              <a:srgbClr val="E152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69641FB3-74B3-25DC-59EE-F2F3EDCCE70A}"/>
              </a:ext>
            </a:extLst>
          </p:cNvPr>
          <p:cNvSpPr/>
          <p:nvPr/>
        </p:nvSpPr>
        <p:spPr>
          <a:xfrm>
            <a:off x="479953" y="111972"/>
            <a:ext cx="7525709" cy="6400800"/>
          </a:xfrm>
          <a:prstGeom prst="ellipse">
            <a:avLst/>
          </a:prstGeom>
          <a:solidFill>
            <a:schemeClr val="accent1">
              <a:alpha val="0"/>
            </a:schemeClr>
          </a:solidFill>
          <a:ln>
            <a:solidFill>
              <a:srgbClr val="E152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48209DF-6D7F-86BF-DAC0-C4DDB8103A30}"/>
              </a:ext>
            </a:extLst>
          </p:cNvPr>
          <p:cNvSpPr>
            <a:spLocks noGrp="1"/>
          </p:cNvSpPr>
          <p:nvPr>
            <p:ph type="title"/>
          </p:nvPr>
        </p:nvSpPr>
        <p:spPr>
          <a:xfrm>
            <a:off x="339483" y="820420"/>
            <a:ext cx="11605398" cy="685800"/>
          </a:xfrm>
        </p:spPr>
        <p:txBody>
          <a:bodyPr/>
          <a:lstStyle/>
          <a:p>
            <a:r>
              <a:rPr lang="en-US" dirty="0">
                <a:solidFill>
                  <a:schemeClr val="tx1"/>
                </a:solidFill>
                <a:latin typeface="Calibri" panose="020F0502020204030204" pitchFamily="34" charset="0"/>
                <a:cs typeface="Calibri" panose="020F0502020204030204" pitchFamily="34" charset="0"/>
              </a:rPr>
              <a:t> 	  	</a:t>
            </a:r>
            <a:r>
              <a:rPr lang="en-US" dirty="0">
                <a:solidFill>
                  <a:srgbClr val="1F2A44"/>
                </a:solidFill>
                <a:latin typeface="Calibri" panose="020F0502020204030204" pitchFamily="34" charset="0"/>
                <a:cs typeface="Calibri" panose="020F0502020204030204" pitchFamily="34" charset="0"/>
              </a:rPr>
              <a:t>Property 						      Asset</a:t>
            </a:r>
            <a:br>
              <a:rPr lang="en-US" dirty="0">
                <a:solidFill>
                  <a:srgbClr val="1F2A44"/>
                </a:solidFill>
                <a:latin typeface="Calibri" panose="020F0502020204030204" pitchFamily="34" charset="0"/>
                <a:cs typeface="Calibri" panose="020F0502020204030204" pitchFamily="34" charset="0"/>
              </a:rPr>
            </a:br>
            <a:r>
              <a:rPr lang="en-US" dirty="0">
                <a:solidFill>
                  <a:srgbClr val="1F2A44"/>
                </a:solidFill>
                <a:latin typeface="Calibri" panose="020F0502020204030204" pitchFamily="34" charset="0"/>
                <a:cs typeface="Calibri" panose="020F0502020204030204" pitchFamily="34" charset="0"/>
              </a:rPr>
              <a:t>		Management	 			 Management</a:t>
            </a:r>
          </a:p>
        </p:txBody>
      </p:sp>
      <p:graphicFrame>
        <p:nvGraphicFramePr>
          <p:cNvPr id="15" name="Table 14">
            <a:extLst>
              <a:ext uri="{FF2B5EF4-FFF2-40B4-BE49-F238E27FC236}">
                <a16:creationId xmlns:a16="http://schemas.microsoft.com/office/drawing/2014/main" id="{77CFBF67-6131-B37E-31C0-14AFF946F5AF}"/>
              </a:ext>
            </a:extLst>
          </p:cNvPr>
          <p:cNvGraphicFramePr>
            <a:graphicFrameLocks noGrp="1"/>
          </p:cNvGraphicFramePr>
          <p:nvPr>
            <p:extLst>
              <p:ext uri="{D42A27DB-BD31-4B8C-83A1-F6EECF244321}">
                <p14:modId xmlns:p14="http://schemas.microsoft.com/office/powerpoint/2010/main" val="3034721840"/>
              </p:ext>
            </p:extLst>
          </p:nvPr>
        </p:nvGraphicFramePr>
        <p:xfrm>
          <a:off x="1233846" y="1664793"/>
          <a:ext cx="9724308" cy="3733800"/>
        </p:xfrm>
        <a:graphic>
          <a:graphicData uri="http://schemas.openxmlformats.org/drawingml/2006/table">
            <a:tbl>
              <a:tblPr firstRow="1" bandRow="1">
                <a:tableStyleId>{5FD0F851-EC5A-4D38-B0AD-8093EC10F338}</a:tableStyleId>
              </a:tblPr>
              <a:tblGrid>
                <a:gridCol w="3241436">
                  <a:extLst>
                    <a:ext uri="{9D8B030D-6E8A-4147-A177-3AD203B41FA5}">
                      <a16:colId xmlns:a16="http://schemas.microsoft.com/office/drawing/2014/main" val="3772116128"/>
                    </a:ext>
                  </a:extLst>
                </a:gridCol>
                <a:gridCol w="3241436">
                  <a:extLst>
                    <a:ext uri="{9D8B030D-6E8A-4147-A177-3AD203B41FA5}">
                      <a16:colId xmlns:a16="http://schemas.microsoft.com/office/drawing/2014/main" val="2343883095"/>
                    </a:ext>
                  </a:extLst>
                </a:gridCol>
                <a:gridCol w="3241436">
                  <a:extLst>
                    <a:ext uri="{9D8B030D-6E8A-4147-A177-3AD203B41FA5}">
                      <a16:colId xmlns:a16="http://schemas.microsoft.com/office/drawing/2014/main" val="1744628289"/>
                    </a:ext>
                  </a:extLst>
                </a:gridCol>
              </a:tblGrid>
              <a:tr h="370840">
                <a:tc>
                  <a:txBody>
                    <a:bodyPr/>
                    <a:lstStyle/>
                    <a:p>
                      <a:r>
                        <a:rPr lang="en-US" sz="1900">
                          <a:solidFill>
                            <a:srgbClr val="1F2A44"/>
                          </a:solidFill>
                        </a:rPr>
                        <a:t>Day-to-day operations</a:t>
                      </a:r>
                    </a:p>
                  </a:txBody>
                  <a:tcPr>
                    <a:lnL>
                      <a:noFill/>
                    </a:lnL>
                    <a:lnR>
                      <a:noFill/>
                    </a:lnR>
                    <a:lnT w="12700" cmpd="sng">
                      <a:noFill/>
                    </a:lnT>
                    <a:lnB w="12700" cmpd="sng">
                      <a:noFill/>
                    </a:lnB>
                    <a:lnTlToBr w="12700" cmpd="sng">
                      <a:noFill/>
                      <a:prstDash val="solid"/>
                    </a:lnTlToBr>
                    <a:lnBlToTr w="12700" cmpd="sng">
                      <a:noFill/>
                      <a:prstDash val="solid"/>
                    </a:lnBlToTr>
                    <a:solidFill>
                      <a:srgbClr val="E8E6E4">
                        <a:alpha val="50000"/>
                      </a:srgbClr>
                    </a:solidFill>
                  </a:tcPr>
                </a:tc>
                <a:tc>
                  <a:txBody>
                    <a:bodyPr/>
                    <a:lstStyle/>
                    <a:p>
                      <a:pPr algn="ctr"/>
                      <a:r>
                        <a:rPr lang="en-US" sz="1900" i="1" dirty="0">
                          <a:solidFill>
                            <a:srgbClr val="1F2A44"/>
                          </a:solidFill>
                        </a:rPr>
                        <a:t>Areas of collaboration</a:t>
                      </a:r>
                    </a:p>
                  </a:txBody>
                  <a:tcPr>
                    <a:lnL>
                      <a:noFill/>
                    </a:lnL>
                    <a:lnR>
                      <a:noFill/>
                    </a:lnR>
                    <a:lnT w="12700" cmpd="sng">
                      <a:noFill/>
                    </a:lnT>
                    <a:lnB w="12700" cmpd="sng">
                      <a:noFill/>
                    </a:lnB>
                    <a:lnTlToBr w="12700" cmpd="sng">
                      <a:noFill/>
                      <a:prstDash val="solid"/>
                    </a:lnTlToBr>
                    <a:lnBlToTr w="12700" cmpd="sng">
                      <a:noFill/>
                      <a:prstDash val="solid"/>
                    </a:lnBlToTr>
                    <a:solidFill>
                      <a:srgbClr val="E8E6E4">
                        <a:alpha val="50000"/>
                      </a:srgbClr>
                    </a:solidFill>
                  </a:tcPr>
                </a:tc>
                <a:tc>
                  <a:txBody>
                    <a:bodyPr/>
                    <a:lstStyle/>
                    <a:p>
                      <a:pPr algn="r"/>
                      <a:r>
                        <a:rPr lang="en-US" sz="1900" dirty="0">
                          <a:solidFill>
                            <a:srgbClr val="1F2A44"/>
                          </a:solidFill>
                        </a:rPr>
                        <a:t>Long-range outlook</a:t>
                      </a:r>
                    </a:p>
                  </a:txBody>
                  <a:tcPr>
                    <a:lnL>
                      <a:noFill/>
                    </a:lnL>
                    <a:lnR>
                      <a:noFill/>
                    </a:lnR>
                    <a:lnT w="12700" cmpd="sng">
                      <a:noFill/>
                    </a:lnT>
                    <a:lnB w="12700" cmpd="sng">
                      <a:noFill/>
                    </a:lnB>
                    <a:lnTlToBr w="12700" cmpd="sng">
                      <a:noFill/>
                      <a:prstDash val="solid"/>
                    </a:lnTlToBr>
                    <a:lnBlToTr w="12700" cmpd="sng">
                      <a:noFill/>
                      <a:prstDash val="solid"/>
                    </a:lnBlToTr>
                    <a:solidFill>
                      <a:srgbClr val="E8E6E4">
                        <a:alpha val="50000"/>
                      </a:srgbClr>
                    </a:solidFill>
                  </a:tcPr>
                </a:tc>
                <a:extLst>
                  <a:ext uri="{0D108BD9-81ED-4DB2-BD59-A6C34878D82A}">
                    <a16:rowId xmlns:a16="http://schemas.microsoft.com/office/drawing/2014/main" val="367008020"/>
                  </a:ext>
                </a:extLst>
              </a:tr>
              <a:tr h="370840">
                <a:tc>
                  <a:txBody>
                    <a:bodyPr/>
                    <a:lstStyle/>
                    <a:p>
                      <a:r>
                        <a:rPr lang="en-US" sz="1900">
                          <a:solidFill>
                            <a:srgbClr val="1F2A44"/>
                          </a:solidFill>
                        </a:rPr>
                        <a:t>Turn and lease units</a:t>
                      </a:r>
                    </a:p>
                  </a:txBody>
                  <a:tcPr>
                    <a:lnL>
                      <a:noFill/>
                    </a:lnL>
                    <a:lnR>
                      <a:noFill/>
                    </a:lnR>
                    <a:lnT w="12700" cmpd="sng">
                      <a:noFill/>
                    </a:lnT>
                    <a:lnB>
                      <a:noFill/>
                    </a:lnB>
                    <a:lnTlToBr w="12700" cmpd="sng">
                      <a:noFill/>
                      <a:prstDash val="solid"/>
                    </a:lnTlToBr>
                    <a:lnBlToTr w="12700" cmpd="sng">
                      <a:noFill/>
                      <a:prstDash val="solid"/>
                    </a:lnBlToTr>
                    <a:solidFill>
                      <a:srgbClr val="E8E6E4">
                        <a:alpha val="50000"/>
                      </a:srgbClr>
                    </a:solidFill>
                  </a:tcPr>
                </a:tc>
                <a:tc>
                  <a:txBody>
                    <a:bodyPr/>
                    <a:lstStyle/>
                    <a:p>
                      <a:pPr algn="ctr"/>
                      <a:r>
                        <a:rPr lang="en-US" sz="1900" i="1" dirty="0">
                          <a:solidFill>
                            <a:srgbClr val="1F2A44"/>
                          </a:solidFill>
                        </a:rPr>
                        <a:t>Market units for rent</a:t>
                      </a:r>
                    </a:p>
                  </a:txBody>
                  <a:tcPr>
                    <a:lnL>
                      <a:noFill/>
                    </a:lnL>
                    <a:lnR>
                      <a:noFill/>
                    </a:lnR>
                    <a:lnT w="12700" cmpd="sng">
                      <a:noFill/>
                    </a:lnT>
                    <a:lnB>
                      <a:noFill/>
                    </a:lnB>
                    <a:lnTlToBr w="12700" cmpd="sng">
                      <a:noFill/>
                      <a:prstDash val="solid"/>
                    </a:lnTlToBr>
                    <a:lnBlToTr w="12700" cmpd="sng">
                      <a:noFill/>
                      <a:prstDash val="solid"/>
                    </a:lnBlToTr>
                    <a:solidFill>
                      <a:srgbClr val="E8E6E4">
                        <a:alpha val="50000"/>
                      </a:srgbClr>
                    </a:solidFill>
                  </a:tcPr>
                </a:tc>
                <a:tc>
                  <a:txBody>
                    <a:bodyPr/>
                    <a:lstStyle/>
                    <a:p>
                      <a:pPr algn="r"/>
                      <a:r>
                        <a:rPr lang="en-US" sz="1900" dirty="0">
                          <a:solidFill>
                            <a:srgbClr val="1F2A44"/>
                          </a:solidFill>
                        </a:rPr>
                        <a:t> Review effectiveness of leasing practices</a:t>
                      </a:r>
                    </a:p>
                  </a:txBody>
                  <a:tcPr>
                    <a:lnL>
                      <a:noFill/>
                    </a:lnL>
                    <a:lnR>
                      <a:noFill/>
                    </a:lnR>
                    <a:lnT w="12700" cmpd="sng">
                      <a:noFill/>
                    </a:lnT>
                    <a:lnB>
                      <a:noFill/>
                    </a:lnB>
                    <a:lnTlToBr w="12700" cmpd="sng">
                      <a:noFill/>
                      <a:prstDash val="solid"/>
                    </a:lnTlToBr>
                    <a:lnBlToTr w="12700" cmpd="sng">
                      <a:noFill/>
                      <a:prstDash val="solid"/>
                    </a:lnBlToTr>
                    <a:solidFill>
                      <a:srgbClr val="E8E6E4">
                        <a:alpha val="50000"/>
                      </a:srgbClr>
                    </a:solidFill>
                  </a:tcPr>
                </a:tc>
                <a:extLst>
                  <a:ext uri="{0D108BD9-81ED-4DB2-BD59-A6C34878D82A}">
                    <a16:rowId xmlns:a16="http://schemas.microsoft.com/office/drawing/2014/main" val="2365125333"/>
                  </a:ext>
                </a:extLst>
              </a:tr>
              <a:tr h="370840">
                <a:tc>
                  <a:txBody>
                    <a:bodyPr/>
                    <a:lstStyle/>
                    <a:p>
                      <a:r>
                        <a:rPr lang="en-US" sz="1900">
                          <a:solidFill>
                            <a:srgbClr val="1F2A44"/>
                          </a:solidFill>
                        </a:rPr>
                        <a:t>Complete compliance reports</a:t>
                      </a:r>
                    </a:p>
                  </a:txBody>
                  <a:tcPr>
                    <a:lnL>
                      <a:noFill/>
                    </a:lnL>
                    <a:lnR>
                      <a:noFill/>
                    </a:lnR>
                    <a:lnT>
                      <a:noFill/>
                    </a:lnT>
                    <a:lnB>
                      <a:noFill/>
                    </a:lnB>
                    <a:lnTlToBr w="12700" cmpd="sng">
                      <a:noFill/>
                      <a:prstDash val="solid"/>
                    </a:lnTlToBr>
                    <a:lnBlToTr w="12700" cmpd="sng">
                      <a:noFill/>
                      <a:prstDash val="solid"/>
                    </a:lnBlToTr>
                    <a:solidFill>
                      <a:srgbClr val="E8E6E4">
                        <a:alpha val="50000"/>
                      </a:srgbClr>
                    </a:solidFill>
                  </a:tcPr>
                </a:tc>
                <a:tc>
                  <a:txBody>
                    <a:bodyPr/>
                    <a:lstStyle/>
                    <a:p>
                      <a:pPr algn="ctr"/>
                      <a:r>
                        <a:rPr lang="en-US" sz="1900" i="1" dirty="0">
                          <a:solidFill>
                            <a:srgbClr val="1F2A44"/>
                          </a:solidFill>
                        </a:rPr>
                        <a:t>Complete compliance reports</a:t>
                      </a:r>
                    </a:p>
                  </a:txBody>
                  <a:tcPr>
                    <a:lnL>
                      <a:noFill/>
                    </a:lnL>
                    <a:lnR>
                      <a:noFill/>
                    </a:lnR>
                    <a:lnT>
                      <a:noFill/>
                    </a:lnT>
                    <a:lnB>
                      <a:noFill/>
                    </a:lnB>
                    <a:lnTlToBr w="12700" cmpd="sng">
                      <a:noFill/>
                      <a:prstDash val="solid"/>
                    </a:lnTlToBr>
                    <a:lnBlToTr w="12700" cmpd="sng">
                      <a:noFill/>
                      <a:prstDash val="solid"/>
                    </a:lnBlToTr>
                    <a:solidFill>
                      <a:srgbClr val="E8E6E4">
                        <a:alpha val="50000"/>
                      </a:srgbClr>
                    </a:solidFill>
                  </a:tcPr>
                </a:tc>
                <a:tc>
                  <a:txBody>
                    <a:bodyPr/>
                    <a:lstStyle/>
                    <a:p>
                      <a:pPr algn="r"/>
                      <a:r>
                        <a:rPr lang="en-US" sz="1900" dirty="0">
                          <a:solidFill>
                            <a:srgbClr val="1F2A44"/>
                          </a:solidFill>
                        </a:rPr>
                        <a:t>Maintain relationships with funders</a:t>
                      </a:r>
                    </a:p>
                  </a:txBody>
                  <a:tcPr>
                    <a:lnL>
                      <a:noFill/>
                    </a:lnL>
                    <a:lnR>
                      <a:noFill/>
                    </a:lnR>
                    <a:lnT>
                      <a:noFill/>
                    </a:lnT>
                    <a:lnB>
                      <a:noFill/>
                    </a:lnB>
                    <a:lnTlToBr w="12700" cmpd="sng">
                      <a:noFill/>
                      <a:prstDash val="solid"/>
                    </a:lnTlToBr>
                    <a:lnBlToTr w="12700" cmpd="sng">
                      <a:noFill/>
                      <a:prstDash val="solid"/>
                    </a:lnBlToTr>
                    <a:solidFill>
                      <a:srgbClr val="E8E6E4">
                        <a:alpha val="50000"/>
                      </a:srgbClr>
                    </a:solidFill>
                  </a:tcPr>
                </a:tc>
                <a:extLst>
                  <a:ext uri="{0D108BD9-81ED-4DB2-BD59-A6C34878D82A}">
                    <a16:rowId xmlns:a16="http://schemas.microsoft.com/office/drawing/2014/main" val="1372529287"/>
                  </a:ext>
                </a:extLst>
              </a:tr>
              <a:tr h="370840">
                <a:tc>
                  <a:txBody>
                    <a:bodyPr/>
                    <a:lstStyle/>
                    <a:p>
                      <a:r>
                        <a:rPr lang="en-US" sz="1900" dirty="0">
                          <a:solidFill>
                            <a:srgbClr val="1F2A44"/>
                          </a:solidFill>
                        </a:rPr>
                        <a:t>Fix leaky faucets</a:t>
                      </a:r>
                    </a:p>
                  </a:txBody>
                  <a:tcPr>
                    <a:lnL>
                      <a:noFill/>
                    </a:lnL>
                    <a:lnR>
                      <a:noFill/>
                    </a:lnR>
                    <a:lnT>
                      <a:noFill/>
                    </a:lnT>
                    <a:lnB>
                      <a:noFill/>
                    </a:lnB>
                    <a:lnTlToBr w="12700" cmpd="sng">
                      <a:noFill/>
                      <a:prstDash val="solid"/>
                    </a:lnTlToBr>
                    <a:lnBlToTr w="12700" cmpd="sng">
                      <a:noFill/>
                      <a:prstDash val="solid"/>
                    </a:lnBlToTr>
                    <a:solidFill>
                      <a:srgbClr val="E8E6E4">
                        <a:alpha val="50000"/>
                      </a:srgbClr>
                    </a:solidFill>
                  </a:tcPr>
                </a:tc>
                <a:tc>
                  <a:txBody>
                    <a:bodyPr/>
                    <a:lstStyle/>
                    <a:p>
                      <a:pPr algn="ctr"/>
                      <a:r>
                        <a:rPr lang="en-US" sz="1900" i="1" dirty="0">
                          <a:solidFill>
                            <a:srgbClr val="1F2A44"/>
                          </a:solidFill>
                        </a:rPr>
                        <a:t>Identify capital needs</a:t>
                      </a:r>
                    </a:p>
                  </a:txBody>
                  <a:tcPr>
                    <a:lnL>
                      <a:noFill/>
                    </a:lnL>
                    <a:lnR>
                      <a:noFill/>
                    </a:lnR>
                    <a:lnT>
                      <a:noFill/>
                    </a:lnT>
                    <a:lnB>
                      <a:noFill/>
                    </a:lnB>
                    <a:lnTlToBr w="12700" cmpd="sng">
                      <a:noFill/>
                      <a:prstDash val="solid"/>
                    </a:lnTlToBr>
                    <a:lnBlToTr w="12700" cmpd="sng">
                      <a:noFill/>
                      <a:prstDash val="solid"/>
                    </a:lnBlToTr>
                    <a:solidFill>
                      <a:srgbClr val="E8E6E4">
                        <a:alpha val="50000"/>
                      </a:srgbClr>
                    </a:solidFill>
                  </a:tcPr>
                </a:tc>
                <a:tc>
                  <a:txBody>
                    <a:bodyPr/>
                    <a:lstStyle/>
                    <a:p>
                      <a:pPr algn="r"/>
                      <a:r>
                        <a:rPr lang="en-US" sz="1900">
                          <a:solidFill>
                            <a:srgbClr val="1F2A44"/>
                          </a:solidFill>
                        </a:rPr>
                        <a:t>Seek funding for building rehabilitation</a:t>
                      </a:r>
                    </a:p>
                  </a:txBody>
                  <a:tcPr>
                    <a:lnL>
                      <a:noFill/>
                    </a:lnL>
                    <a:lnR>
                      <a:noFill/>
                    </a:lnR>
                    <a:lnT>
                      <a:noFill/>
                    </a:lnT>
                    <a:lnB>
                      <a:noFill/>
                    </a:lnB>
                    <a:lnTlToBr w="12700" cmpd="sng">
                      <a:noFill/>
                      <a:prstDash val="solid"/>
                    </a:lnTlToBr>
                    <a:lnBlToTr w="12700" cmpd="sng">
                      <a:noFill/>
                      <a:prstDash val="solid"/>
                    </a:lnBlToTr>
                    <a:solidFill>
                      <a:srgbClr val="E8E6E4">
                        <a:alpha val="50000"/>
                      </a:srgbClr>
                    </a:solidFill>
                  </a:tcPr>
                </a:tc>
                <a:extLst>
                  <a:ext uri="{0D108BD9-81ED-4DB2-BD59-A6C34878D82A}">
                    <a16:rowId xmlns:a16="http://schemas.microsoft.com/office/drawing/2014/main" val="2675895924"/>
                  </a:ext>
                </a:extLst>
              </a:tr>
              <a:tr h="370840">
                <a:tc>
                  <a:txBody>
                    <a:bodyPr/>
                    <a:lstStyle/>
                    <a:p>
                      <a:r>
                        <a:rPr lang="en-US" sz="1900">
                          <a:solidFill>
                            <a:srgbClr val="1F2A44"/>
                          </a:solidFill>
                        </a:rPr>
                        <a:t>Pay bills and issue financial statements</a:t>
                      </a:r>
                    </a:p>
                  </a:txBody>
                  <a:tcPr>
                    <a:lnL>
                      <a:noFill/>
                    </a:lnL>
                    <a:lnR>
                      <a:noFill/>
                    </a:lnR>
                    <a:lnT>
                      <a:noFill/>
                    </a:lnT>
                    <a:lnB>
                      <a:noFill/>
                    </a:lnB>
                    <a:lnTlToBr w="12700" cmpd="sng">
                      <a:noFill/>
                      <a:prstDash val="solid"/>
                    </a:lnTlToBr>
                    <a:lnBlToTr w="12700" cmpd="sng">
                      <a:noFill/>
                      <a:prstDash val="solid"/>
                    </a:lnBlToTr>
                    <a:solidFill>
                      <a:srgbClr val="E8E6E4">
                        <a:alpha val="50000"/>
                      </a:srgbClr>
                    </a:solidFill>
                  </a:tcPr>
                </a:tc>
                <a:tc>
                  <a:txBody>
                    <a:bodyPr/>
                    <a:lstStyle/>
                    <a:p>
                      <a:pPr algn="ctr"/>
                      <a:r>
                        <a:rPr lang="en-US" sz="1900" i="1">
                          <a:solidFill>
                            <a:srgbClr val="1F2A44"/>
                          </a:solidFill>
                        </a:rPr>
                        <a:t>Evaluate and manage expenses</a:t>
                      </a:r>
                    </a:p>
                  </a:txBody>
                  <a:tcPr>
                    <a:lnL>
                      <a:noFill/>
                    </a:lnL>
                    <a:lnR>
                      <a:noFill/>
                    </a:lnR>
                    <a:lnT>
                      <a:noFill/>
                    </a:lnT>
                    <a:lnB>
                      <a:noFill/>
                    </a:lnB>
                    <a:lnTlToBr w="12700" cmpd="sng">
                      <a:noFill/>
                      <a:prstDash val="solid"/>
                    </a:lnTlToBr>
                    <a:lnBlToTr w="12700" cmpd="sng">
                      <a:noFill/>
                      <a:prstDash val="solid"/>
                    </a:lnBlToTr>
                    <a:solidFill>
                      <a:srgbClr val="E8E6E4">
                        <a:alpha val="50000"/>
                      </a:srgbClr>
                    </a:solidFill>
                  </a:tcPr>
                </a:tc>
                <a:tc>
                  <a:txBody>
                    <a:bodyPr/>
                    <a:lstStyle/>
                    <a:p>
                      <a:pPr algn="r"/>
                      <a:r>
                        <a:rPr lang="en-US" sz="1900" dirty="0">
                          <a:solidFill>
                            <a:srgbClr val="1F2A44"/>
                          </a:solidFill>
                        </a:rPr>
                        <a:t>Assess property financial performance</a:t>
                      </a:r>
                    </a:p>
                  </a:txBody>
                  <a:tcPr>
                    <a:lnL>
                      <a:noFill/>
                    </a:lnL>
                    <a:lnR>
                      <a:noFill/>
                    </a:lnR>
                    <a:lnT>
                      <a:noFill/>
                    </a:lnT>
                    <a:lnB>
                      <a:noFill/>
                    </a:lnB>
                    <a:lnTlToBr w="12700" cmpd="sng">
                      <a:noFill/>
                      <a:prstDash val="solid"/>
                    </a:lnTlToBr>
                    <a:lnBlToTr w="12700" cmpd="sng">
                      <a:noFill/>
                      <a:prstDash val="solid"/>
                    </a:lnBlToTr>
                    <a:solidFill>
                      <a:srgbClr val="E8E6E4">
                        <a:alpha val="50000"/>
                      </a:srgbClr>
                    </a:solidFill>
                  </a:tcPr>
                </a:tc>
                <a:extLst>
                  <a:ext uri="{0D108BD9-81ED-4DB2-BD59-A6C34878D82A}">
                    <a16:rowId xmlns:a16="http://schemas.microsoft.com/office/drawing/2014/main" val="3001954201"/>
                  </a:ext>
                </a:extLst>
              </a:tr>
              <a:tr h="234966">
                <a:tc>
                  <a:txBody>
                    <a:bodyPr/>
                    <a:lstStyle/>
                    <a:p>
                      <a:r>
                        <a:rPr lang="en-US" sz="1900" b="1" dirty="0">
                          <a:solidFill>
                            <a:srgbClr val="1F2A44"/>
                          </a:solidFill>
                        </a:rPr>
                        <a:t>Pursue goals through operations</a:t>
                      </a:r>
                    </a:p>
                  </a:txBody>
                  <a:tcPr>
                    <a:lnL>
                      <a:noFill/>
                    </a:lnL>
                    <a:lnR>
                      <a:noFill/>
                    </a:lnR>
                    <a:lnT>
                      <a:noFill/>
                    </a:lnT>
                    <a:lnB w="12700" cmpd="sng">
                      <a:noFill/>
                    </a:lnB>
                    <a:lnTlToBr w="12700" cmpd="sng">
                      <a:noFill/>
                      <a:prstDash val="solid"/>
                    </a:lnTlToBr>
                    <a:lnBlToTr w="12700" cmpd="sng">
                      <a:noFill/>
                      <a:prstDash val="solid"/>
                    </a:lnBlToTr>
                    <a:solidFill>
                      <a:srgbClr val="E8E6E4">
                        <a:alpha val="50000"/>
                      </a:srgbClr>
                    </a:solidFill>
                  </a:tcPr>
                </a:tc>
                <a:tc>
                  <a:txBody>
                    <a:bodyPr/>
                    <a:lstStyle/>
                    <a:p>
                      <a:pPr algn="ctr"/>
                      <a:r>
                        <a:rPr lang="en-US" sz="1900" b="1" i="1" dirty="0">
                          <a:solidFill>
                            <a:srgbClr val="1F2A44"/>
                          </a:solidFill>
                        </a:rPr>
                        <a:t>    Monitor progress towards goals</a:t>
                      </a:r>
                    </a:p>
                  </a:txBody>
                  <a:tcPr>
                    <a:lnL>
                      <a:noFill/>
                    </a:lnL>
                    <a:lnR>
                      <a:noFill/>
                    </a:lnR>
                    <a:lnT>
                      <a:noFill/>
                    </a:lnT>
                    <a:lnB w="12700" cmpd="sng">
                      <a:noFill/>
                    </a:lnB>
                    <a:lnTlToBr w="12700" cmpd="sng">
                      <a:noFill/>
                      <a:prstDash val="solid"/>
                    </a:lnTlToBr>
                    <a:lnBlToTr w="12700" cmpd="sng">
                      <a:noFill/>
                      <a:prstDash val="solid"/>
                    </a:lnBlToTr>
                    <a:solidFill>
                      <a:srgbClr val="E8E6E4">
                        <a:alpha val="50000"/>
                      </a:srgbClr>
                    </a:solidFill>
                  </a:tcPr>
                </a:tc>
                <a:tc>
                  <a:txBody>
                    <a:bodyPr/>
                    <a:lstStyle/>
                    <a:p>
                      <a:pPr algn="r"/>
                      <a:r>
                        <a:rPr lang="en-US" sz="1900" b="1" dirty="0">
                          <a:solidFill>
                            <a:srgbClr val="1F2A44"/>
                          </a:solidFill>
                        </a:rPr>
                        <a:t>Evaluate operations to set goals</a:t>
                      </a:r>
                    </a:p>
                  </a:txBody>
                  <a:tcPr>
                    <a:lnL>
                      <a:noFill/>
                    </a:lnL>
                    <a:lnR>
                      <a:noFill/>
                    </a:lnR>
                    <a:lnT>
                      <a:noFill/>
                    </a:lnT>
                    <a:lnB w="12700" cmpd="sng">
                      <a:noFill/>
                    </a:lnB>
                    <a:lnTlToBr w="12700" cmpd="sng">
                      <a:noFill/>
                      <a:prstDash val="solid"/>
                    </a:lnTlToBr>
                    <a:lnBlToTr w="12700" cmpd="sng">
                      <a:noFill/>
                      <a:prstDash val="solid"/>
                    </a:lnBlToTr>
                    <a:solidFill>
                      <a:srgbClr val="E8E6E4">
                        <a:alpha val="50000"/>
                      </a:srgbClr>
                    </a:solidFill>
                  </a:tcPr>
                </a:tc>
                <a:extLst>
                  <a:ext uri="{0D108BD9-81ED-4DB2-BD59-A6C34878D82A}">
                    <a16:rowId xmlns:a16="http://schemas.microsoft.com/office/drawing/2014/main" val="229805086"/>
                  </a:ext>
                </a:extLst>
              </a:tr>
            </a:tbl>
          </a:graphicData>
        </a:graphic>
      </p:graphicFrame>
      <p:sp>
        <p:nvSpPr>
          <p:cNvPr id="5" name="TextBox 4">
            <a:extLst>
              <a:ext uri="{FF2B5EF4-FFF2-40B4-BE49-F238E27FC236}">
                <a16:creationId xmlns:a16="http://schemas.microsoft.com/office/drawing/2014/main" id="{49AA21D1-2203-83BC-078F-9063A72DBE7F}"/>
              </a:ext>
            </a:extLst>
          </p:cNvPr>
          <p:cNvSpPr txBox="1"/>
          <p:nvPr/>
        </p:nvSpPr>
        <p:spPr>
          <a:xfrm>
            <a:off x="119798" y="108489"/>
            <a:ext cx="1871048" cy="1200329"/>
          </a:xfrm>
          <a:prstGeom prst="rect">
            <a:avLst/>
          </a:prstGeom>
          <a:noFill/>
        </p:spPr>
        <p:txBody>
          <a:bodyPr wrap="square" rtlCol="0">
            <a:spAutoFit/>
          </a:bodyPr>
          <a:lstStyle/>
          <a:p>
            <a:r>
              <a:rPr lang="en-US" sz="2400" b="1" i="1" dirty="0">
                <a:solidFill>
                  <a:srgbClr val="E1523D"/>
                </a:solidFill>
              </a:rPr>
              <a:t>Third circle: Resident Services</a:t>
            </a:r>
          </a:p>
        </p:txBody>
      </p:sp>
    </p:spTree>
    <p:extLst>
      <p:ext uri="{BB962C8B-B14F-4D97-AF65-F5344CB8AC3E}">
        <p14:creationId xmlns:p14="http://schemas.microsoft.com/office/powerpoint/2010/main" val="3973530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6AEAB0-8C76-49B6-B9A4-46939517F05A}"/>
              </a:ext>
            </a:extLst>
          </p:cNvPr>
          <p:cNvSpPr>
            <a:spLocks noGrp="1"/>
          </p:cNvSpPr>
          <p:nvPr>
            <p:ph type="title"/>
          </p:nvPr>
        </p:nvSpPr>
        <p:spPr>
          <a:xfrm>
            <a:off x="579120" y="166144"/>
            <a:ext cx="11104880" cy="910302"/>
          </a:xfrm>
        </p:spPr>
        <p:txBody>
          <a:bodyPr>
            <a:noAutofit/>
          </a:bodyPr>
          <a:lstStyle/>
          <a:p>
            <a:pPr algn="ctr"/>
            <a:r>
              <a:rPr lang="en-US" sz="3800" b="1" dirty="0">
                <a:latin typeface="+mn-lt"/>
                <a:ea typeface="+mn-ea"/>
                <a:cs typeface="+mn-cs"/>
              </a:rPr>
              <a:t>Asset Management Then &amp; Now</a:t>
            </a:r>
          </a:p>
        </p:txBody>
      </p:sp>
      <p:sp>
        <p:nvSpPr>
          <p:cNvPr id="6" name="Text Placeholder 5">
            <a:extLst>
              <a:ext uri="{FF2B5EF4-FFF2-40B4-BE49-F238E27FC236}">
                <a16:creationId xmlns:a16="http://schemas.microsoft.com/office/drawing/2014/main" id="{3AE97C33-D857-4596-93CD-EB40EE4793AE}"/>
              </a:ext>
            </a:extLst>
          </p:cNvPr>
          <p:cNvSpPr>
            <a:spLocks noGrp="1"/>
          </p:cNvSpPr>
          <p:nvPr>
            <p:ph sz="half" idx="1"/>
          </p:nvPr>
        </p:nvSpPr>
        <p:spPr>
          <a:xfrm>
            <a:off x="579120" y="1417321"/>
            <a:ext cx="4937760" cy="4023359"/>
          </a:xfrm>
        </p:spPr>
        <p:txBody>
          <a:bodyPr/>
          <a:lstStyle/>
          <a:p>
            <a:pPr marL="0" marR="0" lvl="0" indent="0" fontAlgn="ctr">
              <a:spcBef>
                <a:spcPts val="0"/>
              </a:spcBef>
              <a:spcAft>
                <a:spcPts val="0"/>
              </a:spcAft>
              <a:buSzPts val="1000"/>
              <a:buNone/>
              <a:tabLst>
                <a:tab pos="457200" algn="l"/>
              </a:tabLst>
            </a:pPr>
            <a:r>
              <a:rPr lang="en-US" sz="3000" u="sng" dirty="0">
                <a:solidFill>
                  <a:srgbClr val="1F2A44"/>
                </a:solidFill>
                <a:effectLst/>
                <a:latin typeface="Calibri" panose="020F0502020204030204" pitchFamily="34" charset="0"/>
                <a:ea typeface="Calibri" panose="020F0502020204030204" pitchFamily="34" charset="0"/>
                <a:cs typeface="Calibri" panose="020F0502020204030204" pitchFamily="34" charset="0"/>
              </a:rPr>
              <a:t>Then (Ideal):</a:t>
            </a:r>
          </a:p>
          <a:p>
            <a:pPr marL="457200" marR="0" lvl="1" indent="0" fontAlgn="ctr">
              <a:spcBef>
                <a:spcPts val="0"/>
              </a:spcBef>
              <a:spcAft>
                <a:spcPts val="0"/>
              </a:spcAft>
              <a:buNone/>
            </a:pPr>
            <a:endParaRPr lang="en-US" sz="3000" dirty="0">
              <a:solidFill>
                <a:srgbClr val="1F2A44"/>
              </a:solidFill>
              <a:effectLst/>
              <a:latin typeface="Calibri" panose="020F0502020204030204" pitchFamily="34" charset="0"/>
              <a:ea typeface="Calibri" panose="020F0502020204030204" pitchFamily="34" charset="0"/>
              <a:cs typeface="Calibri" panose="020F0502020204030204" pitchFamily="34" charset="0"/>
            </a:endParaRPr>
          </a:p>
          <a:p>
            <a:pPr lvl="1" fontAlgn="ctr">
              <a:spcBef>
                <a:spcPts val="0"/>
              </a:spcBef>
            </a:pPr>
            <a:r>
              <a:rPr lang="en-US" sz="3000" dirty="0">
                <a:solidFill>
                  <a:srgbClr val="1F2A44"/>
                </a:solidFill>
                <a:latin typeface="Calibri" panose="020F0502020204030204" pitchFamily="34" charset="0"/>
                <a:ea typeface="Calibri" panose="020F0502020204030204" pitchFamily="34" charset="0"/>
                <a:cs typeface="Calibri" panose="020F0502020204030204" pitchFamily="34" charset="0"/>
              </a:rPr>
              <a:t>Portfolio-level view</a:t>
            </a:r>
            <a:endParaRPr lang="en-US" sz="3000" dirty="0">
              <a:solidFill>
                <a:srgbClr val="1F2A44"/>
              </a:solidFill>
              <a:effectLst/>
              <a:latin typeface="Calibri" panose="020F0502020204030204" pitchFamily="34" charset="0"/>
              <a:ea typeface="Calibri" panose="020F0502020204030204" pitchFamily="34" charset="0"/>
              <a:cs typeface="Calibri" panose="020F0502020204030204" pitchFamily="34" charset="0"/>
            </a:endParaRPr>
          </a:p>
          <a:p>
            <a:pPr marR="0" lvl="1" fontAlgn="ctr">
              <a:spcBef>
                <a:spcPts val="0"/>
              </a:spcBef>
              <a:spcAft>
                <a:spcPts val="0"/>
              </a:spcAft>
            </a:pPr>
            <a:r>
              <a:rPr lang="en-US" sz="3000" dirty="0">
                <a:solidFill>
                  <a:srgbClr val="1F2A44"/>
                </a:solidFill>
                <a:effectLst/>
                <a:latin typeface="Calibri" panose="020F0502020204030204" pitchFamily="34" charset="0"/>
                <a:ea typeface="Calibri" panose="020F0502020204030204" pitchFamily="34" charset="0"/>
                <a:cs typeface="Calibri" panose="020F0502020204030204" pitchFamily="34" charset="0"/>
              </a:rPr>
              <a:t>Finance-focused</a:t>
            </a:r>
          </a:p>
          <a:p>
            <a:pPr marR="0" lvl="1" fontAlgn="ctr">
              <a:spcBef>
                <a:spcPts val="0"/>
              </a:spcBef>
              <a:spcAft>
                <a:spcPts val="0"/>
              </a:spcAft>
            </a:pPr>
            <a:r>
              <a:rPr lang="en-US" sz="3000" dirty="0">
                <a:solidFill>
                  <a:srgbClr val="1F2A44"/>
                </a:solidFill>
                <a:effectLst/>
                <a:latin typeface="Calibri" panose="020F0502020204030204" pitchFamily="34" charset="0"/>
                <a:ea typeface="Calibri" panose="020F0502020204030204" pitchFamily="34" charset="0"/>
                <a:cs typeface="Calibri" panose="020F0502020204030204" pitchFamily="34" charset="0"/>
              </a:rPr>
              <a:t>Transaction-oriented</a:t>
            </a:r>
          </a:p>
          <a:p>
            <a:pPr marR="0" lvl="1" fontAlgn="ctr">
              <a:spcBef>
                <a:spcPts val="0"/>
              </a:spcBef>
              <a:spcAft>
                <a:spcPts val="0"/>
              </a:spcAft>
            </a:pPr>
            <a:r>
              <a:rPr lang="en-US" sz="3000" dirty="0">
                <a:solidFill>
                  <a:srgbClr val="1F2A44"/>
                </a:solidFill>
                <a:effectLst/>
                <a:latin typeface="Calibri" panose="020F0502020204030204" pitchFamily="34" charset="0"/>
                <a:ea typeface="Calibri" panose="020F0502020204030204" pitchFamily="34" charset="0"/>
                <a:cs typeface="Calibri" panose="020F0502020204030204" pitchFamily="34" charset="0"/>
              </a:rPr>
              <a:t>Year 15 planning</a:t>
            </a:r>
          </a:p>
          <a:p>
            <a:pPr marR="0" lvl="1" fontAlgn="ctr">
              <a:spcBef>
                <a:spcPts val="0"/>
              </a:spcBef>
              <a:spcAft>
                <a:spcPts val="0"/>
              </a:spcAft>
            </a:pPr>
            <a:r>
              <a:rPr lang="en-US" sz="3000" dirty="0">
                <a:solidFill>
                  <a:srgbClr val="1F2A44"/>
                </a:solidFill>
                <a:effectLst/>
                <a:latin typeface="Calibri" panose="020F0502020204030204" pitchFamily="34" charset="0"/>
                <a:ea typeface="Calibri" panose="020F0502020204030204" pitchFamily="34" charset="0"/>
                <a:cs typeface="Calibri" panose="020F0502020204030204" pitchFamily="34" charset="0"/>
              </a:rPr>
              <a:t>Long-term strategy</a:t>
            </a:r>
          </a:p>
          <a:p>
            <a:pPr marR="0" lvl="1" fontAlgn="ctr">
              <a:spcBef>
                <a:spcPts val="0"/>
              </a:spcBef>
              <a:spcAft>
                <a:spcPts val="0"/>
              </a:spcAft>
            </a:pPr>
            <a:r>
              <a:rPr lang="en-US" sz="3000" dirty="0">
                <a:solidFill>
                  <a:srgbClr val="1F2A44"/>
                </a:solidFill>
                <a:effectLst/>
                <a:latin typeface="Calibri" panose="020F0502020204030204" pitchFamily="34" charset="0"/>
                <a:ea typeface="Calibri" panose="020F0502020204030204" pitchFamily="34" charset="0"/>
                <a:cs typeface="Calibri" panose="020F0502020204030204" pitchFamily="34" charset="0"/>
              </a:rPr>
              <a:t>Cash flow optimization</a:t>
            </a:r>
          </a:p>
          <a:p>
            <a:endParaRPr lang="en-US" dirty="0"/>
          </a:p>
        </p:txBody>
      </p:sp>
      <p:sp>
        <p:nvSpPr>
          <p:cNvPr id="7" name="Text Placeholder 6">
            <a:extLst>
              <a:ext uri="{FF2B5EF4-FFF2-40B4-BE49-F238E27FC236}">
                <a16:creationId xmlns:a16="http://schemas.microsoft.com/office/drawing/2014/main" id="{F1CD0E20-F58A-4D97-98C8-CA00220F83C9}"/>
              </a:ext>
            </a:extLst>
          </p:cNvPr>
          <p:cNvSpPr>
            <a:spLocks noGrp="1"/>
          </p:cNvSpPr>
          <p:nvPr>
            <p:ph sz="half" idx="2"/>
          </p:nvPr>
        </p:nvSpPr>
        <p:spPr>
          <a:xfrm>
            <a:off x="5822325" y="1417320"/>
            <a:ext cx="6135352" cy="4023360"/>
          </a:xfrm>
        </p:spPr>
        <p:txBody>
          <a:bodyPr>
            <a:noAutofit/>
          </a:bodyPr>
          <a:lstStyle/>
          <a:p>
            <a:pPr marL="0" marR="0" lvl="0" indent="0" fontAlgn="ctr">
              <a:spcBef>
                <a:spcPts val="0"/>
              </a:spcBef>
              <a:spcAft>
                <a:spcPts val="0"/>
              </a:spcAft>
              <a:buSzPts val="1000"/>
              <a:buNone/>
              <a:tabLst>
                <a:tab pos="457200" algn="l"/>
              </a:tabLst>
            </a:pPr>
            <a:r>
              <a:rPr lang="en-US" sz="3000" u="sng" dirty="0">
                <a:solidFill>
                  <a:srgbClr val="1F2A44"/>
                </a:solidFill>
                <a:effectLst/>
                <a:latin typeface="Calibri" panose="020F0502020204030204" pitchFamily="34" charset="0"/>
                <a:ea typeface="Calibri" panose="020F0502020204030204" pitchFamily="34" charset="0"/>
                <a:cs typeface="Calibri" panose="020F0502020204030204" pitchFamily="34" charset="0"/>
              </a:rPr>
              <a:t>Now (Not Ideal):</a:t>
            </a:r>
          </a:p>
          <a:p>
            <a:pPr marL="457200" marR="0" lvl="1" indent="0" fontAlgn="ctr">
              <a:spcBef>
                <a:spcPts val="0"/>
              </a:spcBef>
              <a:spcAft>
                <a:spcPts val="0"/>
              </a:spcAft>
              <a:buNone/>
            </a:pPr>
            <a:endParaRPr lang="en-US" sz="3000" dirty="0">
              <a:solidFill>
                <a:srgbClr val="1F2A44"/>
              </a:solidFill>
              <a:effectLst/>
              <a:latin typeface="Calibri" panose="020F0502020204030204" pitchFamily="34" charset="0"/>
              <a:ea typeface="Calibri" panose="020F0502020204030204" pitchFamily="34" charset="0"/>
              <a:cs typeface="Calibri" panose="020F0502020204030204" pitchFamily="34" charset="0"/>
            </a:endParaRPr>
          </a:p>
          <a:p>
            <a:pPr marR="0" lvl="1" fontAlgn="ctr">
              <a:spcBef>
                <a:spcPts val="0"/>
              </a:spcBef>
              <a:spcAft>
                <a:spcPts val="0"/>
              </a:spcAft>
            </a:pPr>
            <a:r>
              <a:rPr lang="en-US" sz="3000" dirty="0">
                <a:solidFill>
                  <a:srgbClr val="1F2A44"/>
                </a:solidFill>
                <a:effectLst/>
                <a:latin typeface="Calibri" panose="020F0502020204030204" pitchFamily="34" charset="0"/>
                <a:ea typeface="Calibri" panose="020F0502020204030204" pitchFamily="34" charset="0"/>
                <a:cs typeface="Calibri" panose="020F0502020204030204" pitchFamily="34" charset="0"/>
              </a:rPr>
              <a:t>Granular level of oversight</a:t>
            </a:r>
          </a:p>
          <a:p>
            <a:pPr marR="0" lvl="1" fontAlgn="ctr">
              <a:spcBef>
                <a:spcPts val="0"/>
              </a:spcBef>
              <a:spcAft>
                <a:spcPts val="0"/>
              </a:spcAft>
            </a:pPr>
            <a:r>
              <a:rPr lang="en-US" sz="3000" dirty="0">
                <a:solidFill>
                  <a:srgbClr val="1F2A44"/>
                </a:solidFill>
                <a:effectLst/>
                <a:latin typeface="Calibri" panose="020F0502020204030204" pitchFamily="34" charset="0"/>
                <a:ea typeface="Calibri" panose="020F0502020204030204" pitchFamily="34" charset="0"/>
                <a:cs typeface="Calibri" panose="020F0502020204030204" pitchFamily="34" charset="0"/>
              </a:rPr>
              <a:t>Operations-heavy</a:t>
            </a:r>
          </a:p>
          <a:p>
            <a:pPr marR="0" lvl="1" fontAlgn="ctr">
              <a:spcBef>
                <a:spcPts val="0"/>
              </a:spcBef>
              <a:spcAft>
                <a:spcPts val="0"/>
              </a:spcAft>
            </a:pPr>
            <a:r>
              <a:rPr lang="en-US" sz="3000" dirty="0">
                <a:solidFill>
                  <a:srgbClr val="1F2A44"/>
                </a:solidFill>
                <a:effectLst/>
                <a:latin typeface="Calibri" panose="020F0502020204030204" pitchFamily="34" charset="0"/>
                <a:ea typeface="Calibri" panose="020F0502020204030204" pitchFamily="34" charset="0"/>
                <a:cs typeface="Calibri" panose="020F0502020204030204" pitchFamily="34" charset="0"/>
              </a:rPr>
              <a:t>Day-to-day involvement with property management </a:t>
            </a:r>
          </a:p>
          <a:p>
            <a:pPr marR="0" lvl="1" fontAlgn="ctr">
              <a:spcBef>
                <a:spcPts val="0"/>
              </a:spcBef>
              <a:spcAft>
                <a:spcPts val="0"/>
              </a:spcAft>
            </a:pPr>
            <a:r>
              <a:rPr lang="en-US" sz="3000" dirty="0">
                <a:solidFill>
                  <a:srgbClr val="1F2A44"/>
                </a:solidFill>
                <a:effectLst/>
                <a:latin typeface="Calibri" panose="020F0502020204030204" pitchFamily="34" charset="0"/>
                <a:ea typeface="Calibri" panose="020F0502020204030204" pitchFamily="34" charset="0"/>
                <a:cs typeface="Calibri" panose="020F0502020204030204" pitchFamily="34" charset="0"/>
              </a:rPr>
              <a:t>Fewer deals per Asset Manager and capacity constraints</a:t>
            </a:r>
          </a:p>
          <a:p>
            <a:pPr marR="0" lvl="1" fontAlgn="ctr">
              <a:spcBef>
                <a:spcPts val="0"/>
              </a:spcBef>
              <a:spcAft>
                <a:spcPts val="0"/>
              </a:spcAft>
            </a:pPr>
            <a:r>
              <a:rPr lang="en-US" sz="3000" dirty="0">
                <a:solidFill>
                  <a:srgbClr val="1F2A44"/>
                </a:solidFill>
                <a:latin typeface="Calibri" panose="020F0502020204030204" pitchFamily="34" charset="0"/>
                <a:ea typeface="Calibri" panose="020F0502020204030204" pitchFamily="34" charset="0"/>
                <a:cs typeface="Calibri" panose="020F0502020204030204" pitchFamily="34" charset="0"/>
              </a:rPr>
              <a:t>Burnout!</a:t>
            </a:r>
            <a:endParaRPr lang="en-US" sz="3000" dirty="0">
              <a:solidFill>
                <a:srgbClr val="1F2A44"/>
              </a:solidFill>
              <a:effectLst/>
              <a:latin typeface="Calibri" panose="020F0502020204030204" pitchFamily="34" charset="0"/>
              <a:ea typeface="Calibri" panose="020F0502020204030204" pitchFamily="34" charset="0"/>
              <a:cs typeface="Calibri" panose="020F0502020204030204" pitchFamily="34" charset="0"/>
            </a:endParaRPr>
          </a:p>
          <a:p>
            <a:pPr marL="114300" indent="0">
              <a:buNone/>
            </a:pPr>
            <a:endParaRPr lang="en-US" dirty="0"/>
          </a:p>
        </p:txBody>
      </p:sp>
      <p:sp>
        <p:nvSpPr>
          <p:cNvPr id="8" name="Footer Placeholder 7">
            <a:extLst>
              <a:ext uri="{FF2B5EF4-FFF2-40B4-BE49-F238E27FC236}">
                <a16:creationId xmlns:a16="http://schemas.microsoft.com/office/drawing/2014/main" id="{FE93E071-A8E5-4063-9415-314E31DD765E}"/>
              </a:ext>
            </a:extLst>
          </p:cNvPr>
          <p:cNvSpPr>
            <a:spLocks noGrp="1"/>
          </p:cNvSpPr>
          <p:nvPr>
            <p:ph type="ftr" sz="quarter" idx="11"/>
          </p:nvPr>
        </p:nvSpPr>
        <p:spPr/>
        <p:txBody>
          <a:bodyPr/>
          <a:lstStyle/>
          <a:p>
            <a:r>
              <a:rPr lang="en-US"/>
              <a:t>CHAM Conference 2024</a:t>
            </a:r>
          </a:p>
        </p:txBody>
      </p:sp>
    </p:spTree>
    <p:extLst>
      <p:ext uri="{BB962C8B-B14F-4D97-AF65-F5344CB8AC3E}">
        <p14:creationId xmlns:p14="http://schemas.microsoft.com/office/powerpoint/2010/main" val="73337835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DC General Document Theme">
  <a:themeElements>
    <a:clrScheme name="HDC Brand colors">
      <a:dk1>
        <a:srgbClr val="E1523D"/>
      </a:dk1>
      <a:lt1>
        <a:srgbClr val="FFFFFF"/>
      </a:lt1>
      <a:dk2>
        <a:srgbClr val="968C83"/>
      </a:dk2>
      <a:lt2>
        <a:srgbClr val="D7D2CB"/>
      </a:lt2>
      <a:accent1>
        <a:srgbClr val="968C83"/>
      </a:accent1>
      <a:accent2>
        <a:srgbClr val="1F2A44"/>
      </a:accent2>
      <a:accent3>
        <a:srgbClr val="E1523D"/>
      </a:accent3>
      <a:accent4>
        <a:srgbClr val="D7D2CB"/>
      </a:accent4>
      <a:accent5>
        <a:srgbClr val="FFFFFF"/>
      </a:accent5>
      <a:accent6>
        <a:srgbClr val="6E6259"/>
      </a:accent6>
      <a:hlink>
        <a:srgbClr val="E1523D"/>
      </a:hlink>
      <a:folHlink>
        <a:srgbClr val="968C83"/>
      </a:folHlink>
    </a:clrScheme>
    <a:fontScheme name="HDC Open Sans Head and Georgia Body">
      <a:majorFont>
        <a:latin typeface="Open Sans"/>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3575D7C86F0B439FA9A145E47582A2" ma:contentTypeVersion="19" ma:contentTypeDescription="Create a new document." ma:contentTypeScope="" ma:versionID="0090336d2df574ae8fb471bc5cfe2ec4">
  <xsd:schema xmlns:xsd="http://www.w3.org/2001/XMLSchema" xmlns:xs="http://www.w3.org/2001/XMLSchema" xmlns:p="http://schemas.microsoft.com/office/2006/metadata/properties" xmlns:ns2="51a155b2-6ed7-4205-87af-1c84535b6331" xmlns:ns3="1369267a-db77-430e-b0c1-9a1bbade8463" targetNamespace="http://schemas.microsoft.com/office/2006/metadata/properties" ma:root="true" ma:fieldsID="bfab894c33c99ad17c3a061f73062890" ns2:_="" ns3:_="">
    <xsd:import namespace="51a155b2-6ed7-4205-87af-1c84535b6331"/>
    <xsd:import namespace="1369267a-db77-430e-b0c1-9a1bbade84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a155b2-6ed7-4205-87af-1c84535b6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40ffd47-213f-477a-b04b-2816f22c55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69267a-db77-430e-b0c1-9a1bbade846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e98f05a-45e6-4e25-bd3e-ef1c6ccf20f7}" ma:internalName="TaxCatchAll" ma:showField="CatchAllData" ma:web="1369267a-db77-430e-b0c1-9a1bbade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1a155b2-6ed7-4205-87af-1c84535b6331">
      <Terms xmlns="http://schemas.microsoft.com/office/infopath/2007/PartnerControls"/>
    </lcf76f155ced4ddcb4097134ff3c332f>
    <TaxCatchAll xmlns="1369267a-db77-430e-b0c1-9a1bbade846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0F1C96-69DB-4D54-A43D-856356F676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a155b2-6ed7-4205-87af-1c84535b6331"/>
    <ds:schemaRef ds:uri="1369267a-db77-430e-b0c1-9a1bbade84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3EAB0E-8969-44E1-B61C-3E4453D155A7}">
  <ds:schemaRefs>
    <ds:schemaRef ds:uri="http://purl.org/dc/elements/1.1/"/>
    <ds:schemaRef ds:uri="http://purl.org/dc/dcmitype/"/>
    <ds:schemaRef ds:uri="51a155b2-6ed7-4205-87af-1c84535b6331"/>
    <ds:schemaRef ds:uri="http://schemas.microsoft.com/office/2006/metadata/properties"/>
    <ds:schemaRef ds:uri="http://schemas.openxmlformats.org/package/2006/metadata/core-properties"/>
    <ds:schemaRef ds:uri="http://schemas.microsoft.com/office/infopath/2007/PartnerControls"/>
    <ds:schemaRef ds:uri="1369267a-db77-430e-b0c1-9a1bbade8463"/>
    <ds:schemaRef ds:uri="http://purl.org/dc/term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A26881F5-BF79-4928-AA68-1DB1F224A2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24639</TotalTime>
  <Words>2676</Words>
  <Application>Microsoft Office PowerPoint</Application>
  <PresentationFormat>Widescreen</PresentationFormat>
  <Paragraphs>301</Paragraphs>
  <Slides>25</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Aptos</vt:lpstr>
      <vt:lpstr>Arial</vt:lpstr>
      <vt:lpstr>Calibri</vt:lpstr>
      <vt:lpstr>Calibri  </vt:lpstr>
      <vt:lpstr>Courier New</vt:lpstr>
      <vt:lpstr>Georgia</vt:lpstr>
      <vt:lpstr>Noto Sans Symbols</vt:lpstr>
      <vt:lpstr>Open Sans</vt:lpstr>
      <vt:lpstr>Symbol</vt:lpstr>
      <vt:lpstr>Custom Design</vt:lpstr>
      <vt:lpstr>HDC General Document Theme</vt:lpstr>
      <vt:lpstr>From Feasibility to Stabilization: How Asset Managers and Developers Can Collaborate to Create Operationally Resilient Affordable Housing Properties   Housing Washington Conference September 29, 2025</vt:lpstr>
      <vt:lpstr>Meet the Panel</vt:lpstr>
      <vt:lpstr>Agenda – 90 min</vt:lpstr>
      <vt:lpstr>Session Goals</vt:lpstr>
      <vt:lpstr>Audience question: Who is in the Room?</vt:lpstr>
      <vt:lpstr>PowerPoint Presentation</vt:lpstr>
      <vt:lpstr>PowerPoint Presentation</vt:lpstr>
      <vt:lpstr>     Property             Asset   Management      Management</vt:lpstr>
      <vt:lpstr>Asset Management Then &amp; Now</vt:lpstr>
      <vt:lpstr>Development and Asset Management </vt:lpstr>
      <vt:lpstr>Project Lifecycle:  Development and Asset Management  common practice</vt:lpstr>
      <vt:lpstr>Project Lifecycle:  Development and Asset Management  recommended!</vt:lpstr>
      <vt:lpstr>Project Life Cycle: Phases of Real Estate Development</vt:lpstr>
      <vt:lpstr>Audience question:   Is your asset management staff included during discussions of land or property acquisition for future development or rehab? </vt:lpstr>
      <vt:lpstr>Asset Management and Pre-Acquisition Strategy (10 min)</vt:lpstr>
      <vt:lpstr>Audience question:  Is your organization’s asset management and/or property management staff consulted when crafting operating projections for a new development?</vt:lpstr>
      <vt:lpstr>Asset Management in Feasibility Phase (10 min)</vt:lpstr>
      <vt:lpstr>Audience question:  Is your organization’s asset management staff and/or property management company consulted when determining the lease-up schedule for a new development?</vt:lpstr>
      <vt:lpstr>Asset Management in Pre-Development Phase (10 min)</vt:lpstr>
      <vt:lpstr>Audience question:   Is your asset management staff consulted on design and materials, such as common area layout or kitchen finishes?</vt:lpstr>
      <vt:lpstr>Asset Management in Construction/Design Phase (10 min)</vt:lpstr>
      <vt:lpstr>Audience question:  Is your asset management staff heavily involved in lease-up coordination with property management?</vt:lpstr>
      <vt:lpstr>Asset Management in Lease-up/Closeout Phase (10 min)</vt:lpstr>
      <vt:lpstr>In Summary:  Asset Management Role in Property’s Life Stages</vt:lpstr>
      <vt:lpstr>Let’s open the floor for questions/comments   Thanks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Schelling</dc:creator>
  <cp:lastModifiedBy>Kimberly Taylor</cp:lastModifiedBy>
  <cp:revision>1196</cp:revision>
  <cp:lastPrinted>2021-08-19T23:37:20Z</cp:lastPrinted>
  <dcterms:created xsi:type="dcterms:W3CDTF">2018-09-05T20:40:07Z</dcterms:created>
  <dcterms:modified xsi:type="dcterms:W3CDTF">2025-09-29T14:15:08Z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0x010100203575D7C86F0B439FA9A145E47582A2</vt:lpwstr>
  </property>
  <property fmtid="{D5CDD505-2E9C-101B-9397-08002B2CF9AE}" pid="3" name="MediaServiceImageTags">
    <vt:lpwstr/>
  </property>
</Properties>
</file>