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1"/>
  </p:sldMasterIdLst>
  <p:notesMasterIdLst>
    <p:notesMasterId r:id="rId33"/>
  </p:notesMasterIdLst>
  <p:sldIdLst>
    <p:sldId id="256" r:id="rId2"/>
    <p:sldId id="257" r:id="rId3"/>
    <p:sldId id="259" r:id="rId4"/>
    <p:sldId id="286" r:id="rId5"/>
    <p:sldId id="258" r:id="rId6"/>
    <p:sldId id="260" r:id="rId7"/>
    <p:sldId id="261" r:id="rId8"/>
    <p:sldId id="275" r:id="rId9"/>
    <p:sldId id="276" r:id="rId10"/>
    <p:sldId id="262" r:id="rId11"/>
    <p:sldId id="285" r:id="rId12"/>
    <p:sldId id="284" r:id="rId13"/>
    <p:sldId id="283" r:id="rId14"/>
    <p:sldId id="265" r:id="rId15"/>
    <p:sldId id="266" r:id="rId16"/>
    <p:sldId id="278" r:id="rId17"/>
    <p:sldId id="279" r:id="rId18"/>
    <p:sldId id="267" r:id="rId19"/>
    <p:sldId id="277" r:id="rId20"/>
    <p:sldId id="287" r:id="rId21"/>
    <p:sldId id="268" r:id="rId22"/>
    <p:sldId id="269" r:id="rId23"/>
    <p:sldId id="271" r:id="rId24"/>
    <p:sldId id="281" r:id="rId25"/>
    <p:sldId id="280" r:id="rId26"/>
    <p:sldId id="282" r:id="rId27"/>
    <p:sldId id="270" r:id="rId28"/>
    <p:sldId id="272" r:id="rId29"/>
    <p:sldId id="288" r:id="rId30"/>
    <p:sldId id="273"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732" autoAdjust="0"/>
  </p:normalViewPr>
  <p:slideViewPr>
    <p:cSldViewPr snapToGrid="0" snapToObjects="1">
      <p:cViewPr varScale="1">
        <p:scale>
          <a:sx n="70" d="100"/>
          <a:sy n="70" d="100"/>
        </p:scale>
        <p:origin x="1116"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llie\Dropbox\Conflict%20Resolution%20Services%20Project\DATA\AnalysisReports\SummaryStats_071725.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ellie\Dropbox\Conflict%20Resolution%20Services%20Project\DATA\AnalysisReports\SummaryStats_0717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ellie\Dropbox\Conflict%20Resolution%20Services%20Project\DATA\AnalysisReports\SummaryStats_07172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ellie\Dropbox\Conflict%20Resolution%20Services%20Project\DATA\AnalysisReports\SummaryStats_071725.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ellie\Dropbox\Conflict%20Resolution%20Services%20Project\DATA\AnalysisReports\SummaryStats_07172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ellie\Dropbox\Conflict%20Resolution%20Services%20Project\DATA\AnalysisReports\SummaryStats_07172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ellie\Dropbox\Conflict%20Resolution%20Services%20Project\DATA\AnalysisReports\SummaryStats_071725.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ellie\Dropbox\Conflict%20Resolution%20Services%20Project\DATA\AnalysisReports\SummaryStats_0717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ellie\Dropbox\Conflict%20Resolution%20Services%20Project\DATA\AnalysisReports\SummaryStats_071725.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ellie\Dropbox\Conflict%20Resolution%20Services%20Project\DATA\AnalysisReports\SummaryStats_0717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F619-478B-88CC-27411DA1E54F}"/>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F619-478B-88CC-27411DA1E54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Engagement!$A$3:$A$4</c:f>
              <c:strCache>
                <c:ptCount val="2"/>
                <c:pt idx="0">
                  <c:v>Disengaged or non-responsive</c:v>
                </c:pt>
                <c:pt idx="1">
                  <c:v>Engaged with Conflict Specialist</c:v>
                </c:pt>
              </c:strCache>
            </c:strRef>
          </c:cat>
          <c:val>
            <c:numRef>
              <c:f>Engagement!$C$3:$C$4</c:f>
              <c:numCache>
                <c:formatCode>0%</c:formatCode>
                <c:ptCount val="2"/>
                <c:pt idx="0">
                  <c:v>0.31168831168831168</c:v>
                </c:pt>
                <c:pt idx="1">
                  <c:v>0.68831168831168832</c:v>
                </c:pt>
              </c:numCache>
            </c:numRef>
          </c:val>
          <c:extLst>
            <c:ext xmlns:c16="http://schemas.microsoft.com/office/drawing/2014/chart" uri="{C3380CC4-5D6E-409C-BE32-E72D297353CC}">
              <c16:uniqueId val="{00000004-F619-478B-88CC-27411DA1E54F}"/>
            </c:ext>
          </c:extLst>
        </c:ser>
        <c:dLbls>
          <c:showLegendKey val="0"/>
          <c:showVal val="0"/>
          <c:showCatName val="0"/>
          <c:showSerName val="0"/>
          <c:showPercent val="0"/>
          <c:showBubbleSize val="0"/>
        </c:dLbls>
        <c:gapWidth val="182"/>
        <c:axId val="1118105531"/>
        <c:axId val="1113263891"/>
      </c:barChart>
      <c:catAx>
        <c:axId val="11181055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3263891"/>
        <c:crosses val="autoZero"/>
        <c:auto val="1"/>
        <c:lblAlgn val="ctr"/>
        <c:lblOffset val="100"/>
        <c:noMultiLvlLbl val="1"/>
      </c:catAx>
      <c:valAx>
        <c:axId val="11132638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810553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TotalHrsbyService!$B$1</c:f>
              <c:strCache>
                <c:ptCount val="1"/>
                <c:pt idx="0">
                  <c:v>NumberServiceHours</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2BB0-46C1-B78A-6EBCAB6DBE9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2BB0-46C1-B78A-6EBCAB6DBE9C}"/>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TotalHrsbyService!$M$2:$M$4</c:f>
              <c:strCache>
                <c:ptCount val="3"/>
                <c:pt idx="0">
                  <c:v>Conciliation</c:v>
                </c:pt>
                <c:pt idx="1">
                  <c:v>Conflict Coaching</c:v>
                </c:pt>
                <c:pt idx="2">
                  <c:v>Mediation</c:v>
                </c:pt>
              </c:strCache>
            </c:strRef>
          </c:cat>
          <c:val>
            <c:numRef>
              <c:f>TotalHrsbyService!$O$2:$O$4</c:f>
              <c:numCache>
                <c:formatCode>0%</c:formatCode>
                <c:ptCount val="3"/>
                <c:pt idx="0">
                  <c:v>0.16254353844779837</c:v>
                </c:pt>
                <c:pt idx="1">
                  <c:v>0.73028489774046645</c:v>
                </c:pt>
                <c:pt idx="2">
                  <c:v>0.10717156381173519</c:v>
                </c:pt>
              </c:numCache>
            </c:numRef>
          </c:val>
          <c:extLst>
            <c:ext xmlns:c16="http://schemas.microsoft.com/office/drawing/2014/chart" uri="{C3380CC4-5D6E-409C-BE32-E72D297353CC}">
              <c16:uniqueId val="{00000000-2BB0-46C1-B78A-6EBCAB6DBE9C}"/>
            </c:ext>
          </c:extLst>
        </c:ser>
        <c:dLbls>
          <c:showLegendKey val="0"/>
          <c:showVal val="0"/>
          <c:showCatName val="0"/>
          <c:showSerName val="0"/>
          <c:showPercent val="0"/>
          <c:showBubbleSize val="0"/>
        </c:dLbls>
        <c:gapWidth val="219"/>
        <c:overlap val="-27"/>
        <c:axId val="1400012096"/>
        <c:axId val="1400009600"/>
      </c:barChart>
      <c:catAx>
        <c:axId val="140001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00009600"/>
        <c:crosses val="autoZero"/>
        <c:auto val="1"/>
        <c:lblAlgn val="ctr"/>
        <c:lblOffset val="100"/>
        <c:noMultiLvlLbl val="0"/>
      </c:catAx>
      <c:valAx>
        <c:axId val="140000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0001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Resolved!$A$4:$A$5</c:f>
              <c:strCache>
                <c:ptCount val="2"/>
                <c:pt idx="0">
                  <c:v>Not Resolved</c:v>
                </c:pt>
                <c:pt idx="1">
                  <c:v>Resolved</c:v>
                </c:pt>
              </c:strCache>
            </c:strRef>
          </c:cat>
          <c:val>
            <c:numRef>
              <c:f>Resolved!$C$4:$C$5</c:f>
              <c:numCache>
                <c:formatCode>0%</c:formatCode>
                <c:ptCount val="2"/>
                <c:pt idx="0">
                  <c:v>0.33980582524271846</c:v>
                </c:pt>
                <c:pt idx="1">
                  <c:v>0.66019417475728159</c:v>
                </c:pt>
              </c:numCache>
            </c:numRef>
          </c:val>
          <c:extLst>
            <c:ext xmlns:c16="http://schemas.microsoft.com/office/drawing/2014/chart" uri="{C3380CC4-5D6E-409C-BE32-E72D297353CC}">
              <c16:uniqueId val="{00000000-DBEB-42AF-B3D2-D55204C5A67D}"/>
            </c:ext>
          </c:extLst>
        </c:ser>
        <c:dLbls>
          <c:showLegendKey val="0"/>
          <c:showVal val="0"/>
          <c:showCatName val="0"/>
          <c:showSerName val="0"/>
          <c:showPercent val="0"/>
          <c:showBubbleSize val="0"/>
        </c:dLbls>
        <c:gapWidth val="219"/>
        <c:overlap val="-27"/>
        <c:axId val="1529208431"/>
        <c:axId val="1529210511"/>
      </c:barChart>
      <c:catAx>
        <c:axId val="152920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529210511"/>
        <c:crosses val="autoZero"/>
        <c:auto val="1"/>
        <c:lblAlgn val="ctr"/>
        <c:lblOffset val="100"/>
        <c:noMultiLvlLbl val="0"/>
      </c:catAx>
      <c:valAx>
        <c:axId val="1529210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529208431"/>
        <c:crosses val="autoZero"/>
        <c:crossBetween val="between"/>
      </c:valAx>
      <c:spPr>
        <a:noFill/>
        <a:ln>
          <a:noFill/>
        </a:ln>
        <a:effectLst/>
      </c:spPr>
    </c:plotArea>
    <c:plotVisOnly val="1"/>
    <c:dispBlanksAs val="gap"/>
    <c:showDLblsOverMax val="0"/>
    <c:extLst/>
  </c:chart>
  <c:spPr>
    <a:noFill/>
    <a:ln>
      <a:noFill/>
    </a:ln>
    <a:effectLst/>
  </c:spPr>
  <c:txPr>
    <a:bodyPr/>
    <a:lstStyle/>
    <a:p>
      <a:pPr>
        <a:defRPr sz="11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t>Types of Conflicts (n=172)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81D4-465F-BC81-FA786AE03881}"/>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81D4-465F-BC81-FA786AE03881}"/>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07B7-411C-8150-F0A5AD0021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Conflicts!$A$2:$A$4</c:f>
              <c:strCache>
                <c:ptCount val="3"/>
                <c:pt idx="0">
                  <c:v>Both</c:v>
                </c:pt>
                <c:pt idx="1">
                  <c:v>Financial</c:v>
                </c:pt>
                <c:pt idx="2">
                  <c:v>NonFinancial</c:v>
                </c:pt>
              </c:strCache>
            </c:strRef>
          </c:cat>
          <c:val>
            <c:numRef>
              <c:f>Conflicts!$C$2:$C$4</c:f>
              <c:numCache>
                <c:formatCode>0%</c:formatCode>
                <c:ptCount val="3"/>
                <c:pt idx="0">
                  <c:v>6.9767441860465115E-2</c:v>
                </c:pt>
                <c:pt idx="1">
                  <c:v>0.5058139534883721</c:v>
                </c:pt>
                <c:pt idx="2">
                  <c:v>0.42441860465116277</c:v>
                </c:pt>
              </c:numCache>
            </c:numRef>
          </c:val>
          <c:extLst>
            <c:ext xmlns:c16="http://schemas.microsoft.com/office/drawing/2014/chart" uri="{C3380CC4-5D6E-409C-BE32-E72D297353CC}">
              <c16:uniqueId val="{00000004-81D4-465F-BC81-FA786AE03881}"/>
            </c:ext>
          </c:extLst>
        </c:ser>
        <c:dLbls>
          <c:showLegendKey val="0"/>
          <c:showVal val="0"/>
          <c:showCatName val="0"/>
          <c:showSerName val="0"/>
          <c:showPercent val="0"/>
          <c:showBubbleSize val="0"/>
        </c:dLbls>
        <c:gapWidth val="219"/>
        <c:overlap val="-27"/>
        <c:axId val="1118105531"/>
        <c:axId val="1113263891"/>
      </c:barChart>
      <c:catAx>
        <c:axId val="11181055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13263891"/>
        <c:crosses val="autoZero"/>
        <c:auto val="1"/>
        <c:lblAlgn val="ctr"/>
        <c:lblOffset val="100"/>
        <c:noMultiLvlLbl val="1"/>
      </c:catAx>
      <c:valAx>
        <c:axId val="11132638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1810553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t>Types of Conflicts (n=172)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dLbls>
          <c:showLegendKey val="0"/>
          <c:showVal val="0"/>
          <c:showCatName val="0"/>
          <c:showSerName val="0"/>
          <c:showPercent val="0"/>
          <c:showBubbleSize val="0"/>
        </c:dLbls>
        <c:gapWidth val="219"/>
        <c:overlap val="-27"/>
        <c:axId val="1118105531"/>
        <c:axId val="1113263891"/>
      </c:barChart>
      <c:catAx>
        <c:axId val="11181055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3263891"/>
        <c:crosses val="autoZero"/>
        <c:auto val="1"/>
        <c:lblAlgn val="ctr"/>
        <c:lblOffset val="100"/>
        <c:noMultiLvlLbl val="1"/>
      </c:catAx>
      <c:valAx>
        <c:axId val="11132638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810553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99781991336596E-2"/>
          <c:y val="3.7626182031452259E-2"/>
          <c:w val="0.90130021800866345"/>
          <c:h val="0.9369342691388196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B0A-4C46-97AD-5136E4C55E5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B0A-4C46-97AD-5136E4C55E5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B0A-4C46-97AD-5136E4C55E5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COnflict_details_charts!$F$5:$F$7</c:f>
              <c:strCache>
                <c:ptCount val="3"/>
                <c:pt idx="0">
                  <c:v>Landlord accounting issues</c:v>
                </c:pt>
                <c:pt idx="1">
                  <c:v>Non-payment issues, except utilities</c:v>
                </c:pt>
                <c:pt idx="2">
                  <c:v>Non-payment of utilities</c:v>
                </c:pt>
              </c:strCache>
            </c:strRef>
          </c:cat>
          <c:val>
            <c:numRef>
              <c:f>COnflict_details_charts!$H$5:$H$7</c:f>
              <c:numCache>
                <c:formatCode>0%</c:formatCode>
                <c:ptCount val="3"/>
                <c:pt idx="0">
                  <c:v>0.33734939759036142</c:v>
                </c:pt>
                <c:pt idx="1">
                  <c:v>0.65277777777777779</c:v>
                </c:pt>
                <c:pt idx="2">
                  <c:v>0.32</c:v>
                </c:pt>
              </c:numCache>
            </c:numRef>
          </c:val>
          <c:extLst>
            <c:ext xmlns:c16="http://schemas.microsoft.com/office/drawing/2014/chart" uri="{C3380CC4-5D6E-409C-BE32-E72D297353CC}">
              <c16:uniqueId val="{00000006-8B0A-4C46-97AD-5136E4C55E5D}"/>
            </c:ext>
          </c:extLst>
        </c:ser>
        <c:dLbls>
          <c:showLegendKey val="0"/>
          <c:showVal val="0"/>
          <c:showCatName val="0"/>
          <c:showSerName val="0"/>
          <c:showPercent val="0"/>
          <c:showBubbleSize val="0"/>
        </c:dLbls>
        <c:gapWidth val="219"/>
        <c:overlap val="-27"/>
        <c:axId val="2043952448"/>
        <c:axId val="2043949088"/>
      </c:barChart>
      <c:catAx>
        <c:axId val="2043952448"/>
        <c:scaling>
          <c:orientation val="minMax"/>
        </c:scaling>
        <c:delete val="1"/>
        <c:axPos val="b"/>
        <c:numFmt formatCode="General" sourceLinked="1"/>
        <c:majorTickMark val="none"/>
        <c:minorTickMark val="none"/>
        <c:tickLblPos val="nextTo"/>
        <c:crossAx val="2043949088"/>
        <c:crosses val="autoZero"/>
        <c:auto val="1"/>
        <c:lblAlgn val="ctr"/>
        <c:lblOffset val="100"/>
        <c:noMultiLvlLbl val="0"/>
      </c:catAx>
      <c:valAx>
        <c:axId val="204394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395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t>Types of Conflicts (n=172)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dLbls>
          <c:showLegendKey val="0"/>
          <c:showVal val="0"/>
          <c:showCatName val="0"/>
          <c:showSerName val="0"/>
          <c:showPercent val="0"/>
          <c:showBubbleSize val="0"/>
        </c:dLbls>
        <c:gapWidth val="219"/>
        <c:overlap val="-27"/>
        <c:axId val="1118105531"/>
        <c:axId val="1113263891"/>
      </c:barChart>
      <c:catAx>
        <c:axId val="11181055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3263891"/>
        <c:crosses val="autoZero"/>
        <c:auto val="1"/>
        <c:lblAlgn val="ctr"/>
        <c:lblOffset val="100"/>
        <c:noMultiLvlLbl val="1"/>
      </c:catAx>
      <c:valAx>
        <c:axId val="11132638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810553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Types of Financial Conflicts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043952448"/>
        <c:axId val="2043949088"/>
      </c:barChart>
      <c:catAx>
        <c:axId val="204395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43949088"/>
        <c:crosses val="autoZero"/>
        <c:auto val="1"/>
        <c:lblAlgn val="ctr"/>
        <c:lblOffset val="100"/>
        <c:noMultiLvlLbl val="0"/>
      </c:catAx>
      <c:valAx>
        <c:axId val="204394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4395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A82D-4F66-B6FB-B243DBD2C0B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A82D-4F66-B6FB-B243DBD2C0B5}"/>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COnflict_details_charts!$F$29:$F$31</c:f>
              <c:strCache>
                <c:ptCount val="3"/>
                <c:pt idx="0">
                  <c:v>Habitability</c:v>
                </c:pt>
                <c:pt idx="1">
                  <c:v>Safety</c:v>
                </c:pt>
                <c:pt idx="2">
                  <c:v>Behavioral</c:v>
                </c:pt>
              </c:strCache>
            </c:strRef>
          </c:cat>
          <c:val>
            <c:numRef>
              <c:f>COnflict_details_charts!$H$29:$H$31</c:f>
              <c:numCache>
                <c:formatCode>0%</c:formatCode>
                <c:ptCount val="3"/>
                <c:pt idx="0">
                  <c:v>0.52459016393442626</c:v>
                </c:pt>
                <c:pt idx="1">
                  <c:v>6.5573770491803282E-2</c:v>
                </c:pt>
                <c:pt idx="2">
                  <c:v>0.4098360655737705</c:v>
                </c:pt>
              </c:numCache>
            </c:numRef>
          </c:val>
          <c:extLst>
            <c:ext xmlns:c16="http://schemas.microsoft.com/office/drawing/2014/chart" uri="{C3380CC4-5D6E-409C-BE32-E72D297353CC}">
              <c16:uniqueId val="{00000000-A82D-4F66-B6FB-B243DBD2C0B5}"/>
            </c:ext>
          </c:extLst>
        </c:ser>
        <c:dLbls>
          <c:showLegendKey val="0"/>
          <c:showVal val="0"/>
          <c:showCatName val="0"/>
          <c:showSerName val="0"/>
          <c:showPercent val="0"/>
          <c:showBubbleSize val="0"/>
        </c:dLbls>
        <c:gapWidth val="219"/>
        <c:overlap val="-27"/>
        <c:axId val="2043952448"/>
        <c:axId val="2043949088"/>
      </c:barChart>
      <c:catAx>
        <c:axId val="204395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3949088"/>
        <c:crosses val="autoZero"/>
        <c:auto val="1"/>
        <c:lblAlgn val="ctr"/>
        <c:lblOffset val="100"/>
        <c:noMultiLvlLbl val="0"/>
      </c:catAx>
      <c:valAx>
        <c:axId val="204394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395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t>Types of Conflicts (n=172)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dLbls>
          <c:showLegendKey val="0"/>
          <c:showVal val="0"/>
          <c:showCatName val="0"/>
          <c:showSerName val="0"/>
          <c:showPercent val="0"/>
          <c:showBubbleSize val="0"/>
        </c:dLbls>
        <c:gapWidth val="219"/>
        <c:overlap val="-27"/>
        <c:axId val="1118105531"/>
        <c:axId val="1113263891"/>
      </c:barChart>
      <c:catAx>
        <c:axId val="11181055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3263891"/>
        <c:crosses val="autoZero"/>
        <c:auto val="1"/>
        <c:lblAlgn val="ctr"/>
        <c:lblOffset val="100"/>
        <c:noMultiLvlLbl val="1"/>
      </c:catAx>
      <c:valAx>
        <c:axId val="11132638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8105531"/>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2043952448"/>
        <c:axId val="2043949088"/>
      </c:barChart>
      <c:catAx>
        <c:axId val="204395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3949088"/>
        <c:crosses val="autoZero"/>
        <c:auto val="1"/>
        <c:lblAlgn val="ctr"/>
        <c:lblOffset val="100"/>
        <c:noMultiLvlLbl val="0"/>
      </c:catAx>
      <c:valAx>
        <c:axId val="204394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395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64A8E-4FDB-4420-8FE2-EA8D836DDB5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07528E91-9DE0-4275-8E58-BE6EF3FF1F8F}">
      <dgm:prSet custT="1"/>
      <dgm:spPr/>
      <dgm:t>
        <a:bodyPr/>
        <a:lstStyle/>
        <a:p>
          <a:r>
            <a:rPr lang="en-US" sz="2800" dirty="0"/>
            <a:t>Christine Cimini, University of Washington School of Law</a:t>
          </a:r>
        </a:p>
      </dgm:t>
    </dgm:pt>
    <dgm:pt modelId="{B84AE374-6224-4C69-88C4-4AE8E36944BF}" type="parTrans" cxnId="{F0186A85-30C1-4C23-9AA6-106EB21536C2}">
      <dgm:prSet/>
      <dgm:spPr/>
      <dgm:t>
        <a:bodyPr/>
        <a:lstStyle/>
        <a:p>
          <a:endParaRPr lang="en-US"/>
        </a:p>
      </dgm:t>
    </dgm:pt>
    <dgm:pt modelId="{5C9DCAF4-C116-4B0A-89F8-8E68DBD9D408}" type="sibTrans" cxnId="{F0186A85-30C1-4C23-9AA6-106EB21536C2}">
      <dgm:prSet/>
      <dgm:spPr/>
      <dgm:t>
        <a:bodyPr/>
        <a:lstStyle/>
        <a:p>
          <a:endParaRPr lang="en-US"/>
        </a:p>
      </dgm:t>
    </dgm:pt>
    <dgm:pt modelId="{C39F6A6A-8410-4A9C-8BB1-6AFF79B1E930}">
      <dgm:prSet custT="1"/>
      <dgm:spPr/>
      <dgm:t>
        <a:bodyPr/>
        <a:lstStyle/>
        <a:p>
          <a:r>
            <a:rPr lang="en-US" sz="2800" dirty="0"/>
            <a:t>Lauren Novack, Conflict Resolution Specialist and General Counsel, Housing Connector</a:t>
          </a:r>
        </a:p>
      </dgm:t>
    </dgm:pt>
    <dgm:pt modelId="{6394068C-44A6-4255-AC74-C177E0330E53}" type="parTrans" cxnId="{CEE0B345-012D-42C9-8643-6678126F50AE}">
      <dgm:prSet/>
      <dgm:spPr/>
      <dgm:t>
        <a:bodyPr/>
        <a:lstStyle/>
        <a:p>
          <a:endParaRPr lang="en-US"/>
        </a:p>
      </dgm:t>
    </dgm:pt>
    <dgm:pt modelId="{01EE951B-5DC3-4E34-81F7-A7F61A49ACA8}" type="sibTrans" cxnId="{CEE0B345-012D-42C9-8643-6678126F50AE}">
      <dgm:prSet/>
      <dgm:spPr/>
      <dgm:t>
        <a:bodyPr/>
        <a:lstStyle/>
        <a:p>
          <a:endParaRPr lang="en-US"/>
        </a:p>
      </dgm:t>
    </dgm:pt>
    <dgm:pt modelId="{B4C55D7E-7159-4501-BF26-7A1E8A24F9B5}" type="pres">
      <dgm:prSet presAssocID="{95C64A8E-4FDB-4420-8FE2-EA8D836DDB53}" presName="vert0" presStyleCnt="0">
        <dgm:presLayoutVars>
          <dgm:dir/>
          <dgm:animOne val="branch"/>
          <dgm:animLvl val="lvl"/>
        </dgm:presLayoutVars>
      </dgm:prSet>
      <dgm:spPr/>
    </dgm:pt>
    <dgm:pt modelId="{785B6FBC-60EA-40FF-9ED8-0C4DD459A34A}" type="pres">
      <dgm:prSet presAssocID="{07528E91-9DE0-4275-8E58-BE6EF3FF1F8F}" presName="thickLine" presStyleLbl="alignNode1" presStyleIdx="0" presStyleCnt="2"/>
      <dgm:spPr/>
    </dgm:pt>
    <dgm:pt modelId="{7E313B93-47D8-431B-9E1F-C21A12AF271D}" type="pres">
      <dgm:prSet presAssocID="{07528E91-9DE0-4275-8E58-BE6EF3FF1F8F}" presName="horz1" presStyleCnt="0"/>
      <dgm:spPr/>
    </dgm:pt>
    <dgm:pt modelId="{79B5B550-6BF1-48B5-A224-A6FA7D90D3B5}" type="pres">
      <dgm:prSet presAssocID="{07528E91-9DE0-4275-8E58-BE6EF3FF1F8F}" presName="tx1" presStyleLbl="revTx" presStyleIdx="0" presStyleCnt="2"/>
      <dgm:spPr/>
    </dgm:pt>
    <dgm:pt modelId="{FDD3916B-34A6-4057-85D8-FF5AE007549C}" type="pres">
      <dgm:prSet presAssocID="{07528E91-9DE0-4275-8E58-BE6EF3FF1F8F}" presName="vert1" presStyleCnt="0"/>
      <dgm:spPr/>
    </dgm:pt>
    <dgm:pt modelId="{630884C2-4E3A-4AC5-AB1C-A910DF9BCE8E}" type="pres">
      <dgm:prSet presAssocID="{C39F6A6A-8410-4A9C-8BB1-6AFF79B1E930}" presName="thickLine" presStyleLbl="alignNode1" presStyleIdx="1" presStyleCnt="2"/>
      <dgm:spPr/>
    </dgm:pt>
    <dgm:pt modelId="{13453CBA-0428-46C6-A49E-709B742C81F7}" type="pres">
      <dgm:prSet presAssocID="{C39F6A6A-8410-4A9C-8BB1-6AFF79B1E930}" presName="horz1" presStyleCnt="0"/>
      <dgm:spPr/>
    </dgm:pt>
    <dgm:pt modelId="{660EE82A-E501-44A6-9480-E39A1C373EC3}" type="pres">
      <dgm:prSet presAssocID="{C39F6A6A-8410-4A9C-8BB1-6AFF79B1E930}" presName="tx1" presStyleLbl="revTx" presStyleIdx="1" presStyleCnt="2"/>
      <dgm:spPr/>
    </dgm:pt>
    <dgm:pt modelId="{99F88D7D-4CF3-4605-B9B4-83257E3681C2}" type="pres">
      <dgm:prSet presAssocID="{C39F6A6A-8410-4A9C-8BB1-6AFF79B1E930}" presName="vert1" presStyleCnt="0"/>
      <dgm:spPr/>
    </dgm:pt>
  </dgm:ptLst>
  <dgm:cxnLst>
    <dgm:cxn modelId="{5473F70E-B033-4AC4-8EE9-685E5D8D2138}" type="presOf" srcId="{C39F6A6A-8410-4A9C-8BB1-6AFF79B1E930}" destId="{660EE82A-E501-44A6-9480-E39A1C373EC3}" srcOrd="0" destOrd="0" presId="urn:microsoft.com/office/officeart/2008/layout/LinedList"/>
    <dgm:cxn modelId="{CEE0B345-012D-42C9-8643-6678126F50AE}" srcId="{95C64A8E-4FDB-4420-8FE2-EA8D836DDB53}" destId="{C39F6A6A-8410-4A9C-8BB1-6AFF79B1E930}" srcOrd="1" destOrd="0" parTransId="{6394068C-44A6-4255-AC74-C177E0330E53}" sibTransId="{01EE951B-5DC3-4E34-81F7-A7F61A49ACA8}"/>
    <dgm:cxn modelId="{F0186A85-30C1-4C23-9AA6-106EB21536C2}" srcId="{95C64A8E-4FDB-4420-8FE2-EA8D836DDB53}" destId="{07528E91-9DE0-4275-8E58-BE6EF3FF1F8F}" srcOrd="0" destOrd="0" parTransId="{B84AE374-6224-4C69-88C4-4AE8E36944BF}" sibTransId="{5C9DCAF4-C116-4B0A-89F8-8E68DBD9D408}"/>
    <dgm:cxn modelId="{9C57358E-6695-452F-8EF0-5FA361BB9F98}" type="presOf" srcId="{07528E91-9DE0-4275-8E58-BE6EF3FF1F8F}" destId="{79B5B550-6BF1-48B5-A224-A6FA7D90D3B5}" srcOrd="0" destOrd="0" presId="urn:microsoft.com/office/officeart/2008/layout/LinedList"/>
    <dgm:cxn modelId="{709CF5A2-2572-482A-9641-4C56919A53EE}" type="presOf" srcId="{95C64A8E-4FDB-4420-8FE2-EA8D836DDB53}" destId="{B4C55D7E-7159-4501-BF26-7A1E8A24F9B5}" srcOrd="0" destOrd="0" presId="urn:microsoft.com/office/officeart/2008/layout/LinedList"/>
    <dgm:cxn modelId="{5832D7A7-DA81-44E1-BEB5-DEB8B149B3CE}" type="presParOf" srcId="{B4C55D7E-7159-4501-BF26-7A1E8A24F9B5}" destId="{785B6FBC-60EA-40FF-9ED8-0C4DD459A34A}" srcOrd="0" destOrd="0" presId="urn:microsoft.com/office/officeart/2008/layout/LinedList"/>
    <dgm:cxn modelId="{D65E1BD3-554E-4EC4-832E-3E4790459E05}" type="presParOf" srcId="{B4C55D7E-7159-4501-BF26-7A1E8A24F9B5}" destId="{7E313B93-47D8-431B-9E1F-C21A12AF271D}" srcOrd="1" destOrd="0" presId="urn:microsoft.com/office/officeart/2008/layout/LinedList"/>
    <dgm:cxn modelId="{E8BD085D-BC1C-4728-B8DB-98DD0A3A9ACE}" type="presParOf" srcId="{7E313B93-47D8-431B-9E1F-C21A12AF271D}" destId="{79B5B550-6BF1-48B5-A224-A6FA7D90D3B5}" srcOrd="0" destOrd="0" presId="urn:microsoft.com/office/officeart/2008/layout/LinedList"/>
    <dgm:cxn modelId="{0F4B492E-85A9-4280-A029-2BFB083A2C4D}" type="presParOf" srcId="{7E313B93-47D8-431B-9E1F-C21A12AF271D}" destId="{FDD3916B-34A6-4057-85D8-FF5AE007549C}" srcOrd="1" destOrd="0" presId="urn:microsoft.com/office/officeart/2008/layout/LinedList"/>
    <dgm:cxn modelId="{3A43CE83-3828-4C55-BA96-C65E9928F314}" type="presParOf" srcId="{B4C55D7E-7159-4501-BF26-7A1E8A24F9B5}" destId="{630884C2-4E3A-4AC5-AB1C-A910DF9BCE8E}" srcOrd="2" destOrd="0" presId="urn:microsoft.com/office/officeart/2008/layout/LinedList"/>
    <dgm:cxn modelId="{3BBC6C24-6BC4-4875-B147-D4C0A0FD0807}" type="presParOf" srcId="{B4C55D7E-7159-4501-BF26-7A1E8A24F9B5}" destId="{13453CBA-0428-46C6-A49E-709B742C81F7}" srcOrd="3" destOrd="0" presId="urn:microsoft.com/office/officeart/2008/layout/LinedList"/>
    <dgm:cxn modelId="{64183528-36DA-42D8-8547-CAA6893227D2}" type="presParOf" srcId="{13453CBA-0428-46C6-A49E-709B742C81F7}" destId="{660EE82A-E501-44A6-9480-E39A1C373EC3}" srcOrd="0" destOrd="0" presId="urn:microsoft.com/office/officeart/2008/layout/LinedList"/>
    <dgm:cxn modelId="{F8A20FF7-837F-41B7-8148-14FEB3D19F2E}" type="presParOf" srcId="{13453CBA-0428-46C6-A49E-709B742C81F7}" destId="{99F88D7D-4CF3-4605-B9B4-83257E3681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299AAD-99AF-4BFF-9AE6-6F5A9CF2B4BD}"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0DE46D6-07A5-40F6-B3D8-F1795A94D02D}">
      <dgm:prSet/>
      <dgm:spPr/>
      <dgm:t>
        <a:bodyPr/>
        <a:lstStyle/>
        <a:p>
          <a:r>
            <a:rPr lang="en-US" dirty="0"/>
            <a:t>Rapid response de-escalation of conflict</a:t>
          </a:r>
        </a:p>
      </dgm:t>
    </dgm:pt>
    <dgm:pt modelId="{8F132AD8-61C6-42B6-AD53-091574D94E73}" type="parTrans" cxnId="{49C04BFE-1C90-4719-9746-8E51CB38A2F5}">
      <dgm:prSet/>
      <dgm:spPr/>
      <dgm:t>
        <a:bodyPr/>
        <a:lstStyle/>
        <a:p>
          <a:endParaRPr lang="en-US"/>
        </a:p>
      </dgm:t>
    </dgm:pt>
    <dgm:pt modelId="{B1D700FC-FBB1-4905-B269-BBDE749DF79A}" type="sibTrans" cxnId="{49C04BFE-1C90-4719-9746-8E51CB38A2F5}">
      <dgm:prSet/>
      <dgm:spPr/>
      <dgm:t>
        <a:bodyPr/>
        <a:lstStyle/>
        <a:p>
          <a:endParaRPr lang="en-US"/>
        </a:p>
      </dgm:t>
    </dgm:pt>
    <dgm:pt modelId="{F7EACBF3-1547-40B3-8CC0-2A7391A6C7AF}">
      <dgm:prSet/>
      <dgm:spPr/>
      <dgm:t>
        <a:bodyPr/>
        <a:lstStyle/>
        <a:p>
          <a:r>
            <a:rPr lang="en-US" dirty="0"/>
            <a:t>Integration of wrap-around social services support</a:t>
          </a:r>
        </a:p>
      </dgm:t>
    </dgm:pt>
    <dgm:pt modelId="{00AAF38F-5EA7-4109-91BF-650DD0A6FA5D}" type="parTrans" cxnId="{EBA05765-B6FE-4D6C-9E37-110954344CF9}">
      <dgm:prSet/>
      <dgm:spPr/>
      <dgm:t>
        <a:bodyPr/>
        <a:lstStyle/>
        <a:p>
          <a:endParaRPr lang="en-US"/>
        </a:p>
      </dgm:t>
    </dgm:pt>
    <dgm:pt modelId="{EA1B10B8-D79C-4042-96B2-C9BA33C90714}" type="sibTrans" cxnId="{EBA05765-B6FE-4D6C-9E37-110954344CF9}">
      <dgm:prSet/>
      <dgm:spPr/>
      <dgm:t>
        <a:bodyPr/>
        <a:lstStyle/>
        <a:p>
          <a:endParaRPr lang="en-US"/>
        </a:p>
      </dgm:t>
    </dgm:pt>
    <dgm:pt modelId="{63CB98B2-5C50-4E04-825F-D59C65F3A803}">
      <dgm:prSet/>
      <dgm:spPr/>
      <dgm:t>
        <a:bodyPr/>
        <a:lstStyle/>
        <a:p>
          <a:r>
            <a:rPr lang="en-US" dirty="0"/>
            <a:t>Ability to address conflict related to financial and non-financial issues</a:t>
          </a:r>
        </a:p>
      </dgm:t>
    </dgm:pt>
    <dgm:pt modelId="{645473F4-191D-41F5-94E7-60C3AF7041ED}" type="parTrans" cxnId="{A2318A46-8A48-404A-A449-9E785D836A33}">
      <dgm:prSet/>
      <dgm:spPr/>
    </dgm:pt>
    <dgm:pt modelId="{3FD0F2BF-792C-41CD-815B-633266E9534D}" type="sibTrans" cxnId="{A2318A46-8A48-404A-A449-9E785D836A33}">
      <dgm:prSet/>
      <dgm:spPr/>
      <dgm:t>
        <a:bodyPr/>
        <a:lstStyle/>
        <a:p>
          <a:endParaRPr lang="en-US"/>
        </a:p>
      </dgm:t>
    </dgm:pt>
    <dgm:pt modelId="{43AF2913-F90F-4513-B0E1-317C7B4A751B}">
      <dgm:prSet/>
      <dgm:spPr/>
      <dgm:t>
        <a:bodyPr/>
        <a:lstStyle/>
        <a:p>
          <a:r>
            <a:rPr lang="en-US" dirty="0"/>
            <a:t>Provides an array of conflict resolution tools</a:t>
          </a:r>
        </a:p>
      </dgm:t>
    </dgm:pt>
    <dgm:pt modelId="{C78D9FFF-121F-4C34-A5C0-19D824C862BE}" type="parTrans" cxnId="{B55DEA9A-6FC2-4637-B16D-6538E9CD6E9F}">
      <dgm:prSet/>
      <dgm:spPr/>
    </dgm:pt>
    <dgm:pt modelId="{9A5880D4-1B38-4F51-B961-1E30A07B11C9}" type="sibTrans" cxnId="{B55DEA9A-6FC2-4637-B16D-6538E9CD6E9F}">
      <dgm:prSet/>
      <dgm:spPr/>
      <dgm:t>
        <a:bodyPr/>
        <a:lstStyle/>
        <a:p>
          <a:endParaRPr lang="en-US"/>
        </a:p>
      </dgm:t>
    </dgm:pt>
    <dgm:pt modelId="{F1598F28-DC7F-4906-8EB4-B5C9AF9BC861}">
      <dgm:prSet/>
      <dgm:spPr/>
      <dgm:t>
        <a:bodyPr/>
        <a:lstStyle/>
        <a:p>
          <a:r>
            <a:rPr lang="en-US" dirty="0"/>
            <a:t>Research and assessment to help improve program and potentially scale up design of intervention in other communities.  </a:t>
          </a:r>
        </a:p>
      </dgm:t>
    </dgm:pt>
    <dgm:pt modelId="{DA7A10B8-F09E-4405-A160-6719C2F67808}" type="parTrans" cxnId="{4C854D65-7481-46AF-8EC3-235B8BB30B06}">
      <dgm:prSet/>
      <dgm:spPr/>
    </dgm:pt>
    <dgm:pt modelId="{2C9F9849-53AC-4260-8358-97CA4060F88A}" type="sibTrans" cxnId="{4C854D65-7481-46AF-8EC3-235B8BB30B06}">
      <dgm:prSet/>
      <dgm:spPr/>
      <dgm:t>
        <a:bodyPr/>
        <a:lstStyle/>
        <a:p>
          <a:endParaRPr lang="en-US"/>
        </a:p>
      </dgm:t>
    </dgm:pt>
    <dgm:pt modelId="{3D5EEFA8-EFA1-4164-B75E-8FDD7E22018C}" type="pres">
      <dgm:prSet presAssocID="{48299AAD-99AF-4BFF-9AE6-6F5A9CF2B4BD}" presName="vert0" presStyleCnt="0">
        <dgm:presLayoutVars>
          <dgm:dir/>
          <dgm:animOne val="branch"/>
          <dgm:animLvl val="lvl"/>
        </dgm:presLayoutVars>
      </dgm:prSet>
      <dgm:spPr/>
    </dgm:pt>
    <dgm:pt modelId="{F561DD24-9A8E-4D2C-B6D9-9EA4D14CA1C7}" type="pres">
      <dgm:prSet presAssocID="{70DE46D6-07A5-40F6-B3D8-F1795A94D02D}" presName="thickLine" presStyleLbl="alignNode1" presStyleIdx="0" presStyleCnt="5"/>
      <dgm:spPr/>
    </dgm:pt>
    <dgm:pt modelId="{654B785A-C3CF-4F0B-B367-4EDD0B4A0DDF}" type="pres">
      <dgm:prSet presAssocID="{70DE46D6-07A5-40F6-B3D8-F1795A94D02D}" presName="horz1" presStyleCnt="0"/>
      <dgm:spPr/>
    </dgm:pt>
    <dgm:pt modelId="{FF833458-F13C-48A3-A522-57ED210AB6C2}" type="pres">
      <dgm:prSet presAssocID="{70DE46D6-07A5-40F6-B3D8-F1795A94D02D}" presName="tx1" presStyleLbl="revTx" presStyleIdx="0" presStyleCnt="5"/>
      <dgm:spPr/>
    </dgm:pt>
    <dgm:pt modelId="{B81B6B72-8F94-42AA-B581-0E0A0CD5165B}" type="pres">
      <dgm:prSet presAssocID="{70DE46D6-07A5-40F6-B3D8-F1795A94D02D}" presName="vert1" presStyleCnt="0"/>
      <dgm:spPr/>
    </dgm:pt>
    <dgm:pt modelId="{EDEC7B4C-CF8B-4A93-BBFD-A50FE13BFE61}" type="pres">
      <dgm:prSet presAssocID="{F7EACBF3-1547-40B3-8CC0-2A7391A6C7AF}" presName="thickLine" presStyleLbl="alignNode1" presStyleIdx="1" presStyleCnt="5"/>
      <dgm:spPr/>
    </dgm:pt>
    <dgm:pt modelId="{3802F587-3150-435C-A977-CB4A34DD01BB}" type="pres">
      <dgm:prSet presAssocID="{F7EACBF3-1547-40B3-8CC0-2A7391A6C7AF}" presName="horz1" presStyleCnt="0"/>
      <dgm:spPr/>
    </dgm:pt>
    <dgm:pt modelId="{B3FC8F5E-0704-45C5-9E3A-035CCCE5B5D8}" type="pres">
      <dgm:prSet presAssocID="{F7EACBF3-1547-40B3-8CC0-2A7391A6C7AF}" presName="tx1" presStyleLbl="revTx" presStyleIdx="1" presStyleCnt="5"/>
      <dgm:spPr/>
    </dgm:pt>
    <dgm:pt modelId="{F4536C2E-6363-41FC-9FC4-2DD834C89C72}" type="pres">
      <dgm:prSet presAssocID="{F7EACBF3-1547-40B3-8CC0-2A7391A6C7AF}" presName="vert1" presStyleCnt="0"/>
      <dgm:spPr/>
    </dgm:pt>
    <dgm:pt modelId="{FD4A6CF1-9CDB-4707-A74F-206087C9DC4C}" type="pres">
      <dgm:prSet presAssocID="{63CB98B2-5C50-4E04-825F-D59C65F3A803}" presName="thickLine" presStyleLbl="alignNode1" presStyleIdx="2" presStyleCnt="5"/>
      <dgm:spPr/>
    </dgm:pt>
    <dgm:pt modelId="{BF1910D0-7A66-4DB3-82FB-DFC51435DCD2}" type="pres">
      <dgm:prSet presAssocID="{63CB98B2-5C50-4E04-825F-D59C65F3A803}" presName="horz1" presStyleCnt="0"/>
      <dgm:spPr/>
    </dgm:pt>
    <dgm:pt modelId="{5E85AE43-BC8E-4968-92BC-EC00A0A662A9}" type="pres">
      <dgm:prSet presAssocID="{63CB98B2-5C50-4E04-825F-D59C65F3A803}" presName="tx1" presStyleLbl="revTx" presStyleIdx="2" presStyleCnt="5"/>
      <dgm:spPr/>
    </dgm:pt>
    <dgm:pt modelId="{DAB4CC35-1A2F-4B82-A5FD-8AEAED24A17D}" type="pres">
      <dgm:prSet presAssocID="{63CB98B2-5C50-4E04-825F-D59C65F3A803}" presName="vert1" presStyleCnt="0"/>
      <dgm:spPr/>
    </dgm:pt>
    <dgm:pt modelId="{E790343C-53F1-4D45-9DBA-9858BD4973B7}" type="pres">
      <dgm:prSet presAssocID="{43AF2913-F90F-4513-B0E1-317C7B4A751B}" presName="thickLine" presStyleLbl="alignNode1" presStyleIdx="3" presStyleCnt="5"/>
      <dgm:spPr/>
    </dgm:pt>
    <dgm:pt modelId="{8E596EF0-9765-403F-9449-7347214B7ED5}" type="pres">
      <dgm:prSet presAssocID="{43AF2913-F90F-4513-B0E1-317C7B4A751B}" presName="horz1" presStyleCnt="0"/>
      <dgm:spPr/>
    </dgm:pt>
    <dgm:pt modelId="{FAEC9D28-3E3E-4A0E-B9A8-40CA28FB3E94}" type="pres">
      <dgm:prSet presAssocID="{43AF2913-F90F-4513-B0E1-317C7B4A751B}" presName="tx1" presStyleLbl="revTx" presStyleIdx="3" presStyleCnt="5"/>
      <dgm:spPr/>
    </dgm:pt>
    <dgm:pt modelId="{542290CF-3785-4660-8694-782CC4F2B0A3}" type="pres">
      <dgm:prSet presAssocID="{43AF2913-F90F-4513-B0E1-317C7B4A751B}" presName="vert1" presStyleCnt="0"/>
      <dgm:spPr/>
    </dgm:pt>
    <dgm:pt modelId="{D3B4FE66-9654-408C-ACFB-BCC822D66B5D}" type="pres">
      <dgm:prSet presAssocID="{F1598F28-DC7F-4906-8EB4-B5C9AF9BC861}" presName="thickLine" presStyleLbl="alignNode1" presStyleIdx="4" presStyleCnt="5"/>
      <dgm:spPr/>
    </dgm:pt>
    <dgm:pt modelId="{5E432B9D-A6FA-4A82-8B25-DC4EFA78DB74}" type="pres">
      <dgm:prSet presAssocID="{F1598F28-DC7F-4906-8EB4-B5C9AF9BC861}" presName="horz1" presStyleCnt="0"/>
      <dgm:spPr/>
    </dgm:pt>
    <dgm:pt modelId="{0A5CE91F-576F-4EA8-B199-18CAF7E494E2}" type="pres">
      <dgm:prSet presAssocID="{F1598F28-DC7F-4906-8EB4-B5C9AF9BC861}" presName="tx1" presStyleLbl="revTx" presStyleIdx="4" presStyleCnt="5"/>
      <dgm:spPr/>
    </dgm:pt>
    <dgm:pt modelId="{61621188-EDD0-4251-89C9-93FD88C70E35}" type="pres">
      <dgm:prSet presAssocID="{F1598F28-DC7F-4906-8EB4-B5C9AF9BC861}" presName="vert1" presStyleCnt="0"/>
      <dgm:spPr/>
    </dgm:pt>
  </dgm:ptLst>
  <dgm:cxnLst>
    <dgm:cxn modelId="{26E77023-3FE5-4276-8FE1-A134C28126AC}" type="presOf" srcId="{43AF2913-F90F-4513-B0E1-317C7B4A751B}" destId="{FAEC9D28-3E3E-4A0E-B9A8-40CA28FB3E94}" srcOrd="0" destOrd="0" presId="urn:microsoft.com/office/officeart/2008/layout/LinedList"/>
    <dgm:cxn modelId="{4C854D65-7481-46AF-8EC3-235B8BB30B06}" srcId="{48299AAD-99AF-4BFF-9AE6-6F5A9CF2B4BD}" destId="{F1598F28-DC7F-4906-8EB4-B5C9AF9BC861}" srcOrd="4" destOrd="0" parTransId="{DA7A10B8-F09E-4405-A160-6719C2F67808}" sibTransId="{2C9F9849-53AC-4260-8358-97CA4060F88A}"/>
    <dgm:cxn modelId="{EBA05765-B6FE-4D6C-9E37-110954344CF9}" srcId="{48299AAD-99AF-4BFF-9AE6-6F5A9CF2B4BD}" destId="{F7EACBF3-1547-40B3-8CC0-2A7391A6C7AF}" srcOrd="1" destOrd="0" parTransId="{00AAF38F-5EA7-4109-91BF-650DD0A6FA5D}" sibTransId="{EA1B10B8-D79C-4042-96B2-C9BA33C90714}"/>
    <dgm:cxn modelId="{A2318A46-8A48-404A-A449-9E785D836A33}" srcId="{48299AAD-99AF-4BFF-9AE6-6F5A9CF2B4BD}" destId="{63CB98B2-5C50-4E04-825F-D59C65F3A803}" srcOrd="2" destOrd="0" parTransId="{645473F4-191D-41F5-94E7-60C3AF7041ED}" sibTransId="{3FD0F2BF-792C-41CD-815B-633266E9534D}"/>
    <dgm:cxn modelId="{402CA475-A26A-43EF-B15A-E000E645B440}" type="presOf" srcId="{70DE46D6-07A5-40F6-B3D8-F1795A94D02D}" destId="{FF833458-F13C-48A3-A522-57ED210AB6C2}" srcOrd="0" destOrd="0" presId="urn:microsoft.com/office/officeart/2008/layout/LinedList"/>
    <dgm:cxn modelId="{81335C92-537B-4152-8EBF-9335BD62E3D7}" type="presOf" srcId="{F1598F28-DC7F-4906-8EB4-B5C9AF9BC861}" destId="{0A5CE91F-576F-4EA8-B199-18CAF7E494E2}" srcOrd="0" destOrd="0" presId="urn:microsoft.com/office/officeart/2008/layout/LinedList"/>
    <dgm:cxn modelId="{B55DEA9A-6FC2-4637-B16D-6538E9CD6E9F}" srcId="{48299AAD-99AF-4BFF-9AE6-6F5A9CF2B4BD}" destId="{43AF2913-F90F-4513-B0E1-317C7B4A751B}" srcOrd="3" destOrd="0" parTransId="{C78D9FFF-121F-4C34-A5C0-19D824C862BE}" sibTransId="{9A5880D4-1B38-4F51-B961-1E30A07B11C9}"/>
    <dgm:cxn modelId="{E3D065AF-514A-4C6F-A37B-CAA4B8C586E6}" type="presOf" srcId="{63CB98B2-5C50-4E04-825F-D59C65F3A803}" destId="{5E85AE43-BC8E-4968-92BC-EC00A0A662A9}" srcOrd="0" destOrd="0" presId="urn:microsoft.com/office/officeart/2008/layout/LinedList"/>
    <dgm:cxn modelId="{8AC166B8-57B7-4959-B569-0222A7EF6C4D}" type="presOf" srcId="{48299AAD-99AF-4BFF-9AE6-6F5A9CF2B4BD}" destId="{3D5EEFA8-EFA1-4164-B75E-8FDD7E22018C}" srcOrd="0" destOrd="0" presId="urn:microsoft.com/office/officeart/2008/layout/LinedList"/>
    <dgm:cxn modelId="{D7DF0AF7-8AD4-4DE1-BAC5-894F0695D9FD}" type="presOf" srcId="{F7EACBF3-1547-40B3-8CC0-2A7391A6C7AF}" destId="{B3FC8F5E-0704-45C5-9E3A-035CCCE5B5D8}" srcOrd="0" destOrd="0" presId="urn:microsoft.com/office/officeart/2008/layout/LinedList"/>
    <dgm:cxn modelId="{49C04BFE-1C90-4719-9746-8E51CB38A2F5}" srcId="{48299AAD-99AF-4BFF-9AE6-6F5A9CF2B4BD}" destId="{70DE46D6-07A5-40F6-B3D8-F1795A94D02D}" srcOrd="0" destOrd="0" parTransId="{8F132AD8-61C6-42B6-AD53-091574D94E73}" sibTransId="{B1D700FC-FBB1-4905-B269-BBDE749DF79A}"/>
    <dgm:cxn modelId="{2972A4B7-F697-4021-8218-B0994FD7CADC}" type="presParOf" srcId="{3D5EEFA8-EFA1-4164-B75E-8FDD7E22018C}" destId="{F561DD24-9A8E-4D2C-B6D9-9EA4D14CA1C7}" srcOrd="0" destOrd="0" presId="urn:microsoft.com/office/officeart/2008/layout/LinedList"/>
    <dgm:cxn modelId="{33083908-32DE-4992-8EEE-7480E0F870D5}" type="presParOf" srcId="{3D5EEFA8-EFA1-4164-B75E-8FDD7E22018C}" destId="{654B785A-C3CF-4F0B-B367-4EDD0B4A0DDF}" srcOrd="1" destOrd="0" presId="urn:microsoft.com/office/officeart/2008/layout/LinedList"/>
    <dgm:cxn modelId="{11387C27-AB76-4580-AC39-333BF728D2A0}" type="presParOf" srcId="{654B785A-C3CF-4F0B-B367-4EDD0B4A0DDF}" destId="{FF833458-F13C-48A3-A522-57ED210AB6C2}" srcOrd="0" destOrd="0" presId="urn:microsoft.com/office/officeart/2008/layout/LinedList"/>
    <dgm:cxn modelId="{CC73A7EB-7658-4593-9111-5223DC42AAAD}" type="presParOf" srcId="{654B785A-C3CF-4F0B-B367-4EDD0B4A0DDF}" destId="{B81B6B72-8F94-42AA-B581-0E0A0CD5165B}" srcOrd="1" destOrd="0" presId="urn:microsoft.com/office/officeart/2008/layout/LinedList"/>
    <dgm:cxn modelId="{3BDE9B13-FAFF-4DA4-9D2A-EEEB82B6A2B1}" type="presParOf" srcId="{3D5EEFA8-EFA1-4164-B75E-8FDD7E22018C}" destId="{EDEC7B4C-CF8B-4A93-BBFD-A50FE13BFE61}" srcOrd="2" destOrd="0" presId="urn:microsoft.com/office/officeart/2008/layout/LinedList"/>
    <dgm:cxn modelId="{0343D40C-3581-4C6F-90AA-E21B47EF1EA1}" type="presParOf" srcId="{3D5EEFA8-EFA1-4164-B75E-8FDD7E22018C}" destId="{3802F587-3150-435C-A977-CB4A34DD01BB}" srcOrd="3" destOrd="0" presId="urn:microsoft.com/office/officeart/2008/layout/LinedList"/>
    <dgm:cxn modelId="{AFA3907F-77E8-4D92-9688-B6D9BDBD26FF}" type="presParOf" srcId="{3802F587-3150-435C-A977-CB4A34DD01BB}" destId="{B3FC8F5E-0704-45C5-9E3A-035CCCE5B5D8}" srcOrd="0" destOrd="0" presId="urn:microsoft.com/office/officeart/2008/layout/LinedList"/>
    <dgm:cxn modelId="{AEF888A0-EABD-4446-9A75-17F127455A55}" type="presParOf" srcId="{3802F587-3150-435C-A977-CB4A34DD01BB}" destId="{F4536C2E-6363-41FC-9FC4-2DD834C89C72}" srcOrd="1" destOrd="0" presId="urn:microsoft.com/office/officeart/2008/layout/LinedList"/>
    <dgm:cxn modelId="{6FF08DC9-3903-424D-B970-DC0481DED2FC}" type="presParOf" srcId="{3D5EEFA8-EFA1-4164-B75E-8FDD7E22018C}" destId="{FD4A6CF1-9CDB-4707-A74F-206087C9DC4C}" srcOrd="4" destOrd="0" presId="urn:microsoft.com/office/officeart/2008/layout/LinedList"/>
    <dgm:cxn modelId="{48BC2EE2-2CE8-4F6F-934C-E2246F14BBAA}" type="presParOf" srcId="{3D5EEFA8-EFA1-4164-B75E-8FDD7E22018C}" destId="{BF1910D0-7A66-4DB3-82FB-DFC51435DCD2}" srcOrd="5" destOrd="0" presId="urn:microsoft.com/office/officeart/2008/layout/LinedList"/>
    <dgm:cxn modelId="{0F2632E9-6C93-40F9-AE25-26CEED97596B}" type="presParOf" srcId="{BF1910D0-7A66-4DB3-82FB-DFC51435DCD2}" destId="{5E85AE43-BC8E-4968-92BC-EC00A0A662A9}" srcOrd="0" destOrd="0" presId="urn:microsoft.com/office/officeart/2008/layout/LinedList"/>
    <dgm:cxn modelId="{3A1782DD-C9B7-4615-B167-35D978844538}" type="presParOf" srcId="{BF1910D0-7A66-4DB3-82FB-DFC51435DCD2}" destId="{DAB4CC35-1A2F-4B82-A5FD-8AEAED24A17D}" srcOrd="1" destOrd="0" presId="urn:microsoft.com/office/officeart/2008/layout/LinedList"/>
    <dgm:cxn modelId="{0A58823B-3E27-4CD9-BC0C-6EB95BCDD2E8}" type="presParOf" srcId="{3D5EEFA8-EFA1-4164-B75E-8FDD7E22018C}" destId="{E790343C-53F1-4D45-9DBA-9858BD4973B7}" srcOrd="6" destOrd="0" presId="urn:microsoft.com/office/officeart/2008/layout/LinedList"/>
    <dgm:cxn modelId="{8E38EDF4-2B32-4992-BA2C-F813D8E28202}" type="presParOf" srcId="{3D5EEFA8-EFA1-4164-B75E-8FDD7E22018C}" destId="{8E596EF0-9765-403F-9449-7347214B7ED5}" srcOrd="7" destOrd="0" presId="urn:microsoft.com/office/officeart/2008/layout/LinedList"/>
    <dgm:cxn modelId="{02C56AB5-7F19-49D8-8F30-026C76AD4F48}" type="presParOf" srcId="{8E596EF0-9765-403F-9449-7347214B7ED5}" destId="{FAEC9D28-3E3E-4A0E-B9A8-40CA28FB3E94}" srcOrd="0" destOrd="0" presId="urn:microsoft.com/office/officeart/2008/layout/LinedList"/>
    <dgm:cxn modelId="{673CA8CC-466A-4765-A691-45318395FDDB}" type="presParOf" srcId="{8E596EF0-9765-403F-9449-7347214B7ED5}" destId="{542290CF-3785-4660-8694-782CC4F2B0A3}" srcOrd="1" destOrd="0" presId="urn:microsoft.com/office/officeart/2008/layout/LinedList"/>
    <dgm:cxn modelId="{971A1220-647D-4860-9FC8-8616A42C0FD6}" type="presParOf" srcId="{3D5EEFA8-EFA1-4164-B75E-8FDD7E22018C}" destId="{D3B4FE66-9654-408C-ACFB-BCC822D66B5D}" srcOrd="8" destOrd="0" presId="urn:microsoft.com/office/officeart/2008/layout/LinedList"/>
    <dgm:cxn modelId="{80763FE6-E74D-4654-B9FF-BFF955B185C2}" type="presParOf" srcId="{3D5EEFA8-EFA1-4164-B75E-8FDD7E22018C}" destId="{5E432B9D-A6FA-4A82-8B25-DC4EFA78DB74}" srcOrd="9" destOrd="0" presId="urn:microsoft.com/office/officeart/2008/layout/LinedList"/>
    <dgm:cxn modelId="{70D5AC47-ADEB-4BBB-95D1-68CE72FDD541}" type="presParOf" srcId="{5E432B9D-A6FA-4A82-8B25-DC4EFA78DB74}" destId="{0A5CE91F-576F-4EA8-B199-18CAF7E494E2}" srcOrd="0" destOrd="0" presId="urn:microsoft.com/office/officeart/2008/layout/LinedList"/>
    <dgm:cxn modelId="{0BF368F5-EA83-4D90-911B-2FFCDFC9E1FE}" type="presParOf" srcId="{5E432B9D-A6FA-4A82-8B25-DC4EFA78DB74}" destId="{61621188-EDD0-4251-89C9-93FD88C70E3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C9DE07-396F-4984-8487-66E8B262350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F32AF40-4B1A-4C5F-A88D-4C23C83E2050}">
      <dgm:prSet/>
      <dgm:spPr/>
      <dgm:t>
        <a:bodyPr/>
        <a:lstStyle/>
        <a:p>
          <a:r>
            <a:rPr lang="en-US"/>
            <a:t>117 conflicts</a:t>
          </a:r>
        </a:p>
      </dgm:t>
    </dgm:pt>
    <dgm:pt modelId="{3A11A0D7-FCD7-4CF8-A0A1-20C37CEA9779}" type="parTrans" cxnId="{CEA5B8CD-33B7-473C-9F91-EA4D94A86EDB}">
      <dgm:prSet/>
      <dgm:spPr/>
      <dgm:t>
        <a:bodyPr/>
        <a:lstStyle/>
        <a:p>
          <a:endParaRPr lang="en-US"/>
        </a:p>
      </dgm:t>
    </dgm:pt>
    <dgm:pt modelId="{E4F825FB-AD04-48C7-B25A-DF1EAC3A71CD}" type="sibTrans" cxnId="{CEA5B8CD-33B7-473C-9F91-EA4D94A86EDB}">
      <dgm:prSet/>
      <dgm:spPr/>
      <dgm:t>
        <a:bodyPr/>
        <a:lstStyle/>
        <a:p>
          <a:endParaRPr lang="en-US"/>
        </a:p>
      </dgm:t>
    </dgm:pt>
    <dgm:pt modelId="{7000A9DD-87DB-484C-8382-3CC0EADCA017}">
      <dgm:prSet/>
      <dgm:spPr/>
      <dgm:t>
        <a:bodyPr/>
        <a:lstStyle/>
        <a:p>
          <a:r>
            <a:rPr lang="en-US"/>
            <a:t>841 total service hours provided (intake, conflict coaching, conciliation, mediation)</a:t>
          </a:r>
        </a:p>
      </dgm:t>
    </dgm:pt>
    <dgm:pt modelId="{9CCDB638-540A-4236-8658-104D8C175D5C}" type="parTrans" cxnId="{ED6D1336-8295-48B2-9A8C-4735C4E06D2F}">
      <dgm:prSet/>
      <dgm:spPr/>
      <dgm:t>
        <a:bodyPr/>
        <a:lstStyle/>
        <a:p>
          <a:endParaRPr lang="en-US"/>
        </a:p>
      </dgm:t>
    </dgm:pt>
    <dgm:pt modelId="{4AB7C58E-E3B4-402C-A1CE-B67E8B2FC9CF}" type="sibTrans" cxnId="{ED6D1336-8295-48B2-9A8C-4735C4E06D2F}">
      <dgm:prSet/>
      <dgm:spPr/>
      <dgm:t>
        <a:bodyPr/>
        <a:lstStyle/>
        <a:p>
          <a:endParaRPr lang="en-US"/>
        </a:p>
      </dgm:t>
    </dgm:pt>
    <dgm:pt modelId="{0D4256A3-3789-4A30-AD1A-E28A3D3046C4}">
      <dgm:prSet/>
      <dgm:spPr/>
      <dgm:t>
        <a:bodyPr/>
        <a:lstStyle/>
        <a:p>
          <a:r>
            <a:rPr lang="en-US" dirty="0"/>
            <a:t>Most frequently used conflict resolution tool was conflict coaching (73% of time) often in conjunction with other DR tools. </a:t>
          </a:r>
        </a:p>
      </dgm:t>
    </dgm:pt>
    <dgm:pt modelId="{96A64431-DEFC-4BE1-A6C9-B695CEEDA4E5}" type="parTrans" cxnId="{B68F443D-7D66-4AE7-ADA3-F9D20EEF0513}">
      <dgm:prSet/>
      <dgm:spPr/>
      <dgm:t>
        <a:bodyPr/>
        <a:lstStyle/>
        <a:p>
          <a:endParaRPr lang="en-US"/>
        </a:p>
      </dgm:t>
    </dgm:pt>
    <dgm:pt modelId="{2CA7C1F2-A3E8-4B56-AF56-DFFC91F40D32}" type="sibTrans" cxnId="{B68F443D-7D66-4AE7-ADA3-F9D20EEF0513}">
      <dgm:prSet/>
      <dgm:spPr/>
      <dgm:t>
        <a:bodyPr/>
        <a:lstStyle/>
        <a:p>
          <a:endParaRPr lang="en-US"/>
        </a:p>
      </dgm:t>
    </dgm:pt>
    <dgm:pt modelId="{5148CD5D-138C-4846-9028-3694D0CC292B}">
      <dgm:prSet/>
      <dgm:spPr/>
      <dgm:t>
        <a:bodyPr/>
        <a:lstStyle/>
        <a:p>
          <a:r>
            <a:rPr lang="en-US" dirty="0"/>
            <a:t>Conciliation and mediation were used 27% of the time.</a:t>
          </a:r>
        </a:p>
      </dgm:t>
    </dgm:pt>
    <dgm:pt modelId="{F3250FEB-0818-4FEC-9683-9F1CE58DD820}" type="parTrans" cxnId="{271AAA4D-9356-4115-A4B2-D44D8DD5D8E5}">
      <dgm:prSet/>
      <dgm:spPr/>
      <dgm:t>
        <a:bodyPr/>
        <a:lstStyle/>
        <a:p>
          <a:endParaRPr lang="en-US"/>
        </a:p>
      </dgm:t>
    </dgm:pt>
    <dgm:pt modelId="{3832832B-0209-48F0-8552-EBA1AC7D1B8B}" type="sibTrans" cxnId="{271AAA4D-9356-4115-A4B2-D44D8DD5D8E5}">
      <dgm:prSet/>
      <dgm:spPr/>
      <dgm:t>
        <a:bodyPr/>
        <a:lstStyle/>
        <a:p>
          <a:endParaRPr lang="en-US"/>
        </a:p>
      </dgm:t>
    </dgm:pt>
    <dgm:pt modelId="{EE14BB1D-AC76-4E4C-A641-67D00A30BAAA}" type="pres">
      <dgm:prSet presAssocID="{33C9DE07-396F-4984-8487-66E8B262350F}" presName="vert0" presStyleCnt="0">
        <dgm:presLayoutVars>
          <dgm:dir/>
          <dgm:animOne val="branch"/>
          <dgm:animLvl val="lvl"/>
        </dgm:presLayoutVars>
      </dgm:prSet>
      <dgm:spPr/>
    </dgm:pt>
    <dgm:pt modelId="{0DADFBF1-E15D-4684-BDB1-4685323EA352}" type="pres">
      <dgm:prSet presAssocID="{7F32AF40-4B1A-4C5F-A88D-4C23C83E2050}" presName="thickLine" presStyleLbl="alignNode1" presStyleIdx="0" presStyleCnt="4"/>
      <dgm:spPr/>
    </dgm:pt>
    <dgm:pt modelId="{3E54609F-BFB9-4854-8116-99FA809B5FF0}" type="pres">
      <dgm:prSet presAssocID="{7F32AF40-4B1A-4C5F-A88D-4C23C83E2050}" presName="horz1" presStyleCnt="0"/>
      <dgm:spPr/>
    </dgm:pt>
    <dgm:pt modelId="{86FC79B0-96E5-44A9-9CED-6F2D156788D4}" type="pres">
      <dgm:prSet presAssocID="{7F32AF40-4B1A-4C5F-A88D-4C23C83E2050}" presName="tx1" presStyleLbl="revTx" presStyleIdx="0" presStyleCnt="4"/>
      <dgm:spPr/>
    </dgm:pt>
    <dgm:pt modelId="{CC55463C-596E-4F8B-BD7B-56BE95D1B7E2}" type="pres">
      <dgm:prSet presAssocID="{7F32AF40-4B1A-4C5F-A88D-4C23C83E2050}" presName="vert1" presStyleCnt="0"/>
      <dgm:spPr/>
    </dgm:pt>
    <dgm:pt modelId="{B3631448-F962-4FDB-97CE-697B50CCA879}" type="pres">
      <dgm:prSet presAssocID="{7000A9DD-87DB-484C-8382-3CC0EADCA017}" presName="thickLine" presStyleLbl="alignNode1" presStyleIdx="1" presStyleCnt="4"/>
      <dgm:spPr/>
    </dgm:pt>
    <dgm:pt modelId="{EDE7BD3A-435D-4C30-9410-DF36F6CB3059}" type="pres">
      <dgm:prSet presAssocID="{7000A9DD-87DB-484C-8382-3CC0EADCA017}" presName="horz1" presStyleCnt="0"/>
      <dgm:spPr/>
    </dgm:pt>
    <dgm:pt modelId="{B32DD46C-AAE3-48A1-8135-316F5516E9C7}" type="pres">
      <dgm:prSet presAssocID="{7000A9DD-87DB-484C-8382-3CC0EADCA017}" presName="tx1" presStyleLbl="revTx" presStyleIdx="1" presStyleCnt="4"/>
      <dgm:spPr/>
    </dgm:pt>
    <dgm:pt modelId="{68B35AD2-A267-44EA-96B1-B1D6C9F9ED66}" type="pres">
      <dgm:prSet presAssocID="{7000A9DD-87DB-484C-8382-3CC0EADCA017}" presName="vert1" presStyleCnt="0"/>
      <dgm:spPr/>
    </dgm:pt>
    <dgm:pt modelId="{020F8E54-C3E6-47EE-8D7D-65B4D62F7885}" type="pres">
      <dgm:prSet presAssocID="{0D4256A3-3789-4A30-AD1A-E28A3D3046C4}" presName="thickLine" presStyleLbl="alignNode1" presStyleIdx="2" presStyleCnt="4"/>
      <dgm:spPr/>
    </dgm:pt>
    <dgm:pt modelId="{1862A8B9-B8AC-43CF-A9B3-0021928883BC}" type="pres">
      <dgm:prSet presAssocID="{0D4256A3-3789-4A30-AD1A-E28A3D3046C4}" presName="horz1" presStyleCnt="0"/>
      <dgm:spPr/>
    </dgm:pt>
    <dgm:pt modelId="{5524A8D6-9C24-4E06-A9E9-731C10371FD2}" type="pres">
      <dgm:prSet presAssocID="{0D4256A3-3789-4A30-AD1A-E28A3D3046C4}" presName="tx1" presStyleLbl="revTx" presStyleIdx="2" presStyleCnt="4"/>
      <dgm:spPr/>
    </dgm:pt>
    <dgm:pt modelId="{98734C91-9671-48DA-A090-6B9F12042E72}" type="pres">
      <dgm:prSet presAssocID="{0D4256A3-3789-4A30-AD1A-E28A3D3046C4}" presName="vert1" presStyleCnt="0"/>
      <dgm:spPr/>
    </dgm:pt>
    <dgm:pt modelId="{AD902957-1BA0-42BD-851C-809A3FDB2385}" type="pres">
      <dgm:prSet presAssocID="{5148CD5D-138C-4846-9028-3694D0CC292B}" presName="thickLine" presStyleLbl="alignNode1" presStyleIdx="3" presStyleCnt="4"/>
      <dgm:spPr/>
    </dgm:pt>
    <dgm:pt modelId="{BFDF3FB8-723D-4055-A364-7617366A607A}" type="pres">
      <dgm:prSet presAssocID="{5148CD5D-138C-4846-9028-3694D0CC292B}" presName="horz1" presStyleCnt="0"/>
      <dgm:spPr/>
    </dgm:pt>
    <dgm:pt modelId="{099060D7-53C7-4B1A-8269-2AF9E055A50E}" type="pres">
      <dgm:prSet presAssocID="{5148CD5D-138C-4846-9028-3694D0CC292B}" presName="tx1" presStyleLbl="revTx" presStyleIdx="3" presStyleCnt="4"/>
      <dgm:spPr/>
    </dgm:pt>
    <dgm:pt modelId="{49435F39-EA81-46A7-8C14-6E0C6C968AAE}" type="pres">
      <dgm:prSet presAssocID="{5148CD5D-138C-4846-9028-3694D0CC292B}" presName="vert1" presStyleCnt="0"/>
      <dgm:spPr/>
    </dgm:pt>
  </dgm:ptLst>
  <dgm:cxnLst>
    <dgm:cxn modelId="{08EFEC2F-F21C-41C3-BEFE-AF1045D0F453}" type="presOf" srcId="{5148CD5D-138C-4846-9028-3694D0CC292B}" destId="{099060D7-53C7-4B1A-8269-2AF9E055A50E}" srcOrd="0" destOrd="0" presId="urn:microsoft.com/office/officeart/2008/layout/LinedList"/>
    <dgm:cxn modelId="{ED6D1336-8295-48B2-9A8C-4735C4E06D2F}" srcId="{33C9DE07-396F-4984-8487-66E8B262350F}" destId="{7000A9DD-87DB-484C-8382-3CC0EADCA017}" srcOrd="1" destOrd="0" parTransId="{9CCDB638-540A-4236-8658-104D8C175D5C}" sibTransId="{4AB7C58E-E3B4-402C-A1CE-B67E8B2FC9CF}"/>
    <dgm:cxn modelId="{B68F443D-7D66-4AE7-ADA3-F9D20EEF0513}" srcId="{33C9DE07-396F-4984-8487-66E8B262350F}" destId="{0D4256A3-3789-4A30-AD1A-E28A3D3046C4}" srcOrd="2" destOrd="0" parTransId="{96A64431-DEFC-4BE1-A6C9-B695CEEDA4E5}" sibTransId="{2CA7C1F2-A3E8-4B56-AF56-DFFC91F40D32}"/>
    <dgm:cxn modelId="{271AAA4D-9356-4115-A4B2-D44D8DD5D8E5}" srcId="{33C9DE07-396F-4984-8487-66E8B262350F}" destId="{5148CD5D-138C-4846-9028-3694D0CC292B}" srcOrd="3" destOrd="0" parTransId="{F3250FEB-0818-4FEC-9683-9F1CE58DD820}" sibTransId="{3832832B-0209-48F0-8552-EBA1AC7D1B8B}"/>
    <dgm:cxn modelId="{3E383976-1301-462E-A7A2-C4D1A8A4FADF}" type="presOf" srcId="{7000A9DD-87DB-484C-8382-3CC0EADCA017}" destId="{B32DD46C-AAE3-48A1-8135-316F5516E9C7}" srcOrd="0" destOrd="0" presId="urn:microsoft.com/office/officeart/2008/layout/LinedList"/>
    <dgm:cxn modelId="{E61D635A-14AC-4331-8EF3-176D4D8D0AF3}" type="presOf" srcId="{0D4256A3-3789-4A30-AD1A-E28A3D3046C4}" destId="{5524A8D6-9C24-4E06-A9E9-731C10371FD2}" srcOrd="0" destOrd="0" presId="urn:microsoft.com/office/officeart/2008/layout/LinedList"/>
    <dgm:cxn modelId="{A2EDCF80-DA14-46AA-9F48-61AFFE464514}" type="presOf" srcId="{33C9DE07-396F-4984-8487-66E8B262350F}" destId="{EE14BB1D-AC76-4E4C-A641-67D00A30BAAA}" srcOrd="0" destOrd="0" presId="urn:microsoft.com/office/officeart/2008/layout/LinedList"/>
    <dgm:cxn modelId="{CEA5B8CD-33B7-473C-9F91-EA4D94A86EDB}" srcId="{33C9DE07-396F-4984-8487-66E8B262350F}" destId="{7F32AF40-4B1A-4C5F-A88D-4C23C83E2050}" srcOrd="0" destOrd="0" parTransId="{3A11A0D7-FCD7-4CF8-A0A1-20C37CEA9779}" sibTransId="{E4F825FB-AD04-48C7-B25A-DF1EAC3A71CD}"/>
    <dgm:cxn modelId="{539261ED-E8F8-40B2-A250-DA3CE6EF5626}" type="presOf" srcId="{7F32AF40-4B1A-4C5F-A88D-4C23C83E2050}" destId="{86FC79B0-96E5-44A9-9CED-6F2D156788D4}" srcOrd="0" destOrd="0" presId="urn:microsoft.com/office/officeart/2008/layout/LinedList"/>
    <dgm:cxn modelId="{309030F7-3ED7-4E4F-810A-4A557902F9C9}" type="presParOf" srcId="{EE14BB1D-AC76-4E4C-A641-67D00A30BAAA}" destId="{0DADFBF1-E15D-4684-BDB1-4685323EA352}" srcOrd="0" destOrd="0" presId="urn:microsoft.com/office/officeart/2008/layout/LinedList"/>
    <dgm:cxn modelId="{B7794AD8-F829-4FA3-8388-A1454476627A}" type="presParOf" srcId="{EE14BB1D-AC76-4E4C-A641-67D00A30BAAA}" destId="{3E54609F-BFB9-4854-8116-99FA809B5FF0}" srcOrd="1" destOrd="0" presId="urn:microsoft.com/office/officeart/2008/layout/LinedList"/>
    <dgm:cxn modelId="{F5855B77-7001-4B71-97C3-7CAA6BFFACA0}" type="presParOf" srcId="{3E54609F-BFB9-4854-8116-99FA809B5FF0}" destId="{86FC79B0-96E5-44A9-9CED-6F2D156788D4}" srcOrd="0" destOrd="0" presId="urn:microsoft.com/office/officeart/2008/layout/LinedList"/>
    <dgm:cxn modelId="{63E34739-233E-4047-8833-8C462DE5FAE8}" type="presParOf" srcId="{3E54609F-BFB9-4854-8116-99FA809B5FF0}" destId="{CC55463C-596E-4F8B-BD7B-56BE95D1B7E2}" srcOrd="1" destOrd="0" presId="urn:microsoft.com/office/officeart/2008/layout/LinedList"/>
    <dgm:cxn modelId="{0D042C14-2614-4E26-A186-88A2CA091933}" type="presParOf" srcId="{EE14BB1D-AC76-4E4C-A641-67D00A30BAAA}" destId="{B3631448-F962-4FDB-97CE-697B50CCA879}" srcOrd="2" destOrd="0" presId="urn:microsoft.com/office/officeart/2008/layout/LinedList"/>
    <dgm:cxn modelId="{16E7AA1A-A3D6-4A63-B86C-7294A024AB4E}" type="presParOf" srcId="{EE14BB1D-AC76-4E4C-A641-67D00A30BAAA}" destId="{EDE7BD3A-435D-4C30-9410-DF36F6CB3059}" srcOrd="3" destOrd="0" presId="urn:microsoft.com/office/officeart/2008/layout/LinedList"/>
    <dgm:cxn modelId="{3BC283B6-A737-4572-B2A8-7F357B317381}" type="presParOf" srcId="{EDE7BD3A-435D-4C30-9410-DF36F6CB3059}" destId="{B32DD46C-AAE3-48A1-8135-316F5516E9C7}" srcOrd="0" destOrd="0" presId="urn:microsoft.com/office/officeart/2008/layout/LinedList"/>
    <dgm:cxn modelId="{C56D0E18-A455-4173-9800-E365DBCB336A}" type="presParOf" srcId="{EDE7BD3A-435D-4C30-9410-DF36F6CB3059}" destId="{68B35AD2-A267-44EA-96B1-B1D6C9F9ED66}" srcOrd="1" destOrd="0" presId="urn:microsoft.com/office/officeart/2008/layout/LinedList"/>
    <dgm:cxn modelId="{5F2CD02F-FAFE-4F02-86FC-5AE93AC721D4}" type="presParOf" srcId="{EE14BB1D-AC76-4E4C-A641-67D00A30BAAA}" destId="{020F8E54-C3E6-47EE-8D7D-65B4D62F7885}" srcOrd="4" destOrd="0" presId="urn:microsoft.com/office/officeart/2008/layout/LinedList"/>
    <dgm:cxn modelId="{4498FD7B-F1E0-44EC-B40F-F538675442BF}" type="presParOf" srcId="{EE14BB1D-AC76-4E4C-A641-67D00A30BAAA}" destId="{1862A8B9-B8AC-43CF-A9B3-0021928883BC}" srcOrd="5" destOrd="0" presId="urn:microsoft.com/office/officeart/2008/layout/LinedList"/>
    <dgm:cxn modelId="{AA3313A5-DAE8-4CFD-8E71-7D3694B344DB}" type="presParOf" srcId="{1862A8B9-B8AC-43CF-A9B3-0021928883BC}" destId="{5524A8D6-9C24-4E06-A9E9-731C10371FD2}" srcOrd="0" destOrd="0" presId="urn:microsoft.com/office/officeart/2008/layout/LinedList"/>
    <dgm:cxn modelId="{542DDA3C-E776-490E-A2AF-80CAB26398FB}" type="presParOf" srcId="{1862A8B9-B8AC-43CF-A9B3-0021928883BC}" destId="{98734C91-9671-48DA-A090-6B9F12042E72}" srcOrd="1" destOrd="0" presId="urn:microsoft.com/office/officeart/2008/layout/LinedList"/>
    <dgm:cxn modelId="{58614948-160F-42BD-BECA-43C4F4BC007B}" type="presParOf" srcId="{EE14BB1D-AC76-4E4C-A641-67D00A30BAAA}" destId="{AD902957-1BA0-42BD-851C-809A3FDB2385}" srcOrd="6" destOrd="0" presId="urn:microsoft.com/office/officeart/2008/layout/LinedList"/>
    <dgm:cxn modelId="{C5BA1038-ACEA-41B9-B19E-D4B51D225A35}" type="presParOf" srcId="{EE14BB1D-AC76-4E4C-A641-67D00A30BAAA}" destId="{BFDF3FB8-723D-4055-A364-7617366A607A}" srcOrd="7" destOrd="0" presId="urn:microsoft.com/office/officeart/2008/layout/LinedList"/>
    <dgm:cxn modelId="{C89516D1-CA1E-4ABE-B9B2-117A1FA1ABF5}" type="presParOf" srcId="{BFDF3FB8-723D-4055-A364-7617366A607A}" destId="{099060D7-53C7-4B1A-8269-2AF9E055A50E}" srcOrd="0" destOrd="0" presId="urn:microsoft.com/office/officeart/2008/layout/LinedList"/>
    <dgm:cxn modelId="{986BA984-C0F6-4776-84DA-5BDB497C4F0B}" type="presParOf" srcId="{BFDF3FB8-723D-4055-A364-7617366A607A}" destId="{49435F39-EA81-46A7-8C14-6E0C6C968A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022FA0-4E99-4739-8C82-3D3E8AE98B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C6BFB18-B246-4A15-B35E-19ECE151158E}">
      <dgm:prSet/>
      <dgm:spPr/>
      <dgm:t>
        <a:bodyPr/>
        <a:lstStyle/>
        <a:p>
          <a:r>
            <a:rPr lang="en-US" b="1" dirty="0"/>
            <a:t>HCV Tenants Have Complex Lives and Issues to Manage</a:t>
          </a:r>
        </a:p>
      </dgm:t>
    </dgm:pt>
    <dgm:pt modelId="{A952C86D-B5BF-462C-8718-E69E872A6A20}" type="parTrans" cxnId="{AA26EDAF-083E-4FAE-8EFB-447A5E080008}">
      <dgm:prSet/>
      <dgm:spPr/>
      <dgm:t>
        <a:bodyPr/>
        <a:lstStyle/>
        <a:p>
          <a:endParaRPr lang="en-US"/>
        </a:p>
      </dgm:t>
    </dgm:pt>
    <dgm:pt modelId="{DF4767F0-AE7D-426D-8FE6-FFDB160F0735}" type="sibTrans" cxnId="{AA26EDAF-083E-4FAE-8EFB-447A5E080008}">
      <dgm:prSet/>
      <dgm:spPr/>
      <dgm:t>
        <a:bodyPr/>
        <a:lstStyle/>
        <a:p>
          <a:endParaRPr lang="en-US"/>
        </a:p>
      </dgm:t>
    </dgm:pt>
    <dgm:pt modelId="{9C97A58A-B110-490B-BB09-E7261A664D83}">
      <dgm:prSet/>
      <dgm:spPr/>
      <dgm:t>
        <a:bodyPr/>
        <a:lstStyle/>
        <a:p>
          <a:r>
            <a:rPr lang="en-US" b="1" dirty="0"/>
            <a:t>Communication Challenging in Complex, Crisis Driven Situations</a:t>
          </a:r>
        </a:p>
      </dgm:t>
    </dgm:pt>
    <dgm:pt modelId="{820E15BD-7CC6-4953-8EF2-2185D2B6CFAB}" type="parTrans" cxnId="{F6CBCC55-708E-484D-8881-2E9244435E04}">
      <dgm:prSet/>
      <dgm:spPr/>
      <dgm:t>
        <a:bodyPr/>
        <a:lstStyle/>
        <a:p>
          <a:endParaRPr lang="en-US"/>
        </a:p>
      </dgm:t>
    </dgm:pt>
    <dgm:pt modelId="{44DB8CA4-B584-4E08-8F86-2FFE84AECA7F}" type="sibTrans" cxnId="{F6CBCC55-708E-484D-8881-2E9244435E04}">
      <dgm:prSet/>
      <dgm:spPr/>
      <dgm:t>
        <a:bodyPr/>
        <a:lstStyle/>
        <a:p>
          <a:endParaRPr lang="en-US"/>
        </a:p>
      </dgm:t>
    </dgm:pt>
    <dgm:pt modelId="{99AC4837-A03F-466C-825F-6B3BCE41E3B2}">
      <dgm:prSet/>
      <dgm:spPr/>
      <dgm:t>
        <a:bodyPr/>
        <a:lstStyle/>
        <a:p>
          <a:r>
            <a:rPr lang="en-US" b="1" dirty="0"/>
            <a:t>On the Ground Property Managers Not Equipped or Experienced Enough to Manage Issues</a:t>
          </a:r>
        </a:p>
      </dgm:t>
    </dgm:pt>
    <dgm:pt modelId="{54B53E1E-E39C-4EC7-9069-6DE9D28F2CB0}" type="parTrans" cxnId="{1234566A-F719-42A1-862B-5FA0D958503E}">
      <dgm:prSet/>
      <dgm:spPr/>
      <dgm:t>
        <a:bodyPr/>
        <a:lstStyle/>
        <a:p>
          <a:endParaRPr lang="en-US"/>
        </a:p>
      </dgm:t>
    </dgm:pt>
    <dgm:pt modelId="{7ACC9E19-F58C-4A4F-B667-FBE46C39038F}" type="sibTrans" cxnId="{1234566A-F719-42A1-862B-5FA0D958503E}">
      <dgm:prSet/>
      <dgm:spPr/>
      <dgm:t>
        <a:bodyPr/>
        <a:lstStyle/>
        <a:p>
          <a:endParaRPr lang="en-US"/>
        </a:p>
      </dgm:t>
    </dgm:pt>
    <dgm:pt modelId="{E4F0E4B5-EB16-4A14-B5E1-108B742A5911}">
      <dgm:prSet/>
      <dgm:spPr/>
      <dgm:t>
        <a:bodyPr/>
        <a:lstStyle/>
        <a:p>
          <a:r>
            <a:rPr lang="en-US" b="1" dirty="0"/>
            <a:t>Neutral 3</a:t>
          </a:r>
          <a:r>
            <a:rPr lang="en-US" b="1" baseline="30000" dirty="0"/>
            <a:t>rd</a:t>
          </a:r>
          <a:r>
            <a:rPr lang="en-US" b="1" dirty="0"/>
            <a:t> Party Helps</a:t>
          </a:r>
          <a:r>
            <a:rPr lang="en-US" dirty="0"/>
            <a:t>:</a:t>
          </a:r>
        </a:p>
      </dgm:t>
    </dgm:pt>
    <dgm:pt modelId="{2B2B0675-7ACE-4025-830B-938F4439DC20}" type="parTrans" cxnId="{F25E9847-0458-4F87-A657-648B055FE126}">
      <dgm:prSet/>
      <dgm:spPr/>
      <dgm:t>
        <a:bodyPr/>
        <a:lstStyle/>
        <a:p>
          <a:endParaRPr lang="en-US"/>
        </a:p>
      </dgm:t>
    </dgm:pt>
    <dgm:pt modelId="{52B55824-5F55-473D-8250-7B4E07008696}" type="sibTrans" cxnId="{F25E9847-0458-4F87-A657-648B055FE126}">
      <dgm:prSet/>
      <dgm:spPr/>
      <dgm:t>
        <a:bodyPr/>
        <a:lstStyle/>
        <a:p>
          <a:endParaRPr lang="en-US"/>
        </a:p>
      </dgm:t>
    </dgm:pt>
    <dgm:pt modelId="{628E0C30-E666-4948-B972-36E5C2949B4F}">
      <dgm:prSet custT="1"/>
      <dgm:spPr/>
      <dgm:t>
        <a:bodyPr/>
        <a:lstStyle/>
        <a:p>
          <a:r>
            <a:rPr lang="en-US" sz="1800" dirty="0"/>
            <a:t>Neutralize Power Dynamic and Imbalance</a:t>
          </a:r>
        </a:p>
      </dgm:t>
    </dgm:pt>
    <dgm:pt modelId="{B8B339C0-68B5-4458-8AEC-A9615AF52901}" type="parTrans" cxnId="{494C1487-2305-4A7E-BCCF-4490FB256CBF}">
      <dgm:prSet/>
      <dgm:spPr/>
      <dgm:t>
        <a:bodyPr/>
        <a:lstStyle/>
        <a:p>
          <a:endParaRPr lang="en-US"/>
        </a:p>
      </dgm:t>
    </dgm:pt>
    <dgm:pt modelId="{3738FB20-EFCD-469E-9B1F-749B42C17FEA}" type="sibTrans" cxnId="{494C1487-2305-4A7E-BCCF-4490FB256CBF}">
      <dgm:prSet/>
      <dgm:spPr/>
      <dgm:t>
        <a:bodyPr/>
        <a:lstStyle/>
        <a:p>
          <a:endParaRPr lang="en-US"/>
        </a:p>
      </dgm:t>
    </dgm:pt>
    <dgm:pt modelId="{83ACA72F-5D14-4B24-84A6-3A985CADE3DD}">
      <dgm:prSet custT="1"/>
      <dgm:spPr/>
      <dgm:t>
        <a:bodyPr/>
        <a:lstStyle/>
        <a:p>
          <a:r>
            <a:rPr lang="en-US" sz="1800" dirty="0"/>
            <a:t>Helps Tenants with Mental and Health Issues to Communicate and Advocate for Themselves</a:t>
          </a:r>
        </a:p>
      </dgm:t>
    </dgm:pt>
    <dgm:pt modelId="{C6DEDEBC-0C2D-4407-BCC4-262050B89EE2}" type="parTrans" cxnId="{190812E4-88FC-4770-A5C0-817F8172452B}">
      <dgm:prSet/>
      <dgm:spPr/>
      <dgm:t>
        <a:bodyPr/>
        <a:lstStyle/>
        <a:p>
          <a:endParaRPr lang="en-US"/>
        </a:p>
      </dgm:t>
    </dgm:pt>
    <dgm:pt modelId="{0E247EA3-3664-4F71-9A15-DBA1A8CDC56D}" type="sibTrans" cxnId="{190812E4-88FC-4770-A5C0-817F8172452B}">
      <dgm:prSet/>
      <dgm:spPr/>
      <dgm:t>
        <a:bodyPr/>
        <a:lstStyle/>
        <a:p>
          <a:endParaRPr lang="en-US"/>
        </a:p>
      </dgm:t>
    </dgm:pt>
    <dgm:pt modelId="{E8B12DFA-73C3-4D38-BADB-D3F84E743CE1}">
      <dgm:prSet custT="1"/>
      <dgm:spPr/>
      <dgm:t>
        <a:bodyPr/>
        <a:lstStyle/>
        <a:p>
          <a:r>
            <a:rPr lang="en-US" sz="1800" dirty="0"/>
            <a:t>Has the Ability to Quickly Engage Decision Makers to Get Information</a:t>
          </a:r>
        </a:p>
      </dgm:t>
    </dgm:pt>
    <dgm:pt modelId="{A6080B6F-199A-4410-AB7E-E80981999425}" type="parTrans" cxnId="{1627DED6-1FB1-4EB1-AC2C-54188C3426EA}">
      <dgm:prSet/>
      <dgm:spPr/>
      <dgm:t>
        <a:bodyPr/>
        <a:lstStyle/>
        <a:p>
          <a:endParaRPr lang="en-US"/>
        </a:p>
      </dgm:t>
    </dgm:pt>
    <dgm:pt modelId="{248460CE-698C-41D3-A4CD-880191E15E70}" type="sibTrans" cxnId="{1627DED6-1FB1-4EB1-AC2C-54188C3426EA}">
      <dgm:prSet/>
      <dgm:spPr/>
      <dgm:t>
        <a:bodyPr/>
        <a:lstStyle/>
        <a:p>
          <a:endParaRPr lang="en-US"/>
        </a:p>
      </dgm:t>
    </dgm:pt>
    <dgm:pt modelId="{8BAF9B39-2F90-411D-BE97-1D76A9A178E3}">
      <dgm:prSet custT="1"/>
      <dgm:spPr/>
      <dgm:t>
        <a:bodyPr/>
        <a:lstStyle/>
        <a:p>
          <a:r>
            <a:rPr lang="en-US" sz="1800" dirty="0"/>
            <a:t>Lends Credibility and Has Ability to Bring Decision Makers to the Table</a:t>
          </a:r>
        </a:p>
      </dgm:t>
    </dgm:pt>
    <dgm:pt modelId="{173AA638-2DD7-4016-A4BC-30A6A8CC40DE}" type="parTrans" cxnId="{484E5927-34D9-498F-B698-BBD7CCE9DCCA}">
      <dgm:prSet/>
      <dgm:spPr/>
      <dgm:t>
        <a:bodyPr/>
        <a:lstStyle/>
        <a:p>
          <a:endParaRPr lang="en-US"/>
        </a:p>
      </dgm:t>
    </dgm:pt>
    <dgm:pt modelId="{1E3B820C-2A83-4B95-AFAA-00153BE1FB1E}" type="sibTrans" cxnId="{484E5927-34D9-498F-B698-BBD7CCE9DCCA}">
      <dgm:prSet/>
      <dgm:spPr/>
      <dgm:t>
        <a:bodyPr/>
        <a:lstStyle/>
        <a:p>
          <a:endParaRPr lang="en-US"/>
        </a:p>
      </dgm:t>
    </dgm:pt>
    <dgm:pt modelId="{80DF380F-619E-4B09-9303-810A6FAC5ACA}" type="pres">
      <dgm:prSet presAssocID="{5A022FA0-4E99-4739-8C82-3D3E8AE98B8E}" presName="linear" presStyleCnt="0">
        <dgm:presLayoutVars>
          <dgm:animLvl val="lvl"/>
          <dgm:resizeHandles val="exact"/>
        </dgm:presLayoutVars>
      </dgm:prSet>
      <dgm:spPr/>
    </dgm:pt>
    <dgm:pt modelId="{C31C05E1-E4BB-47B6-A342-5442B79B07C9}" type="pres">
      <dgm:prSet presAssocID="{3C6BFB18-B246-4A15-B35E-19ECE151158E}" presName="parentText" presStyleLbl="node1" presStyleIdx="0" presStyleCnt="4">
        <dgm:presLayoutVars>
          <dgm:chMax val="0"/>
          <dgm:bulletEnabled val="1"/>
        </dgm:presLayoutVars>
      </dgm:prSet>
      <dgm:spPr/>
    </dgm:pt>
    <dgm:pt modelId="{4E009A73-8B87-49DA-A63B-CCB5F82E8C8B}" type="pres">
      <dgm:prSet presAssocID="{DF4767F0-AE7D-426D-8FE6-FFDB160F0735}" presName="spacer" presStyleCnt="0"/>
      <dgm:spPr/>
    </dgm:pt>
    <dgm:pt modelId="{36450820-99CA-477E-8850-3ED2EC57DDBB}" type="pres">
      <dgm:prSet presAssocID="{9C97A58A-B110-490B-BB09-E7261A664D83}" presName="parentText" presStyleLbl="node1" presStyleIdx="1" presStyleCnt="4">
        <dgm:presLayoutVars>
          <dgm:chMax val="0"/>
          <dgm:bulletEnabled val="1"/>
        </dgm:presLayoutVars>
      </dgm:prSet>
      <dgm:spPr/>
    </dgm:pt>
    <dgm:pt modelId="{779C8ED2-FE8E-49A5-9A83-71D7FBD70068}" type="pres">
      <dgm:prSet presAssocID="{44DB8CA4-B584-4E08-8F86-2FFE84AECA7F}" presName="spacer" presStyleCnt="0"/>
      <dgm:spPr/>
    </dgm:pt>
    <dgm:pt modelId="{CCCA0FA8-4861-4E4A-8679-0F5D3B99036A}" type="pres">
      <dgm:prSet presAssocID="{99AC4837-A03F-466C-825F-6B3BCE41E3B2}" presName="parentText" presStyleLbl="node1" presStyleIdx="2" presStyleCnt="4">
        <dgm:presLayoutVars>
          <dgm:chMax val="0"/>
          <dgm:bulletEnabled val="1"/>
        </dgm:presLayoutVars>
      </dgm:prSet>
      <dgm:spPr/>
    </dgm:pt>
    <dgm:pt modelId="{D2BFE679-DE6D-4054-A08A-DD9B4D080B01}" type="pres">
      <dgm:prSet presAssocID="{7ACC9E19-F58C-4A4F-B667-FBE46C39038F}" presName="spacer" presStyleCnt="0"/>
      <dgm:spPr/>
    </dgm:pt>
    <dgm:pt modelId="{DD8FE29F-423E-4DD5-B795-FEF5B6DACC1A}" type="pres">
      <dgm:prSet presAssocID="{E4F0E4B5-EB16-4A14-B5E1-108B742A5911}" presName="parentText" presStyleLbl="node1" presStyleIdx="3" presStyleCnt="4">
        <dgm:presLayoutVars>
          <dgm:chMax val="0"/>
          <dgm:bulletEnabled val="1"/>
        </dgm:presLayoutVars>
      </dgm:prSet>
      <dgm:spPr/>
    </dgm:pt>
    <dgm:pt modelId="{30FC2E6A-77D8-450D-AE73-9DA42A8D8883}" type="pres">
      <dgm:prSet presAssocID="{E4F0E4B5-EB16-4A14-B5E1-108B742A5911}" presName="childText" presStyleLbl="revTx" presStyleIdx="0" presStyleCnt="1">
        <dgm:presLayoutVars>
          <dgm:bulletEnabled val="1"/>
        </dgm:presLayoutVars>
      </dgm:prSet>
      <dgm:spPr/>
    </dgm:pt>
  </dgm:ptLst>
  <dgm:cxnLst>
    <dgm:cxn modelId="{484E5927-34D9-498F-B698-BBD7CCE9DCCA}" srcId="{E4F0E4B5-EB16-4A14-B5E1-108B742A5911}" destId="{8BAF9B39-2F90-411D-BE97-1D76A9A178E3}" srcOrd="3" destOrd="0" parTransId="{173AA638-2DD7-4016-A4BC-30A6A8CC40DE}" sibTransId="{1E3B820C-2A83-4B95-AFAA-00153BE1FB1E}"/>
    <dgm:cxn modelId="{8E45BC2B-CF17-4566-9572-165F6D1C235F}" type="presOf" srcId="{83ACA72F-5D14-4B24-84A6-3A985CADE3DD}" destId="{30FC2E6A-77D8-450D-AE73-9DA42A8D8883}" srcOrd="0" destOrd="1" presId="urn:microsoft.com/office/officeart/2005/8/layout/vList2"/>
    <dgm:cxn modelId="{F25E9847-0458-4F87-A657-648B055FE126}" srcId="{5A022FA0-4E99-4739-8C82-3D3E8AE98B8E}" destId="{E4F0E4B5-EB16-4A14-B5E1-108B742A5911}" srcOrd="3" destOrd="0" parTransId="{2B2B0675-7ACE-4025-830B-938F4439DC20}" sibTransId="{52B55824-5F55-473D-8250-7B4E07008696}"/>
    <dgm:cxn modelId="{1234566A-F719-42A1-862B-5FA0D958503E}" srcId="{5A022FA0-4E99-4739-8C82-3D3E8AE98B8E}" destId="{99AC4837-A03F-466C-825F-6B3BCE41E3B2}" srcOrd="2" destOrd="0" parTransId="{54B53E1E-E39C-4EC7-9069-6DE9D28F2CB0}" sibTransId="{7ACC9E19-F58C-4A4F-B667-FBE46C39038F}"/>
    <dgm:cxn modelId="{6D246E73-3B81-4042-90E3-222D8D237E7A}" type="presOf" srcId="{E8B12DFA-73C3-4D38-BADB-D3F84E743CE1}" destId="{30FC2E6A-77D8-450D-AE73-9DA42A8D8883}" srcOrd="0" destOrd="2" presId="urn:microsoft.com/office/officeart/2005/8/layout/vList2"/>
    <dgm:cxn modelId="{F6CBCC55-708E-484D-8881-2E9244435E04}" srcId="{5A022FA0-4E99-4739-8C82-3D3E8AE98B8E}" destId="{9C97A58A-B110-490B-BB09-E7261A664D83}" srcOrd="1" destOrd="0" parTransId="{820E15BD-7CC6-4953-8EF2-2185D2B6CFAB}" sibTransId="{44DB8CA4-B584-4E08-8F86-2FFE84AECA7F}"/>
    <dgm:cxn modelId="{494C1487-2305-4A7E-BCCF-4490FB256CBF}" srcId="{E4F0E4B5-EB16-4A14-B5E1-108B742A5911}" destId="{628E0C30-E666-4948-B972-36E5C2949B4F}" srcOrd="0" destOrd="0" parTransId="{B8B339C0-68B5-4458-8AEC-A9615AF52901}" sibTransId="{3738FB20-EFCD-469E-9B1F-749B42C17FEA}"/>
    <dgm:cxn modelId="{DE5C6289-1C59-49FA-85A5-CD7259F37E0D}" type="presOf" srcId="{9C97A58A-B110-490B-BB09-E7261A664D83}" destId="{36450820-99CA-477E-8850-3ED2EC57DDBB}" srcOrd="0" destOrd="0" presId="urn:microsoft.com/office/officeart/2005/8/layout/vList2"/>
    <dgm:cxn modelId="{0588008C-0D8C-4D2E-B5E3-DD486D2F4F8E}" type="presOf" srcId="{628E0C30-E666-4948-B972-36E5C2949B4F}" destId="{30FC2E6A-77D8-450D-AE73-9DA42A8D8883}" srcOrd="0" destOrd="0" presId="urn:microsoft.com/office/officeart/2005/8/layout/vList2"/>
    <dgm:cxn modelId="{DD36708C-3E67-4747-9EAD-E70EC195A0AA}" type="presOf" srcId="{3C6BFB18-B246-4A15-B35E-19ECE151158E}" destId="{C31C05E1-E4BB-47B6-A342-5442B79B07C9}" srcOrd="0" destOrd="0" presId="urn:microsoft.com/office/officeart/2005/8/layout/vList2"/>
    <dgm:cxn modelId="{914F29A7-3E91-4B0D-9735-0B3A6EBB5B3E}" type="presOf" srcId="{5A022FA0-4E99-4739-8C82-3D3E8AE98B8E}" destId="{80DF380F-619E-4B09-9303-810A6FAC5ACA}" srcOrd="0" destOrd="0" presId="urn:microsoft.com/office/officeart/2005/8/layout/vList2"/>
    <dgm:cxn modelId="{AA26EDAF-083E-4FAE-8EFB-447A5E080008}" srcId="{5A022FA0-4E99-4739-8C82-3D3E8AE98B8E}" destId="{3C6BFB18-B246-4A15-B35E-19ECE151158E}" srcOrd="0" destOrd="0" parTransId="{A952C86D-B5BF-462C-8718-E69E872A6A20}" sibTransId="{DF4767F0-AE7D-426D-8FE6-FFDB160F0735}"/>
    <dgm:cxn modelId="{B69015BF-84BC-4172-A67A-13DD11A1D324}" type="presOf" srcId="{8BAF9B39-2F90-411D-BE97-1D76A9A178E3}" destId="{30FC2E6A-77D8-450D-AE73-9DA42A8D8883}" srcOrd="0" destOrd="3" presId="urn:microsoft.com/office/officeart/2005/8/layout/vList2"/>
    <dgm:cxn modelId="{605D73CD-726E-4DF2-8DE4-254243A59B3B}" type="presOf" srcId="{99AC4837-A03F-466C-825F-6B3BCE41E3B2}" destId="{CCCA0FA8-4861-4E4A-8679-0F5D3B99036A}" srcOrd="0" destOrd="0" presId="urn:microsoft.com/office/officeart/2005/8/layout/vList2"/>
    <dgm:cxn modelId="{8056B3D6-BD6C-4030-8DD6-339E43FD5D2E}" type="presOf" srcId="{E4F0E4B5-EB16-4A14-B5E1-108B742A5911}" destId="{DD8FE29F-423E-4DD5-B795-FEF5B6DACC1A}" srcOrd="0" destOrd="0" presId="urn:microsoft.com/office/officeart/2005/8/layout/vList2"/>
    <dgm:cxn modelId="{1627DED6-1FB1-4EB1-AC2C-54188C3426EA}" srcId="{E4F0E4B5-EB16-4A14-B5E1-108B742A5911}" destId="{E8B12DFA-73C3-4D38-BADB-D3F84E743CE1}" srcOrd="2" destOrd="0" parTransId="{A6080B6F-199A-4410-AB7E-E80981999425}" sibTransId="{248460CE-698C-41D3-A4CD-880191E15E70}"/>
    <dgm:cxn modelId="{190812E4-88FC-4770-A5C0-817F8172452B}" srcId="{E4F0E4B5-EB16-4A14-B5E1-108B742A5911}" destId="{83ACA72F-5D14-4B24-84A6-3A985CADE3DD}" srcOrd="1" destOrd="0" parTransId="{C6DEDEBC-0C2D-4407-BCC4-262050B89EE2}" sibTransId="{0E247EA3-3664-4F71-9A15-DBA1A8CDC56D}"/>
    <dgm:cxn modelId="{7B66C5C2-9A4F-4F9F-9313-A92D88119B4B}" type="presParOf" srcId="{80DF380F-619E-4B09-9303-810A6FAC5ACA}" destId="{C31C05E1-E4BB-47B6-A342-5442B79B07C9}" srcOrd="0" destOrd="0" presId="urn:microsoft.com/office/officeart/2005/8/layout/vList2"/>
    <dgm:cxn modelId="{DBA08BAE-A4A9-4730-9D3F-92F7A5F78151}" type="presParOf" srcId="{80DF380F-619E-4B09-9303-810A6FAC5ACA}" destId="{4E009A73-8B87-49DA-A63B-CCB5F82E8C8B}" srcOrd="1" destOrd="0" presId="urn:microsoft.com/office/officeart/2005/8/layout/vList2"/>
    <dgm:cxn modelId="{8C5DEBA0-2174-463A-9841-F455C18E4960}" type="presParOf" srcId="{80DF380F-619E-4B09-9303-810A6FAC5ACA}" destId="{36450820-99CA-477E-8850-3ED2EC57DDBB}" srcOrd="2" destOrd="0" presId="urn:microsoft.com/office/officeart/2005/8/layout/vList2"/>
    <dgm:cxn modelId="{624EB2F4-3083-4607-9B83-DAACB6C08D0D}" type="presParOf" srcId="{80DF380F-619E-4B09-9303-810A6FAC5ACA}" destId="{779C8ED2-FE8E-49A5-9A83-71D7FBD70068}" srcOrd="3" destOrd="0" presId="urn:microsoft.com/office/officeart/2005/8/layout/vList2"/>
    <dgm:cxn modelId="{5F0FB5A3-B189-4842-BC3A-417BA0EBA37B}" type="presParOf" srcId="{80DF380F-619E-4B09-9303-810A6FAC5ACA}" destId="{CCCA0FA8-4861-4E4A-8679-0F5D3B99036A}" srcOrd="4" destOrd="0" presId="urn:microsoft.com/office/officeart/2005/8/layout/vList2"/>
    <dgm:cxn modelId="{C999BC1F-2480-48BB-925D-D2EE74208A13}" type="presParOf" srcId="{80DF380F-619E-4B09-9303-810A6FAC5ACA}" destId="{D2BFE679-DE6D-4054-A08A-DD9B4D080B01}" srcOrd="5" destOrd="0" presId="urn:microsoft.com/office/officeart/2005/8/layout/vList2"/>
    <dgm:cxn modelId="{A5CCFAC6-7B26-4EE7-B12B-5214F3D37880}" type="presParOf" srcId="{80DF380F-619E-4B09-9303-810A6FAC5ACA}" destId="{DD8FE29F-423E-4DD5-B795-FEF5B6DACC1A}" srcOrd="6" destOrd="0" presId="urn:microsoft.com/office/officeart/2005/8/layout/vList2"/>
    <dgm:cxn modelId="{6ACCBC72-8CA3-4AE7-A3A7-5B8150935BA6}" type="presParOf" srcId="{80DF380F-619E-4B09-9303-810A6FAC5ACA}" destId="{30FC2E6A-77D8-450D-AE73-9DA42A8D888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C305BD-0EF4-4054-B304-F06C1190B99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4B2051C4-90DC-4B25-843B-6212E2542EA0}">
      <dgm:prSet/>
      <dgm:spPr/>
      <dgm:t>
        <a:bodyPr/>
        <a:lstStyle/>
        <a:p>
          <a:r>
            <a:rPr lang="en-US"/>
            <a:t>When parties engaged, CRS had substantial success. </a:t>
          </a:r>
        </a:p>
      </dgm:t>
    </dgm:pt>
    <dgm:pt modelId="{DEFDF766-636B-47DC-859C-A2BC9BA6959C}" type="parTrans" cxnId="{6E2C61DE-73E7-4784-A441-CDF6D41E1515}">
      <dgm:prSet/>
      <dgm:spPr/>
      <dgm:t>
        <a:bodyPr/>
        <a:lstStyle/>
        <a:p>
          <a:endParaRPr lang="en-US"/>
        </a:p>
      </dgm:t>
    </dgm:pt>
    <dgm:pt modelId="{CA795809-C87E-407D-89AD-140026331F81}" type="sibTrans" cxnId="{6E2C61DE-73E7-4784-A441-CDF6D41E1515}">
      <dgm:prSet/>
      <dgm:spPr/>
      <dgm:t>
        <a:bodyPr/>
        <a:lstStyle/>
        <a:p>
          <a:endParaRPr lang="en-US"/>
        </a:p>
      </dgm:t>
    </dgm:pt>
    <dgm:pt modelId="{6824BF15-D124-4F3C-BE84-A2AFFEFAE5AB}">
      <dgm:prSet/>
      <dgm:spPr/>
      <dgm:t>
        <a:bodyPr/>
        <a:lstStyle/>
        <a:p>
          <a:r>
            <a:rPr lang="en-US"/>
            <a:t>CRS worked for a variety of different types of conflicts – financial and non-financial. </a:t>
          </a:r>
        </a:p>
      </dgm:t>
    </dgm:pt>
    <dgm:pt modelId="{FF660B27-1B3D-4651-A1D8-C48A73A8ACE0}" type="parTrans" cxnId="{FE85FCFD-FF83-4605-9A8C-700425EE59C9}">
      <dgm:prSet/>
      <dgm:spPr/>
      <dgm:t>
        <a:bodyPr/>
        <a:lstStyle/>
        <a:p>
          <a:endParaRPr lang="en-US"/>
        </a:p>
      </dgm:t>
    </dgm:pt>
    <dgm:pt modelId="{0AD8CDDB-7EB3-4516-9CD9-90B9A2D7245E}" type="sibTrans" cxnId="{FE85FCFD-FF83-4605-9A8C-700425EE59C9}">
      <dgm:prSet/>
      <dgm:spPr/>
      <dgm:t>
        <a:bodyPr/>
        <a:lstStyle/>
        <a:p>
          <a:endParaRPr lang="en-US"/>
        </a:p>
      </dgm:t>
    </dgm:pt>
    <dgm:pt modelId="{EA62F6D9-722C-4927-BACC-809DC2AAE8EF}">
      <dgm:prSet/>
      <dgm:spPr/>
      <dgm:t>
        <a:bodyPr/>
        <a:lstStyle/>
        <a:p>
          <a:r>
            <a:rPr lang="en-US"/>
            <a:t>The skill, knowledge and trustworthiness of the conflict specialist is critical to program success.</a:t>
          </a:r>
        </a:p>
      </dgm:t>
    </dgm:pt>
    <dgm:pt modelId="{DD2CAA62-1F07-4F53-9F2B-F38B4123F592}" type="parTrans" cxnId="{F9F81183-9949-4AFE-9FFB-104DF5B51272}">
      <dgm:prSet/>
      <dgm:spPr/>
      <dgm:t>
        <a:bodyPr/>
        <a:lstStyle/>
        <a:p>
          <a:endParaRPr lang="en-US"/>
        </a:p>
      </dgm:t>
    </dgm:pt>
    <dgm:pt modelId="{D2DFB3E6-5893-4F9C-A122-6F927E3C1E48}" type="sibTrans" cxnId="{F9F81183-9949-4AFE-9FFB-104DF5B51272}">
      <dgm:prSet/>
      <dgm:spPr/>
      <dgm:t>
        <a:bodyPr/>
        <a:lstStyle/>
        <a:p>
          <a:endParaRPr lang="en-US"/>
        </a:p>
      </dgm:t>
    </dgm:pt>
    <dgm:pt modelId="{30ADE802-7B71-4949-B7F7-F4D12EDD9E13}">
      <dgm:prSet/>
      <dgm:spPr/>
      <dgm:t>
        <a:bodyPr/>
        <a:lstStyle/>
        <a:p>
          <a:r>
            <a:rPr lang="en-US" dirty="0"/>
            <a:t>There are a variety of barriers that limit the reach of the program or prevent successful resolution of specific conflict. </a:t>
          </a:r>
        </a:p>
      </dgm:t>
    </dgm:pt>
    <dgm:pt modelId="{C104E8AB-B1FD-4E22-AF2C-963A4E22087A}" type="parTrans" cxnId="{FC2259ED-CFD2-4D52-B66B-7242773F487B}">
      <dgm:prSet/>
      <dgm:spPr/>
      <dgm:t>
        <a:bodyPr/>
        <a:lstStyle/>
        <a:p>
          <a:endParaRPr lang="en-US"/>
        </a:p>
      </dgm:t>
    </dgm:pt>
    <dgm:pt modelId="{B6C20288-7343-45AE-AE53-A78093C0229A}" type="sibTrans" cxnId="{FC2259ED-CFD2-4D52-B66B-7242773F487B}">
      <dgm:prSet/>
      <dgm:spPr/>
      <dgm:t>
        <a:bodyPr/>
        <a:lstStyle/>
        <a:p>
          <a:endParaRPr lang="en-US"/>
        </a:p>
      </dgm:t>
    </dgm:pt>
    <dgm:pt modelId="{CCE2EFAB-439B-4153-B828-89FB25636FB4}" type="pres">
      <dgm:prSet presAssocID="{B7C305BD-0EF4-4054-B304-F06C1190B990}" presName="linear" presStyleCnt="0">
        <dgm:presLayoutVars>
          <dgm:animLvl val="lvl"/>
          <dgm:resizeHandles val="exact"/>
        </dgm:presLayoutVars>
      </dgm:prSet>
      <dgm:spPr/>
    </dgm:pt>
    <dgm:pt modelId="{A1A85175-336E-48E9-9890-952A5F782092}" type="pres">
      <dgm:prSet presAssocID="{4B2051C4-90DC-4B25-843B-6212E2542EA0}" presName="parentText" presStyleLbl="node1" presStyleIdx="0" presStyleCnt="4">
        <dgm:presLayoutVars>
          <dgm:chMax val="0"/>
          <dgm:bulletEnabled val="1"/>
        </dgm:presLayoutVars>
      </dgm:prSet>
      <dgm:spPr/>
    </dgm:pt>
    <dgm:pt modelId="{642089F0-BA0F-4379-9EDC-44562FB95D76}" type="pres">
      <dgm:prSet presAssocID="{CA795809-C87E-407D-89AD-140026331F81}" presName="spacer" presStyleCnt="0"/>
      <dgm:spPr/>
    </dgm:pt>
    <dgm:pt modelId="{7C55D5AD-31D5-4641-8ADD-CB80F7E1111F}" type="pres">
      <dgm:prSet presAssocID="{6824BF15-D124-4F3C-BE84-A2AFFEFAE5AB}" presName="parentText" presStyleLbl="node1" presStyleIdx="1" presStyleCnt="4">
        <dgm:presLayoutVars>
          <dgm:chMax val="0"/>
          <dgm:bulletEnabled val="1"/>
        </dgm:presLayoutVars>
      </dgm:prSet>
      <dgm:spPr/>
    </dgm:pt>
    <dgm:pt modelId="{E84C2BBD-1A3C-4DBA-B2EA-D7337F43CB17}" type="pres">
      <dgm:prSet presAssocID="{0AD8CDDB-7EB3-4516-9CD9-90B9A2D7245E}" presName="spacer" presStyleCnt="0"/>
      <dgm:spPr/>
    </dgm:pt>
    <dgm:pt modelId="{208CFCD5-F17B-430F-80C8-F496CF80BA33}" type="pres">
      <dgm:prSet presAssocID="{EA62F6D9-722C-4927-BACC-809DC2AAE8EF}" presName="parentText" presStyleLbl="node1" presStyleIdx="2" presStyleCnt="4">
        <dgm:presLayoutVars>
          <dgm:chMax val="0"/>
          <dgm:bulletEnabled val="1"/>
        </dgm:presLayoutVars>
      </dgm:prSet>
      <dgm:spPr/>
    </dgm:pt>
    <dgm:pt modelId="{5E16EB1F-E59A-44AA-8AC2-3E9D446A3398}" type="pres">
      <dgm:prSet presAssocID="{D2DFB3E6-5893-4F9C-A122-6F927E3C1E48}" presName="spacer" presStyleCnt="0"/>
      <dgm:spPr/>
    </dgm:pt>
    <dgm:pt modelId="{A5A481AA-516C-4E8D-9C46-BBDEF8D86FA6}" type="pres">
      <dgm:prSet presAssocID="{30ADE802-7B71-4949-B7F7-F4D12EDD9E13}" presName="parentText" presStyleLbl="node1" presStyleIdx="3" presStyleCnt="4">
        <dgm:presLayoutVars>
          <dgm:chMax val="0"/>
          <dgm:bulletEnabled val="1"/>
        </dgm:presLayoutVars>
      </dgm:prSet>
      <dgm:spPr/>
    </dgm:pt>
  </dgm:ptLst>
  <dgm:cxnLst>
    <dgm:cxn modelId="{34A1FD27-C0CE-42F9-8342-09598410C921}" type="presOf" srcId="{30ADE802-7B71-4949-B7F7-F4D12EDD9E13}" destId="{A5A481AA-516C-4E8D-9C46-BBDEF8D86FA6}" srcOrd="0" destOrd="0" presId="urn:microsoft.com/office/officeart/2005/8/layout/vList2"/>
    <dgm:cxn modelId="{EE963B63-021F-4BE4-B4F9-67A72733AC14}" type="presOf" srcId="{4B2051C4-90DC-4B25-843B-6212E2542EA0}" destId="{A1A85175-336E-48E9-9890-952A5F782092}" srcOrd="0" destOrd="0" presId="urn:microsoft.com/office/officeart/2005/8/layout/vList2"/>
    <dgm:cxn modelId="{714C3C6C-F4A6-4038-83E0-020BB96EAD3C}" type="presOf" srcId="{6824BF15-D124-4F3C-BE84-A2AFFEFAE5AB}" destId="{7C55D5AD-31D5-4641-8ADD-CB80F7E1111F}" srcOrd="0" destOrd="0" presId="urn:microsoft.com/office/officeart/2005/8/layout/vList2"/>
    <dgm:cxn modelId="{F9F81183-9949-4AFE-9FFB-104DF5B51272}" srcId="{B7C305BD-0EF4-4054-B304-F06C1190B990}" destId="{EA62F6D9-722C-4927-BACC-809DC2AAE8EF}" srcOrd="2" destOrd="0" parTransId="{DD2CAA62-1F07-4F53-9F2B-F38B4123F592}" sibTransId="{D2DFB3E6-5893-4F9C-A122-6F927E3C1E48}"/>
    <dgm:cxn modelId="{642069A2-D2CD-470F-BE5B-42C792A60E56}" type="presOf" srcId="{B7C305BD-0EF4-4054-B304-F06C1190B990}" destId="{CCE2EFAB-439B-4153-B828-89FB25636FB4}" srcOrd="0" destOrd="0" presId="urn:microsoft.com/office/officeart/2005/8/layout/vList2"/>
    <dgm:cxn modelId="{CC23B5B6-34C8-4DB4-98A6-683F8B0B7626}" type="presOf" srcId="{EA62F6D9-722C-4927-BACC-809DC2AAE8EF}" destId="{208CFCD5-F17B-430F-80C8-F496CF80BA33}" srcOrd="0" destOrd="0" presId="urn:microsoft.com/office/officeart/2005/8/layout/vList2"/>
    <dgm:cxn modelId="{6E2C61DE-73E7-4784-A441-CDF6D41E1515}" srcId="{B7C305BD-0EF4-4054-B304-F06C1190B990}" destId="{4B2051C4-90DC-4B25-843B-6212E2542EA0}" srcOrd="0" destOrd="0" parTransId="{DEFDF766-636B-47DC-859C-A2BC9BA6959C}" sibTransId="{CA795809-C87E-407D-89AD-140026331F81}"/>
    <dgm:cxn modelId="{FC2259ED-CFD2-4D52-B66B-7242773F487B}" srcId="{B7C305BD-0EF4-4054-B304-F06C1190B990}" destId="{30ADE802-7B71-4949-B7F7-F4D12EDD9E13}" srcOrd="3" destOrd="0" parTransId="{C104E8AB-B1FD-4E22-AF2C-963A4E22087A}" sibTransId="{B6C20288-7343-45AE-AE53-A78093C0229A}"/>
    <dgm:cxn modelId="{FE85FCFD-FF83-4605-9A8C-700425EE59C9}" srcId="{B7C305BD-0EF4-4054-B304-F06C1190B990}" destId="{6824BF15-D124-4F3C-BE84-A2AFFEFAE5AB}" srcOrd="1" destOrd="0" parTransId="{FF660B27-1B3D-4651-A1D8-C48A73A8ACE0}" sibTransId="{0AD8CDDB-7EB3-4516-9CD9-90B9A2D7245E}"/>
    <dgm:cxn modelId="{1BC3EA8E-54F8-4E72-9904-B8127C730842}" type="presParOf" srcId="{CCE2EFAB-439B-4153-B828-89FB25636FB4}" destId="{A1A85175-336E-48E9-9890-952A5F782092}" srcOrd="0" destOrd="0" presId="urn:microsoft.com/office/officeart/2005/8/layout/vList2"/>
    <dgm:cxn modelId="{7DA54045-3697-4799-9A25-12454DD20DC4}" type="presParOf" srcId="{CCE2EFAB-439B-4153-B828-89FB25636FB4}" destId="{642089F0-BA0F-4379-9EDC-44562FB95D76}" srcOrd="1" destOrd="0" presId="urn:microsoft.com/office/officeart/2005/8/layout/vList2"/>
    <dgm:cxn modelId="{D2444982-F0BE-41D1-ADBE-071FEF181904}" type="presParOf" srcId="{CCE2EFAB-439B-4153-B828-89FB25636FB4}" destId="{7C55D5AD-31D5-4641-8ADD-CB80F7E1111F}" srcOrd="2" destOrd="0" presId="urn:microsoft.com/office/officeart/2005/8/layout/vList2"/>
    <dgm:cxn modelId="{9ABCCD6F-8566-4848-8E12-642730533E76}" type="presParOf" srcId="{CCE2EFAB-439B-4153-B828-89FB25636FB4}" destId="{E84C2BBD-1A3C-4DBA-B2EA-D7337F43CB17}" srcOrd="3" destOrd="0" presId="urn:microsoft.com/office/officeart/2005/8/layout/vList2"/>
    <dgm:cxn modelId="{7967846E-41BB-46A3-885D-B0F531216D67}" type="presParOf" srcId="{CCE2EFAB-439B-4153-B828-89FB25636FB4}" destId="{208CFCD5-F17B-430F-80C8-F496CF80BA33}" srcOrd="4" destOrd="0" presId="urn:microsoft.com/office/officeart/2005/8/layout/vList2"/>
    <dgm:cxn modelId="{1D5369D8-0270-46D9-BD22-695C64165C68}" type="presParOf" srcId="{CCE2EFAB-439B-4153-B828-89FB25636FB4}" destId="{5E16EB1F-E59A-44AA-8AC2-3E9D446A3398}" srcOrd="5" destOrd="0" presId="urn:microsoft.com/office/officeart/2005/8/layout/vList2"/>
    <dgm:cxn modelId="{9F4B5A1F-6FD9-430D-8056-96E3FCB6322F}" type="presParOf" srcId="{CCE2EFAB-439B-4153-B828-89FB25636FB4}" destId="{A5A481AA-516C-4E8D-9C46-BBDEF8D86F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C305BD-0EF4-4054-B304-F06C1190B99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87B9B9E1-8188-407B-A1FC-1183286FCCAA}">
      <dgm:prSet/>
      <dgm:spPr/>
      <dgm:t>
        <a:bodyPr/>
        <a:lstStyle/>
        <a:p>
          <a:r>
            <a:rPr lang="en-US" i="0" dirty="0"/>
            <a:t>Tenants, landlords, and property managers should have direct access to CRS intake line to facilitate early intervention </a:t>
          </a:r>
          <a:endParaRPr lang="en-US" dirty="0"/>
        </a:p>
      </dgm:t>
    </dgm:pt>
    <dgm:pt modelId="{41C1C36C-79DD-4A6F-BB51-F9170E8E12B6}" type="parTrans" cxnId="{58F6A32A-FA25-44A7-BBA2-7882DC4C2742}">
      <dgm:prSet/>
      <dgm:spPr/>
      <dgm:t>
        <a:bodyPr/>
        <a:lstStyle/>
        <a:p>
          <a:endParaRPr lang="en-US"/>
        </a:p>
      </dgm:t>
    </dgm:pt>
    <dgm:pt modelId="{F4C285F9-B871-4154-A553-C51ECF0378AE}" type="sibTrans" cxnId="{58F6A32A-FA25-44A7-BBA2-7882DC4C2742}">
      <dgm:prSet/>
      <dgm:spPr/>
      <dgm:t>
        <a:bodyPr/>
        <a:lstStyle/>
        <a:p>
          <a:endParaRPr lang="en-US"/>
        </a:p>
      </dgm:t>
    </dgm:pt>
    <dgm:pt modelId="{F281D1A6-E379-4C90-B8A8-D64AEC85F529}">
      <dgm:prSet/>
      <dgm:spPr/>
      <dgm:t>
        <a:bodyPr/>
        <a:lstStyle/>
        <a:p>
          <a:r>
            <a:rPr lang="en-US" i="0" dirty="0"/>
            <a:t>Improve Program Visibility Through Outreach and Direct Marketing</a:t>
          </a:r>
          <a:endParaRPr lang="en-US" i="1" dirty="0"/>
        </a:p>
      </dgm:t>
    </dgm:pt>
    <dgm:pt modelId="{FED32CFD-5E76-4918-8A8A-061654DE710C}" type="parTrans" cxnId="{0BAD85AC-2DF0-4853-B5E0-904C6F4F4775}">
      <dgm:prSet/>
      <dgm:spPr/>
      <dgm:t>
        <a:bodyPr/>
        <a:lstStyle/>
        <a:p>
          <a:endParaRPr lang="en-US"/>
        </a:p>
      </dgm:t>
    </dgm:pt>
    <dgm:pt modelId="{D70581C1-E271-43C7-A7A8-56E18EF3A275}" type="sibTrans" cxnId="{0BAD85AC-2DF0-4853-B5E0-904C6F4F4775}">
      <dgm:prSet/>
      <dgm:spPr/>
      <dgm:t>
        <a:bodyPr/>
        <a:lstStyle/>
        <a:p>
          <a:endParaRPr lang="en-US"/>
        </a:p>
      </dgm:t>
    </dgm:pt>
    <dgm:pt modelId="{A58F0835-E45E-4C18-8C75-6CA94AC8C9E8}">
      <dgm:prSet/>
      <dgm:spPr/>
      <dgm:t>
        <a:bodyPr/>
        <a:lstStyle/>
        <a:p>
          <a:r>
            <a:rPr lang="en-US" dirty="0"/>
            <a:t>Provide Training To Apartment Management</a:t>
          </a:r>
        </a:p>
      </dgm:t>
    </dgm:pt>
    <dgm:pt modelId="{8FA1AFD6-1508-4670-8F97-23D8D29D3455}" type="parTrans" cxnId="{3E612BAA-4940-4741-980F-5EDAE4A6CCFA}">
      <dgm:prSet/>
      <dgm:spPr/>
      <dgm:t>
        <a:bodyPr/>
        <a:lstStyle/>
        <a:p>
          <a:endParaRPr lang="en-US"/>
        </a:p>
      </dgm:t>
    </dgm:pt>
    <dgm:pt modelId="{EA7C449C-C7A5-47A5-961F-A24D5F19409F}" type="sibTrans" cxnId="{3E612BAA-4940-4741-980F-5EDAE4A6CCFA}">
      <dgm:prSet/>
      <dgm:spPr/>
      <dgm:t>
        <a:bodyPr/>
        <a:lstStyle/>
        <a:p>
          <a:endParaRPr lang="en-US"/>
        </a:p>
      </dgm:t>
    </dgm:pt>
    <dgm:pt modelId="{5BC03563-62E1-4195-A097-903F6F95E0D5}">
      <dgm:prSet/>
      <dgm:spPr/>
      <dgm:t>
        <a:bodyPr/>
        <a:lstStyle/>
        <a:p>
          <a:r>
            <a:rPr lang="en-US" dirty="0"/>
            <a:t>Use of incentives (or mandates) may increase participation in program. </a:t>
          </a:r>
        </a:p>
      </dgm:t>
    </dgm:pt>
    <dgm:pt modelId="{7F84E5EA-D028-4590-A20C-989CACFB1EE3}" type="parTrans" cxnId="{74D9ABF0-D6CB-4325-A2F1-B6CEE73117F8}">
      <dgm:prSet/>
      <dgm:spPr/>
      <dgm:t>
        <a:bodyPr/>
        <a:lstStyle/>
        <a:p>
          <a:endParaRPr lang="en-US"/>
        </a:p>
      </dgm:t>
    </dgm:pt>
    <dgm:pt modelId="{1DBC5E5C-5EA9-413E-A2F7-9F0475844BD3}" type="sibTrans" cxnId="{74D9ABF0-D6CB-4325-A2F1-B6CEE73117F8}">
      <dgm:prSet/>
      <dgm:spPr/>
      <dgm:t>
        <a:bodyPr/>
        <a:lstStyle/>
        <a:p>
          <a:endParaRPr lang="en-US"/>
        </a:p>
      </dgm:t>
    </dgm:pt>
    <dgm:pt modelId="{06522041-4AB4-4F42-810A-A14AD9EC2EE9}">
      <dgm:prSet/>
      <dgm:spPr/>
      <dgm:t>
        <a:bodyPr/>
        <a:lstStyle/>
        <a:p>
          <a:r>
            <a:rPr lang="en-US" dirty="0"/>
            <a:t>Enhance wrap-around services and integration into the CRS process </a:t>
          </a:r>
        </a:p>
      </dgm:t>
    </dgm:pt>
    <dgm:pt modelId="{3F5CBCC4-9E28-48EF-98DC-F3CC86D4177C}" type="parTrans" cxnId="{8690D71F-5F67-4205-A938-F6AE1ACCC32E}">
      <dgm:prSet/>
      <dgm:spPr/>
      <dgm:t>
        <a:bodyPr/>
        <a:lstStyle/>
        <a:p>
          <a:endParaRPr lang="en-US"/>
        </a:p>
      </dgm:t>
    </dgm:pt>
    <dgm:pt modelId="{33EAB81D-340C-45DE-A261-6C8FD6FA04B4}" type="sibTrans" cxnId="{8690D71F-5F67-4205-A938-F6AE1ACCC32E}">
      <dgm:prSet/>
      <dgm:spPr/>
      <dgm:t>
        <a:bodyPr/>
        <a:lstStyle/>
        <a:p>
          <a:endParaRPr lang="en-US"/>
        </a:p>
      </dgm:t>
    </dgm:pt>
    <dgm:pt modelId="{5AF2192A-72E0-45F5-A140-564DEE0AD309}" type="pres">
      <dgm:prSet presAssocID="{B7C305BD-0EF4-4054-B304-F06C1190B990}" presName="vert0" presStyleCnt="0">
        <dgm:presLayoutVars>
          <dgm:dir/>
          <dgm:animOne val="branch"/>
          <dgm:animLvl val="lvl"/>
        </dgm:presLayoutVars>
      </dgm:prSet>
      <dgm:spPr/>
    </dgm:pt>
    <dgm:pt modelId="{8B83821E-003B-470E-B978-D6B64D58ED3C}" type="pres">
      <dgm:prSet presAssocID="{87B9B9E1-8188-407B-A1FC-1183286FCCAA}" presName="thickLine" presStyleLbl="alignNode1" presStyleIdx="0" presStyleCnt="5"/>
      <dgm:spPr/>
    </dgm:pt>
    <dgm:pt modelId="{EF0E760E-EA58-40DA-BACB-A9EECB2316FC}" type="pres">
      <dgm:prSet presAssocID="{87B9B9E1-8188-407B-A1FC-1183286FCCAA}" presName="horz1" presStyleCnt="0"/>
      <dgm:spPr/>
    </dgm:pt>
    <dgm:pt modelId="{64A40E37-11FF-4CDD-A055-ABE874C371DF}" type="pres">
      <dgm:prSet presAssocID="{87B9B9E1-8188-407B-A1FC-1183286FCCAA}" presName="tx1" presStyleLbl="revTx" presStyleIdx="0" presStyleCnt="5"/>
      <dgm:spPr/>
    </dgm:pt>
    <dgm:pt modelId="{B71EE592-95FE-48CB-AC11-84923C0CD624}" type="pres">
      <dgm:prSet presAssocID="{87B9B9E1-8188-407B-A1FC-1183286FCCAA}" presName="vert1" presStyleCnt="0"/>
      <dgm:spPr/>
    </dgm:pt>
    <dgm:pt modelId="{E30009C7-B57D-4895-8337-8835CAF9B5AC}" type="pres">
      <dgm:prSet presAssocID="{F281D1A6-E379-4C90-B8A8-D64AEC85F529}" presName="thickLine" presStyleLbl="alignNode1" presStyleIdx="1" presStyleCnt="5"/>
      <dgm:spPr/>
    </dgm:pt>
    <dgm:pt modelId="{15BC3864-4D09-4EA9-B391-71FB8A761D55}" type="pres">
      <dgm:prSet presAssocID="{F281D1A6-E379-4C90-B8A8-D64AEC85F529}" presName="horz1" presStyleCnt="0"/>
      <dgm:spPr/>
    </dgm:pt>
    <dgm:pt modelId="{225A5273-3CBA-4F7C-BAE1-6573EF739487}" type="pres">
      <dgm:prSet presAssocID="{F281D1A6-E379-4C90-B8A8-D64AEC85F529}" presName="tx1" presStyleLbl="revTx" presStyleIdx="1" presStyleCnt="5"/>
      <dgm:spPr/>
    </dgm:pt>
    <dgm:pt modelId="{D01F378E-F8FD-4297-9159-E6E6E82F0B12}" type="pres">
      <dgm:prSet presAssocID="{F281D1A6-E379-4C90-B8A8-D64AEC85F529}" presName="vert1" presStyleCnt="0"/>
      <dgm:spPr/>
    </dgm:pt>
    <dgm:pt modelId="{19AEDEB4-B7E1-4569-A5CE-A7A2DA674EB5}" type="pres">
      <dgm:prSet presAssocID="{A58F0835-E45E-4C18-8C75-6CA94AC8C9E8}" presName="thickLine" presStyleLbl="alignNode1" presStyleIdx="2" presStyleCnt="5"/>
      <dgm:spPr/>
    </dgm:pt>
    <dgm:pt modelId="{BC1E4E4D-EC4F-4F23-8353-9A04EC043288}" type="pres">
      <dgm:prSet presAssocID="{A58F0835-E45E-4C18-8C75-6CA94AC8C9E8}" presName="horz1" presStyleCnt="0"/>
      <dgm:spPr/>
    </dgm:pt>
    <dgm:pt modelId="{20D88245-69A3-4D4B-8E22-47609F4B2026}" type="pres">
      <dgm:prSet presAssocID="{A58F0835-E45E-4C18-8C75-6CA94AC8C9E8}" presName="tx1" presStyleLbl="revTx" presStyleIdx="2" presStyleCnt="5"/>
      <dgm:spPr/>
    </dgm:pt>
    <dgm:pt modelId="{1CA49279-0764-4FBD-8B6F-66E4A06AF8D8}" type="pres">
      <dgm:prSet presAssocID="{A58F0835-E45E-4C18-8C75-6CA94AC8C9E8}" presName="vert1" presStyleCnt="0"/>
      <dgm:spPr/>
    </dgm:pt>
    <dgm:pt modelId="{022D599A-F585-403D-A2EB-D2D85CAD218B}" type="pres">
      <dgm:prSet presAssocID="{5BC03563-62E1-4195-A097-903F6F95E0D5}" presName="thickLine" presStyleLbl="alignNode1" presStyleIdx="3" presStyleCnt="5"/>
      <dgm:spPr/>
    </dgm:pt>
    <dgm:pt modelId="{3754D987-EB3E-46F4-8660-8A81CC7AE92A}" type="pres">
      <dgm:prSet presAssocID="{5BC03563-62E1-4195-A097-903F6F95E0D5}" presName="horz1" presStyleCnt="0"/>
      <dgm:spPr/>
    </dgm:pt>
    <dgm:pt modelId="{4FD26406-28A1-4EFB-B7A6-02792EC63A74}" type="pres">
      <dgm:prSet presAssocID="{5BC03563-62E1-4195-A097-903F6F95E0D5}" presName="tx1" presStyleLbl="revTx" presStyleIdx="3" presStyleCnt="5"/>
      <dgm:spPr/>
    </dgm:pt>
    <dgm:pt modelId="{7CA1CF2A-FE6A-4761-9ED6-90A07AA67220}" type="pres">
      <dgm:prSet presAssocID="{5BC03563-62E1-4195-A097-903F6F95E0D5}" presName="vert1" presStyleCnt="0"/>
      <dgm:spPr/>
    </dgm:pt>
    <dgm:pt modelId="{6D2D1619-2170-471F-8412-114A559D3E33}" type="pres">
      <dgm:prSet presAssocID="{06522041-4AB4-4F42-810A-A14AD9EC2EE9}" presName="thickLine" presStyleLbl="alignNode1" presStyleIdx="4" presStyleCnt="5"/>
      <dgm:spPr/>
    </dgm:pt>
    <dgm:pt modelId="{B172CB76-B62B-4125-B50C-973EE150E462}" type="pres">
      <dgm:prSet presAssocID="{06522041-4AB4-4F42-810A-A14AD9EC2EE9}" presName="horz1" presStyleCnt="0"/>
      <dgm:spPr/>
    </dgm:pt>
    <dgm:pt modelId="{BF7670C1-D3DD-4E3B-A623-25DDFF221735}" type="pres">
      <dgm:prSet presAssocID="{06522041-4AB4-4F42-810A-A14AD9EC2EE9}" presName="tx1" presStyleLbl="revTx" presStyleIdx="4" presStyleCnt="5"/>
      <dgm:spPr/>
    </dgm:pt>
    <dgm:pt modelId="{EE05501F-5797-4CEF-BC3D-4BBE4F676DA0}" type="pres">
      <dgm:prSet presAssocID="{06522041-4AB4-4F42-810A-A14AD9EC2EE9}" presName="vert1" presStyleCnt="0"/>
      <dgm:spPr/>
    </dgm:pt>
  </dgm:ptLst>
  <dgm:cxnLst>
    <dgm:cxn modelId="{8690D71F-5F67-4205-A938-F6AE1ACCC32E}" srcId="{B7C305BD-0EF4-4054-B304-F06C1190B990}" destId="{06522041-4AB4-4F42-810A-A14AD9EC2EE9}" srcOrd="4" destOrd="0" parTransId="{3F5CBCC4-9E28-48EF-98DC-F3CC86D4177C}" sibTransId="{33EAB81D-340C-45DE-A261-6C8FD6FA04B4}"/>
    <dgm:cxn modelId="{58F6A32A-FA25-44A7-BBA2-7882DC4C2742}" srcId="{B7C305BD-0EF4-4054-B304-F06C1190B990}" destId="{87B9B9E1-8188-407B-A1FC-1183286FCCAA}" srcOrd="0" destOrd="0" parTransId="{41C1C36C-79DD-4A6F-BB51-F9170E8E12B6}" sibTransId="{F4C285F9-B871-4154-A553-C51ECF0378AE}"/>
    <dgm:cxn modelId="{7266513E-13CA-49D3-9E1A-998DC7B96EF8}" type="presOf" srcId="{87B9B9E1-8188-407B-A1FC-1183286FCCAA}" destId="{64A40E37-11FF-4CDD-A055-ABE874C371DF}" srcOrd="0" destOrd="0" presId="urn:microsoft.com/office/officeart/2008/layout/LinedList"/>
    <dgm:cxn modelId="{49D09E77-A8C4-41BD-BB80-5965885C0DB2}" type="presOf" srcId="{F281D1A6-E379-4C90-B8A8-D64AEC85F529}" destId="{225A5273-3CBA-4F7C-BAE1-6573EF739487}" srcOrd="0" destOrd="0" presId="urn:microsoft.com/office/officeart/2008/layout/LinedList"/>
    <dgm:cxn modelId="{3E612BAA-4940-4741-980F-5EDAE4A6CCFA}" srcId="{B7C305BD-0EF4-4054-B304-F06C1190B990}" destId="{A58F0835-E45E-4C18-8C75-6CA94AC8C9E8}" srcOrd="2" destOrd="0" parTransId="{8FA1AFD6-1508-4670-8F97-23D8D29D3455}" sibTransId="{EA7C449C-C7A5-47A5-961F-A24D5F19409F}"/>
    <dgm:cxn modelId="{0BAD85AC-2DF0-4853-B5E0-904C6F4F4775}" srcId="{B7C305BD-0EF4-4054-B304-F06C1190B990}" destId="{F281D1A6-E379-4C90-B8A8-D64AEC85F529}" srcOrd="1" destOrd="0" parTransId="{FED32CFD-5E76-4918-8A8A-061654DE710C}" sibTransId="{D70581C1-E271-43C7-A7A8-56E18EF3A275}"/>
    <dgm:cxn modelId="{D53BB0CD-DCE8-40B5-B454-AAB4E37E4A51}" type="presOf" srcId="{B7C305BD-0EF4-4054-B304-F06C1190B990}" destId="{5AF2192A-72E0-45F5-A140-564DEE0AD309}" srcOrd="0" destOrd="0" presId="urn:microsoft.com/office/officeart/2008/layout/LinedList"/>
    <dgm:cxn modelId="{3152F1E1-84AF-4FCA-9DCE-7A0DC16709B1}" type="presOf" srcId="{A58F0835-E45E-4C18-8C75-6CA94AC8C9E8}" destId="{20D88245-69A3-4D4B-8E22-47609F4B2026}" srcOrd="0" destOrd="0" presId="urn:microsoft.com/office/officeart/2008/layout/LinedList"/>
    <dgm:cxn modelId="{45A8E4E5-2A74-450A-82BF-8B67C21E0F00}" type="presOf" srcId="{06522041-4AB4-4F42-810A-A14AD9EC2EE9}" destId="{BF7670C1-D3DD-4E3B-A623-25DDFF221735}" srcOrd="0" destOrd="0" presId="urn:microsoft.com/office/officeart/2008/layout/LinedList"/>
    <dgm:cxn modelId="{74D9ABF0-D6CB-4325-A2F1-B6CEE73117F8}" srcId="{B7C305BD-0EF4-4054-B304-F06C1190B990}" destId="{5BC03563-62E1-4195-A097-903F6F95E0D5}" srcOrd="3" destOrd="0" parTransId="{7F84E5EA-D028-4590-A20C-989CACFB1EE3}" sibTransId="{1DBC5E5C-5EA9-413E-A2F7-9F0475844BD3}"/>
    <dgm:cxn modelId="{8BC92BF7-8790-4B32-8C82-A33D5A055E49}" type="presOf" srcId="{5BC03563-62E1-4195-A097-903F6F95E0D5}" destId="{4FD26406-28A1-4EFB-B7A6-02792EC63A74}" srcOrd="0" destOrd="0" presId="urn:microsoft.com/office/officeart/2008/layout/LinedList"/>
    <dgm:cxn modelId="{B49AE64E-06CB-40AC-BD9C-52A8C289055F}" type="presParOf" srcId="{5AF2192A-72E0-45F5-A140-564DEE0AD309}" destId="{8B83821E-003B-470E-B978-D6B64D58ED3C}" srcOrd="0" destOrd="0" presId="urn:microsoft.com/office/officeart/2008/layout/LinedList"/>
    <dgm:cxn modelId="{A3EDF13E-B415-4A0C-9BE0-9C21A9AFE26A}" type="presParOf" srcId="{5AF2192A-72E0-45F5-A140-564DEE0AD309}" destId="{EF0E760E-EA58-40DA-BACB-A9EECB2316FC}" srcOrd="1" destOrd="0" presId="urn:microsoft.com/office/officeart/2008/layout/LinedList"/>
    <dgm:cxn modelId="{255DF2FA-F149-428A-B806-8BB3D606F7CD}" type="presParOf" srcId="{EF0E760E-EA58-40DA-BACB-A9EECB2316FC}" destId="{64A40E37-11FF-4CDD-A055-ABE874C371DF}" srcOrd="0" destOrd="0" presId="urn:microsoft.com/office/officeart/2008/layout/LinedList"/>
    <dgm:cxn modelId="{CE1A508E-F236-43EC-86CF-3B1CB081658C}" type="presParOf" srcId="{EF0E760E-EA58-40DA-BACB-A9EECB2316FC}" destId="{B71EE592-95FE-48CB-AC11-84923C0CD624}" srcOrd="1" destOrd="0" presId="urn:microsoft.com/office/officeart/2008/layout/LinedList"/>
    <dgm:cxn modelId="{2400763A-D0C6-4BC4-8A98-962A6D2D5228}" type="presParOf" srcId="{5AF2192A-72E0-45F5-A140-564DEE0AD309}" destId="{E30009C7-B57D-4895-8337-8835CAF9B5AC}" srcOrd="2" destOrd="0" presId="urn:microsoft.com/office/officeart/2008/layout/LinedList"/>
    <dgm:cxn modelId="{4C3973ED-6946-4DE1-83C6-53BE843B7BD9}" type="presParOf" srcId="{5AF2192A-72E0-45F5-A140-564DEE0AD309}" destId="{15BC3864-4D09-4EA9-B391-71FB8A761D55}" srcOrd="3" destOrd="0" presId="urn:microsoft.com/office/officeart/2008/layout/LinedList"/>
    <dgm:cxn modelId="{4FB1DCB3-03C8-4AB0-84C7-2087F49F7690}" type="presParOf" srcId="{15BC3864-4D09-4EA9-B391-71FB8A761D55}" destId="{225A5273-3CBA-4F7C-BAE1-6573EF739487}" srcOrd="0" destOrd="0" presId="urn:microsoft.com/office/officeart/2008/layout/LinedList"/>
    <dgm:cxn modelId="{11A4E70B-698D-4D36-8693-327DBBA01026}" type="presParOf" srcId="{15BC3864-4D09-4EA9-B391-71FB8A761D55}" destId="{D01F378E-F8FD-4297-9159-E6E6E82F0B12}" srcOrd="1" destOrd="0" presId="urn:microsoft.com/office/officeart/2008/layout/LinedList"/>
    <dgm:cxn modelId="{8A3A63BA-58B0-429D-9DB0-680F0155D68A}" type="presParOf" srcId="{5AF2192A-72E0-45F5-A140-564DEE0AD309}" destId="{19AEDEB4-B7E1-4569-A5CE-A7A2DA674EB5}" srcOrd="4" destOrd="0" presId="urn:microsoft.com/office/officeart/2008/layout/LinedList"/>
    <dgm:cxn modelId="{3BCCF0E7-DB44-48A2-94EF-81B65E489FD8}" type="presParOf" srcId="{5AF2192A-72E0-45F5-A140-564DEE0AD309}" destId="{BC1E4E4D-EC4F-4F23-8353-9A04EC043288}" srcOrd="5" destOrd="0" presId="urn:microsoft.com/office/officeart/2008/layout/LinedList"/>
    <dgm:cxn modelId="{2E9963B7-B0F6-4986-96FC-F662AB90E63F}" type="presParOf" srcId="{BC1E4E4D-EC4F-4F23-8353-9A04EC043288}" destId="{20D88245-69A3-4D4B-8E22-47609F4B2026}" srcOrd="0" destOrd="0" presId="urn:microsoft.com/office/officeart/2008/layout/LinedList"/>
    <dgm:cxn modelId="{E274EF0E-3C7F-4778-AF9E-8875424373FD}" type="presParOf" srcId="{BC1E4E4D-EC4F-4F23-8353-9A04EC043288}" destId="{1CA49279-0764-4FBD-8B6F-66E4A06AF8D8}" srcOrd="1" destOrd="0" presId="urn:microsoft.com/office/officeart/2008/layout/LinedList"/>
    <dgm:cxn modelId="{C09EC072-0B70-4DC4-AFAB-DA9D682AF3E2}" type="presParOf" srcId="{5AF2192A-72E0-45F5-A140-564DEE0AD309}" destId="{022D599A-F585-403D-A2EB-D2D85CAD218B}" srcOrd="6" destOrd="0" presId="urn:microsoft.com/office/officeart/2008/layout/LinedList"/>
    <dgm:cxn modelId="{CF8EC353-D6E6-47DB-A8F6-9200F4C2CF7B}" type="presParOf" srcId="{5AF2192A-72E0-45F5-A140-564DEE0AD309}" destId="{3754D987-EB3E-46F4-8660-8A81CC7AE92A}" srcOrd="7" destOrd="0" presId="urn:microsoft.com/office/officeart/2008/layout/LinedList"/>
    <dgm:cxn modelId="{0693F3D7-B291-4B93-8AEE-ECDDED77E7E6}" type="presParOf" srcId="{3754D987-EB3E-46F4-8660-8A81CC7AE92A}" destId="{4FD26406-28A1-4EFB-B7A6-02792EC63A74}" srcOrd="0" destOrd="0" presId="urn:microsoft.com/office/officeart/2008/layout/LinedList"/>
    <dgm:cxn modelId="{E95A2907-A699-4825-A4F7-DCA9303A1CA6}" type="presParOf" srcId="{3754D987-EB3E-46F4-8660-8A81CC7AE92A}" destId="{7CA1CF2A-FE6A-4761-9ED6-90A07AA67220}" srcOrd="1" destOrd="0" presId="urn:microsoft.com/office/officeart/2008/layout/LinedList"/>
    <dgm:cxn modelId="{583BE2BF-523C-40A3-82EA-68903E54537B}" type="presParOf" srcId="{5AF2192A-72E0-45F5-A140-564DEE0AD309}" destId="{6D2D1619-2170-471F-8412-114A559D3E33}" srcOrd="8" destOrd="0" presId="urn:microsoft.com/office/officeart/2008/layout/LinedList"/>
    <dgm:cxn modelId="{4FA544D7-F8A1-4E2B-A60E-1F6204AA127E}" type="presParOf" srcId="{5AF2192A-72E0-45F5-A140-564DEE0AD309}" destId="{B172CB76-B62B-4125-B50C-973EE150E462}" srcOrd="9" destOrd="0" presId="urn:microsoft.com/office/officeart/2008/layout/LinedList"/>
    <dgm:cxn modelId="{399BC1BC-86AB-45F5-81A0-12ECB8841B1E}" type="presParOf" srcId="{B172CB76-B62B-4125-B50C-973EE150E462}" destId="{BF7670C1-D3DD-4E3B-A623-25DDFF221735}" srcOrd="0" destOrd="0" presId="urn:microsoft.com/office/officeart/2008/layout/LinedList"/>
    <dgm:cxn modelId="{21AA4B36-93F4-4CDA-8F24-5F8CD762DAA8}" type="presParOf" srcId="{B172CB76-B62B-4125-B50C-973EE150E462}" destId="{EE05501F-5797-4CEF-BC3D-4BBE4F676D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15BAA-49A7-450C-B9A7-9B33AA099F8A}"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61AF9AFF-512D-4B0D-BADD-CEEBFDF97CE3}">
      <dgm:prSet/>
      <dgm:spPr/>
      <dgm:t>
        <a:bodyPr/>
        <a:lstStyle/>
        <a:p>
          <a:r>
            <a:rPr lang="en-US" dirty="0"/>
            <a:t>Part 1: The Problem </a:t>
          </a:r>
        </a:p>
      </dgm:t>
    </dgm:pt>
    <dgm:pt modelId="{6376F8B5-16DD-4FC2-821F-FC091A83BA4B}" type="parTrans" cxnId="{38FEBA36-7720-4E08-AFC9-62584FAC4E9C}">
      <dgm:prSet/>
      <dgm:spPr/>
      <dgm:t>
        <a:bodyPr/>
        <a:lstStyle/>
        <a:p>
          <a:endParaRPr lang="en-US"/>
        </a:p>
      </dgm:t>
    </dgm:pt>
    <dgm:pt modelId="{E2BCF1C9-4F16-4AE3-9ED5-FDD286961502}" type="sibTrans" cxnId="{38FEBA36-7720-4E08-AFC9-62584FAC4E9C}">
      <dgm:prSet/>
      <dgm:spPr/>
      <dgm:t>
        <a:bodyPr/>
        <a:lstStyle/>
        <a:p>
          <a:endParaRPr lang="en-US"/>
        </a:p>
      </dgm:t>
    </dgm:pt>
    <dgm:pt modelId="{B9D6A0A9-3795-469D-9A3C-D1EF71257765}">
      <dgm:prSet/>
      <dgm:spPr/>
      <dgm:t>
        <a:bodyPr/>
        <a:lstStyle/>
        <a:p>
          <a:r>
            <a:rPr lang="en-US" dirty="0"/>
            <a:t>The Costs of Eviction</a:t>
          </a:r>
        </a:p>
      </dgm:t>
    </dgm:pt>
    <dgm:pt modelId="{8191E945-634F-45AE-9D98-FCB65DC51ED8}" type="parTrans" cxnId="{5290742F-C0C6-423F-9B1E-11725B63AF83}">
      <dgm:prSet/>
      <dgm:spPr/>
      <dgm:t>
        <a:bodyPr/>
        <a:lstStyle/>
        <a:p>
          <a:endParaRPr lang="en-US"/>
        </a:p>
      </dgm:t>
    </dgm:pt>
    <dgm:pt modelId="{4C2475B6-B13C-4F1D-A5EB-0173432EC4A9}" type="sibTrans" cxnId="{5290742F-C0C6-423F-9B1E-11725B63AF83}">
      <dgm:prSet/>
      <dgm:spPr/>
      <dgm:t>
        <a:bodyPr/>
        <a:lstStyle/>
        <a:p>
          <a:endParaRPr lang="en-US"/>
        </a:p>
      </dgm:t>
    </dgm:pt>
    <dgm:pt modelId="{F8B17479-1753-4E00-9647-A34AC7866856}">
      <dgm:prSet/>
      <dgm:spPr/>
      <dgm:t>
        <a:bodyPr/>
        <a:lstStyle/>
        <a:p>
          <a:r>
            <a:rPr lang="en-US"/>
            <a:t>Eviction Costs During and Post-COVID-19 </a:t>
          </a:r>
        </a:p>
      </dgm:t>
    </dgm:pt>
    <dgm:pt modelId="{A9D27EE0-46F6-4FF4-A6D8-C3A72CC81AA2}" type="parTrans" cxnId="{3105FB82-7AFC-4169-A4B2-2684F39772AB}">
      <dgm:prSet/>
      <dgm:spPr/>
      <dgm:t>
        <a:bodyPr/>
        <a:lstStyle/>
        <a:p>
          <a:endParaRPr lang="en-US"/>
        </a:p>
      </dgm:t>
    </dgm:pt>
    <dgm:pt modelId="{EE97FCA7-FA6D-46AE-AA9B-8406C8F84CE2}" type="sibTrans" cxnId="{3105FB82-7AFC-4169-A4B2-2684F39772AB}">
      <dgm:prSet/>
      <dgm:spPr/>
      <dgm:t>
        <a:bodyPr/>
        <a:lstStyle/>
        <a:p>
          <a:endParaRPr lang="en-US"/>
        </a:p>
      </dgm:t>
    </dgm:pt>
    <dgm:pt modelId="{16ECF055-07D4-4C4B-9817-29D06149FB46}">
      <dgm:prSet/>
      <dgm:spPr/>
      <dgm:t>
        <a:bodyPr/>
        <a:lstStyle/>
        <a:p>
          <a:r>
            <a:rPr lang="en-US"/>
            <a:t>National Responses</a:t>
          </a:r>
        </a:p>
      </dgm:t>
    </dgm:pt>
    <dgm:pt modelId="{D3246C82-40C7-4572-B911-27802B31E518}" type="parTrans" cxnId="{08D7FB03-B81E-4001-B080-57829169D3A5}">
      <dgm:prSet/>
      <dgm:spPr/>
      <dgm:t>
        <a:bodyPr/>
        <a:lstStyle/>
        <a:p>
          <a:endParaRPr lang="en-US"/>
        </a:p>
      </dgm:t>
    </dgm:pt>
    <dgm:pt modelId="{AF08A5A9-CE38-4D0A-97C5-B2F20EC25AA3}" type="sibTrans" cxnId="{08D7FB03-B81E-4001-B080-57829169D3A5}">
      <dgm:prSet/>
      <dgm:spPr/>
      <dgm:t>
        <a:bodyPr/>
        <a:lstStyle/>
        <a:p>
          <a:endParaRPr lang="en-US"/>
        </a:p>
      </dgm:t>
    </dgm:pt>
    <dgm:pt modelId="{A7CD1708-648B-4594-B8A6-B382902FEB79}">
      <dgm:prSet/>
      <dgm:spPr/>
      <dgm:t>
        <a:bodyPr/>
        <a:lstStyle/>
        <a:p>
          <a:r>
            <a:rPr lang="en-US" dirty="0"/>
            <a:t>Part 2: One Local Response: Conflict Resolution Services (CRS)</a:t>
          </a:r>
        </a:p>
      </dgm:t>
    </dgm:pt>
    <dgm:pt modelId="{1638E084-85AA-43CA-967D-988EF2EF3AA3}" type="parTrans" cxnId="{810DC110-EFEC-4C28-B55C-07B05B0DFD33}">
      <dgm:prSet/>
      <dgm:spPr/>
      <dgm:t>
        <a:bodyPr/>
        <a:lstStyle/>
        <a:p>
          <a:endParaRPr lang="en-US"/>
        </a:p>
      </dgm:t>
    </dgm:pt>
    <dgm:pt modelId="{D32D2EC6-8668-47E9-8578-33498DC2C1DD}" type="sibTrans" cxnId="{810DC110-EFEC-4C28-B55C-07B05B0DFD33}">
      <dgm:prSet/>
      <dgm:spPr/>
      <dgm:t>
        <a:bodyPr/>
        <a:lstStyle/>
        <a:p>
          <a:endParaRPr lang="en-US"/>
        </a:p>
      </dgm:t>
    </dgm:pt>
    <dgm:pt modelId="{61B932BB-9E89-48EE-951D-64C2C9674F60}">
      <dgm:prSet/>
      <dgm:spPr/>
      <dgm:t>
        <a:bodyPr/>
        <a:lstStyle/>
        <a:p>
          <a:r>
            <a:rPr lang="en-US" dirty="0"/>
            <a:t>Description</a:t>
          </a:r>
          <a:r>
            <a:rPr lang="en-US" baseline="0" dirty="0"/>
            <a:t> of Program </a:t>
          </a:r>
          <a:endParaRPr lang="en-US" dirty="0"/>
        </a:p>
      </dgm:t>
    </dgm:pt>
    <dgm:pt modelId="{E95F833E-661D-4615-B882-4083BB23BF57}" type="parTrans" cxnId="{A99A233D-7ECB-4270-AA21-C0F0F60921DE}">
      <dgm:prSet/>
      <dgm:spPr/>
      <dgm:t>
        <a:bodyPr/>
        <a:lstStyle/>
        <a:p>
          <a:endParaRPr lang="en-US"/>
        </a:p>
      </dgm:t>
    </dgm:pt>
    <dgm:pt modelId="{64AC7A26-F980-47F7-85C0-48970CAFE479}" type="sibTrans" cxnId="{A99A233D-7ECB-4270-AA21-C0F0F60921DE}">
      <dgm:prSet/>
      <dgm:spPr/>
      <dgm:t>
        <a:bodyPr/>
        <a:lstStyle/>
        <a:p>
          <a:endParaRPr lang="en-US"/>
        </a:p>
      </dgm:t>
    </dgm:pt>
    <dgm:pt modelId="{0D0CCA8C-558C-4C81-A540-2CF22F71424B}">
      <dgm:prSet/>
      <dgm:spPr/>
      <dgm:t>
        <a:bodyPr/>
        <a:lstStyle/>
        <a:p>
          <a:r>
            <a:rPr lang="en-US" dirty="0"/>
            <a:t>Case Studies </a:t>
          </a:r>
        </a:p>
      </dgm:t>
    </dgm:pt>
    <dgm:pt modelId="{30FD8AA2-FC54-4977-85F2-1EA539825956}" type="parTrans" cxnId="{9600E122-7E3B-412C-8205-60A76BFC5713}">
      <dgm:prSet/>
      <dgm:spPr/>
      <dgm:t>
        <a:bodyPr/>
        <a:lstStyle/>
        <a:p>
          <a:endParaRPr lang="en-US"/>
        </a:p>
      </dgm:t>
    </dgm:pt>
    <dgm:pt modelId="{EE7F471D-A96F-48AD-8550-A5D34CA216FD}" type="sibTrans" cxnId="{9600E122-7E3B-412C-8205-60A76BFC5713}">
      <dgm:prSet/>
      <dgm:spPr/>
      <dgm:t>
        <a:bodyPr/>
        <a:lstStyle/>
        <a:p>
          <a:endParaRPr lang="en-US"/>
        </a:p>
      </dgm:t>
    </dgm:pt>
    <dgm:pt modelId="{713C9AEB-D769-4ADD-998A-14BB35648B7B}">
      <dgm:prSet/>
      <dgm:spPr/>
      <dgm:t>
        <a:bodyPr/>
        <a:lstStyle/>
        <a:p>
          <a:r>
            <a:rPr lang="en-US" dirty="0"/>
            <a:t>Part 3: Program Evaluation and Current Findings</a:t>
          </a:r>
        </a:p>
      </dgm:t>
    </dgm:pt>
    <dgm:pt modelId="{8058AE13-4593-45E2-B725-49D2BBBB6471}" type="parTrans" cxnId="{253325E7-24AD-406E-9D33-DB51672BCFBC}">
      <dgm:prSet/>
      <dgm:spPr/>
      <dgm:t>
        <a:bodyPr/>
        <a:lstStyle/>
        <a:p>
          <a:endParaRPr lang="en-US"/>
        </a:p>
      </dgm:t>
    </dgm:pt>
    <dgm:pt modelId="{4A916C77-37BE-43CB-A78B-63C8C43C4BF6}" type="sibTrans" cxnId="{253325E7-24AD-406E-9D33-DB51672BCFBC}">
      <dgm:prSet/>
      <dgm:spPr/>
      <dgm:t>
        <a:bodyPr/>
        <a:lstStyle/>
        <a:p>
          <a:endParaRPr lang="en-US"/>
        </a:p>
      </dgm:t>
    </dgm:pt>
    <dgm:pt modelId="{8DE30876-28DA-4BEA-8226-E9727DD8D5B9}" type="pres">
      <dgm:prSet presAssocID="{ACE15BAA-49A7-450C-B9A7-9B33AA099F8A}" presName="linear" presStyleCnt="0">
        <dgm:presLayoutVars>
          <dgm:dir/>
          <dgm:animLvl val="lvl"/>
          <dgm:resizeHandles val="exact"/>
        </dgm:presLayoutVars>
      </dgm:prSet>
      <dgm:spPr/>
    </dgm:pt>
    <dgm:pt modelId="{2A02BC00-BD47-4611-B975-8854D6330BCE}" type="pres">
      <dgm:prSet presAssocID="{61AF9AFF-512D-4B0D-BADD-CEEBFDF97CE3}" presName="parentLin" presStyleCnt="0"/>
      <dgm:spPr/>
    </dgm:pt>
    <dgm:pt modelId="{06030D5C-F882-4E1E-B020-2A7AB9D256E8}" type="pres">
      <dgm:prSet presAssocID="{61AF9AFF-512D-4B0D-BADD-CEEBFDF97CE3}" presName="parentLeftMargin" presStyleLbl="node1" presStyleIdx="0" presStyleCnt="3"/>
      <dgm:spPr/>
    </dgm:pt>
    <dgm:pt modelId="{9377C1FF-2F70-441F-80BF-6349ECACFF44}" type="pres">
      <dgm:prSet presAssocID="{61AF9AFF-512D-4B0D-BADD-CEEBFDF97CE3}" presName="parentText" presStyleLbl="node1" presStyleIdx="0" presStyleCnt="3">
        <dgm:presLayoutVars>
          <dgm:chMax val="0"/>
          <dgm:bulletEnabled val="1"/>
        </dgm:presLayoutVars>
      </dgm:prSet>
      <dgm:spPr/>
    </dgm:pt>
    <dgm:pt modelId="{E49CFA55-FDA1-4717-87DE-F31B8DCA568B}" type="pres">
      <dgm:prSet presAssocID="{61AF9AFF-512D-4B0D-BADD-CEEBFDF97CE3}" presName="negativeSpace" presStyleCnt="0"/>
      <dgm:spPr/>
    </dgm:pt>
    <dgm:pt modelId="{8A6273B8-75BE-463D-B0A9-0C68E6B14CCF}" type="pres">
      <dgm:prSet presAssocID="{61AF9AFF-512D-4B0D-BADD-CEEBFDF97CE3}" presName="childText" presStyleLbl="conFgAcc1" presStyleIdx="0" presStyleCnt="3">
        <dgm:presLayoutVars>
          <dgm:bulletEnabled val="1"/>
        </dgm:presLayoutVars>
      </dgm:prSet>
      <dgm:spPr/>
    </dgm:pt>
    <dgm:pt modelId="{49155AA4-A1F8-42E7-9B0B-F1696952369C}" type="pres">
      <dgm:prSet presAssocID="{E2BCF1C9-4F16-4AE3-9ED5-FDD286961502}" presName="spaceBetweenRectangles" presStyleCnt="0"/>
      <dgm:spPr/>
    </dgm:pt>
    <dgm:pt modelId="{3F810FCF-02FE-44BF-97BF-AA0043C3AB7B}" type="pres">
      <dgm:prSet presAssocID="{A7CD1708-648B-4594-B8A6-B382902FEB79}" presName="parentLin" presStyleCnt="0"/>
      <dgm:spPr/>
    </dgm:pt>
    <dgm:pt modelId="{2709AF01-C69F-42EF-ABF2-112EB880C711}" type="pres">
      <dgm:prSet presAssocID="{A7CD1708-648B-4594-B8A6-B382902FEB79}" presName="parentLeftMargin" presStyleLbl="node1" presStyleIdx="0" presStyleCnt="3"/>
      <dgm:spPr/>
    </dgm:pt>
    <dgm:pt modelId="{861FEA1C-DBD3-49D5-BCF2-3129E6724E69}" type="pres">
      <dgm:prSet presAssocID="{A7CD1708-648B-4594-B8A6-B382902FEB79}" presName="parentText" presStyleLbl="node1" presStyleIdx="1" presStyleCnt="3">
        <dgm:presLayoutVars>
          <dgm:chMax val="0"/>
          <dgm:bulletEnabled val="1"/>
        </dgm:presLayoutVars>
      </dgm:prSet>
      <dgm:spPr/>
    </dgm:pt>
    <dgm:pt modelId="{D182F115-3BCB-40B0-ADAF-365906024514}" type="pres">
      <dgm:prSet presAssocID="{A7CD1708-648B-4594-B8A6-B382902FEB79}" presName="negativeSpace" presStyleCnt="0"/>
      <dgm:spPr/>
    </dgm:pt>
    <dgm:pt modelId="{BEA7F153-75E9-43C6-AB5E-39DF0FA183A8}" type="pres">
      <dgm:prSet presAssocID="{A7CD1708-648B-4594-B8A6-B382902FEB79}" presName="childText" presStyleLbl="conFgAcc1" presStyleIdx="1" presStyleCnt="3">
        <dgm:presLayoutVars>
          <dgm:bulletEnabled val="1"/>
        </dgm:presLayoutVars>
      </dgm:prSet>
      <dgm:spPr/>
    </dgm:pt>
    <dgm:pt modelId="{F68556B3-B739-434E-9C8D-A41CD99A036B}" type="pres">
      <dgm:prSet presAssocID="{D32D2EC6-8668-47E9-8578-33498DC2C1DD}" presName="spaceBetweenRectangles" presStyleCnt="0"/>
      <dgm:spPr/>
    </dgm:pt>
    <dgm:pt modelId="{C9D7598A-D99D-4CAC-B213-1EAA640BA700}" type="pres">
      <dgm:prSet presAssocID="{713C9AEB-D769-4ADD-998A-14BB35648B7B}" presName="parentLin" presStyleCnt="0"/>
      <dgm:spPr/>
    </dgm:pt>
    <dgm:pt modelId="{477EF94A-AB01-421B-89E1-9EE2063038F2}" type="pres">
      <dgm:prSet presAssocID="{713C9AEB-D769-4ADD-998A-14BB35648B7B}" presName="parentLeftMargin" presStyleLbl="node1" presStyleIdx="1" presStyleCnt="3"/>
      <dgm:spPr/>
    </dgm:pt>
    <dgm:pt modelId="{1E5D2CA0-BE22-4A9F-BFAD-FFE9730AF6B0}" type="pres">
      <dgm:prSet presAssocID="{713C9AEB-D769-4ADD-998A-14BB35648B7B}" presName="parentText" presStyleLbl="node1" presStyleIdx="2" presStyleCnt="3">
        <dgm:presLayoutVars>
          <dgm:chMax val="0"/>
          <dgm:bulletEnabled val="1"/>
        </dgm:presLayoutVars>
      </dgm:prSet>
      <dgm:spPr/>
    </dgm:pt>
    <dgm:pt modelId="{56006509-1569-4CFD-B983-6B92346AD1E9}" type="pres">
      <dgm:prSet presAssocID="{713C9AEB-D769-4ADD-998A-14BB35648B7B}" presName="negativeSpace" presStyleCnt="0"/>
      <dgm:spPr/>
    </dgm:pt>
    <dgm:pt modelId="{B80B3B8C-DF51-479D-B401-3BF576CADB95}" type="pres">
      <dgm:prSet presAssocID="{713C9AEB-D769-4ADD-998A-14BB35648B7B}" presName="childText" presStyleLbl="conFgAcc1" presStyleIdx="2" presStyleCnt="3">
        <dgm:presLayoutVars>
          <dgm:bulletEnabled val="1"/>
        </dgm:presLayoutVars>
      </dgm:prSet>
      <dgm:spPr/>
    </dgm:pt>
  </dgm:ptLst>
  <dgm:cxnLst>
    <dgm:cxn modelId="{6650AB01-E977-4B26-A3EF-F4AFD956A4AB}" type="presOf" srcId="{0D0CCA8C-558C-4C81-A540-2CF22F71424B}" destId="{BEA7F153-75E9-43C6-AB5E-39DF0FA183A8}" srcOrd="0" destOrd="1" presId="urn:microsoft.com/office/officeart/2005/8/layout/list1"/>
    <dgm:cxn modelId="{08D7FB03-B81E-4001-B080-57829169D3A5}" srcId="{61AF9AFF-512D-4B0D-BADD-CEEBFDF97CE3}" destId="{16ECF055-07D4-4C4B-9817-29D06149FB46}" srcOrd="2" destOrd="0" parTransId="{D3246C82-40C7-4572-B911-27802B31E518}" sibTransId="{AF08A5A9-CE38-4D0A-97C5-B2F20EC25AA3}"/>
    <dgm:cxn modelId="{6A1BC70E-47D2-4C20-8A57-62DADF51FA96}" type="presOf" srcId="{F8B17479-1753-4E00-9647-A34AC7866856}" destId="{8A6273B8-75BE-463D-B0A9-0C68E6B14CCF}" srcOrd="0" destOrd="1" presId="urn:microsoft.com/office/officeart/2005/8/layout/list1"/>
    <dgm:cxn modelId="{810DC110-EFEC-4C28-B55C-07B05B0DFD33}" srcId="{ACE15BAA-49A7-450C-B9A7-9B33AA099F8A}" destId="{A7CD1708-648B-4594-B8A6-B382902FEB79}" srcOrd="1" destOrd="0" parTransId="{1638E084-85AA-43CA-967D-988EF2EF3AA3}" sibTransId="{D32D2EC6-8668-47E9-8578-33498DC2C1DD}"/>
    <dgm:cxn modelId="{9600E122-7E3B-412C-8205-60A76BFC5713}" srcId="{A7CD1708-648B-4594-B8A6-B382902FEB79}" destId="{0D0CCA8C-558C-4C81-A540-2CF22F71424B}" srcOrd="1" destOrd="0" parTransId="{30FD8AA2-FC54-4977-85F2-1EA539825956}" sibTransId="{EE7F471D-A96F-48AD-8550-A5D34CA216FD}"/>
    <dgm:cxn modelId="{5290742F-C0C6-423F-9B1E-11725B63AF83}" srcId="{61AF9AFF-512D-4B0D-BADD-CEEBFDF97CE3}" destId="{B9D6A0A9-3795-469D-9A3C-D1EF71257765}" srcOrd="0" destOrd="0" parTransId="{8191E945-634F-45AE-9D98-FCB65DC51ED8}" sibTransId="{4C2475B6-B13C-4F1D-A5EB-0173432EC4A9}"/>
    <dgm:cxn modelId="{38FEBA36-7720-4E08-AFC9-62584FAC4E9C}" srcId="{ACE15BAA-49A7-450C-B9A7-9B33AA099F8A}" destId="{61AF9AFF-512D-4B0D-BADD-CEEBFDF97CE3}" srcOrd="0" destOrd="0" parTransId="{6376F8B5-16DD-4FC2-821F-FC091A83BA4B}" sibTransId="{E2BCF1C9-4F16-4AE3-9ED5-FDD286961502}"/>
    <dgm:cxn modelId="{A99A233D-7ECB-4270-AA21-C0F0F60921DE}" srcId="{A7CD1708-648B-4594-B8A6-B382902FEB79}" destId="{61B932BB-9E89-48EE-951D-64C2C9674F60}" srcOrd="0" destOrd="0" parTransId="{E95F833E-661D-4615-B882-4083BB23BF57}" sibTransId="{64AC7A26-F980-47F7-85C0-48970CAFE479}"/>
    <dgm:cxn modelId="{80EC2F5E-6EA8-42C5-8304-6B3DE16EF24F}" type="presOf" srcId="{B9D6A0A9-3795-469D-9A3C-D1EF71257765}" destId="{8A6273B8-75BE-463D-B0A9-0C68E6B14CCF}" srcOrd="0" destOrd="0" presId="urn:microsoft.com/office/officeart/2005/8/layout/list1"/>
    <dgm:cxn modelId="{31467160-3824-4715-8396-74877494CF69}" type="presOf" srcId="{16ECF055-07D4-4C4B-9817-29D06149FB46}" destId="{8A6273B8-75BE-463D-B0A9-0C68E6B14CCF}" srcOrd="0" destOrd="2" presId="urn:microsoft.com/office/officeart/2005/8/layout/list1"/>
    <dgm:cxn modelId="{BA3D7371-AA08-45DB-88C8-FEED4DE09AF7}" type="presOf" srcId="{A7CD1708-648B-4594-B8A6-B382902FEB79}" destId="{861FEA1C-DBD3-49D5-BCF2-3129E6724E69}" srcOrd="1" destOrd="0" presId="urn:microsoft.com/office/officeart/2005/8/layout/list1"/>
    <dgm:cxn modelId="{3105FB82-7AFC-4169-A4B2-2684F39772AB}" srcId="{61AF9AFF-512D-4B0D-BADD-CEEBFDF97CE3}" destId="{F8B17479-1753-4E00-9647-A34AC7866856}" srcOrd="1" destOrd="0" parTransId="{A9D27EE0-46F6-4FF4-A6D8-C3A72CC81AA2}" sibTransId="{EE97FCA7-FA6D-46AE-AA9B-8406C8F84CE2}"/>
    <dgm:cxn modelId="{86D02C88-FD1B-48F1-930E-27DEBFB1010F}" type="presOf" srcId="{ACE15BAA-49A7-450C-B9A7-9B33AA099F8A}" destId="{8DE30876-28DA-4BEA-8226-E9727DD8D5B9}" srcOrd="0" destOrd="0" presId="urn:microsoft.com/office/officeart/2005/8/layout/list1"/>
    <dgm:cxn modelId="{A37CDE89-5407-4E55-AB63-CE716716BA34}" type="presOf" srcId="{61B932BB-9E89-48EE-951D-64C2C9674F60}" destId="{BEA7F153-75E9-43C6-AB5E-39DF0FA183A8}" srcOrd="0" destOrd="0" presId="urn:microsoft.com/office/officeart/2005/8/layout/list1"/>
    <dgm:cxn modelId="{273440CE-577F-47CE-A4FB-BD4B917FA25A}" type="presOf" srcId="{713C9AEB-D769-4ADD-998A-14BB35648B7B}" destId="{477EF94A-AB01-421B-89E1-9EE2063038F2}" srcOrd="0" destOrd="0" presId="urn:microsoft.com/office/officeart/2005/8/layout/list1"/>
    <dgm:cxn modelId="{8FDB18D4-C960-4299-B19B-129CAB314BC1}" type="presOf" srcId="{61AF9AFF-512D-4B0D-BADD-CEEBFDF97CE3}" destId="{9377C1FF-2F70-441F-80BF-6349ECACFF44}" srcOrd="1" destOrd="0" presId="urn:microsoft.com/office/officeart/2005/8/layout/list1"/>
    <dgm:cxn modelId="{8D4531DD-E124-4CA6-9AAD-A8FD6C06ABAE}" type="presOf" srcId="{61AF9AFF-512D-4B0D-BADD-CEEBFDF97CE3}" destId="{06030D5C-F882-4E1E-B020-2A7AB9D256E8}" srcOrd="0" destOrd="0" presId="urn:microsoft.com/office/officeart/2005/8/layout/list1"/>
    <dgm:cxn modelId="{253325E7-24AD-406E-9D33-DB51672BCFBC}" srcId="{ACE15BAA-49A7-450C-B9A7-9B33AA099F8A}" destId="{713C9AEB-D769-4ADD-998A-14BB35648B7B}" srcOrd="2" destOrd="0" parTransId="{8058AE13-4593-45E2-B725-49D2BBBB6471}" sibTransId="{4A916C77-37BE-43CB-A78B-63C8C43C4BF6}"/>
    <dgm:cxn modelId="{5AF350EE-3773-4FCC-8EC8-4CBBFE9711A0}" type="presOf" srcId="{A7CD1708-648B-4594-B8A6-B382902FEB79}" destId="{2709AF01-C69F-42EF-ABF2-112EB880C711}" srcOrd="0" destOrd="0" presId="urn:microsoft.com/office/officeart/2005/8/layout/list1"/>
    <dgm:cxn modelId="{2DD2EBEE-ED39-46DF-A8EF-069554903EBD}" type="presOf" srcId="{713C9AEB-D769-4ADD-998A-14BB35648B7B}" destId="{1E5D2CA0-BE22-4A9F-BFAD-FFE9730AF6B0}" srcOrd="1" destOrd="0" presId="urn:microsoft.com/office/officeart/2005/8/layout/list1"/>
    <dgm:cxn modelId="{98D20950-CECF-4F11-8A07-DDFB4707E511}" type="presParOf" srcId="{8DE30876-28DA-4BEA-8226-E9727DD8D5B9}" destId="{2A02BC00-BD47-4611-B975-8854D6330BCE}" srcOrd="0" destOrd="0" presId="urn:microsoft.com/office/officeart/2005/8/layout/list1"/>
    <dgm:cxn modelId="{EC847496-2179-4D9C-AE84-35A1BD8B8A83}" type="presParOf" srcId="{2A02BC00-BD47-4611-B975-8854D6330BCE}" destId="{06030D5C-F882-4E1E-B020-2A7AB9D256E8}" srcOrd="0" destOrd="0" presId="urn:microsoft.com/office/officeart/2005/8/layout/list1"/>
    <dgm:cxn modelId="{538C04FA-2C2D-426D-99B0-7BBC57757B37}" type="presParOf" srcId="{2A02BC00-BD47-4611-B975-8854D6330BCE}" destId="{9377C1FF-2F70-441F-80BF-6349ECACFF44}" srcOrd="1" destOrd="0" presId="urn:microsoft.com/office/officeart/2005/8/layout/list1"/>
    <dgm:cxn modelId="{857BC482-1EA9-4836-8752-C29086F065C0}" type="presParOf" srcId="{8DE30876-28DA-4BEA-8226-E9727DD8D5B9}" destId="{E49CFA55-FDA1-4717-87DE-F31B8DCA568B}" srcOrd="1" destOrd="0" presId="urn:microsoft.com/office/officeart/2005/8/layout/list1"/>
    <dgm:cxn modelId="{F7638824-D894-4CE0-98F2-ACA18849AA32}" type="presParOf" srcId="{8DE30876-28DA-4BEA-8226-E9727DD8D5B9}" destId="{8A6273B8-75BE-463D-B0A9-0C68E6B14CCF}" srcOrd="2" destOrd="0" presId="urn:microsoft.com/office/officeart/2005/8/layout/list1"/>
    <dgm:cxn modelId="{26F3B411-12A4-4922-9C7B-C8685413CA99}" type="presParOf" srcId="{8DE30876-28DA-4BEA-8226-E9727DD8D5B9}" destId="{49155AA4-A1F8-42E7-9B0B-F1696952369C}" srcOrd="3" destOrd="0" presId="urn:microsoft.com/office/officeart/2005/8/layout/list1"/>
    <dgm:cxn modelId="{93217328-F62C-45A2-B05F-20C0FBD8237D}" type="presParOf" srcId="{8DE30876-28DA-4BEA-8226-E9727DD8D5B9}" destId="{3F810FCF-02FE-44BF-97BF-AA0043C3AB7B}" srcOrd="4" destOrd="0" presId="urn:microsoft.com/office/officeart/2005/8/layout/list1"/>
    <dgm:cxn modelId="{43EA47CB-1FF2-4D02-81E5-77F60403F76D}" type="presParOf" srcId="{3F810FCF-02FE-44BF-97BF-AA0043C3AB7B}" destId="{2709AF01-C69F-42EF-ABF2-112EB880C711}" srcOrd="0" destOrd="0" presId="urn:microsoft.com/office/officeart/2005/8/layout/list1"/>
    <dgm:cxn modelId="{067181A3-196D-4A9C-9FF6-2A5218033182}" type="presParOf" srcId="{3F810FCF-02FE-44BF-97BF-AA0043C3AB7B}" destId="{861FEA1C-DBD3-49D5-BCF2-3129E6724E69}" srcOrd="1" destOrd="0" presId="urn:microsoft.com/office/officeart/2005/8/layout/list1"/>
    <dgm:cxn modelId="{35650878-0203-46DA-B54F-4DE5D186C58E}" type="presParOf" srcId="{8DE30876-28DA-4BEA-8226-E9727DD8D5B9}" destId="{D182F115-3BCB-40B0-ADAF-365906024514}" srcOrd="5" destOrd="0" presId="urn:microsoft.com/office/officeart/2005/8/layout/list1"/>
    <dgm:cxn modelId="{015FEAD7-9C49-403C-BB5B-9B76F8DA225B}" type="presParOf" srcId="{8DE30876-28DA-4BEA-8226-E9727DD8D5B9}" destId="{BEA7F153-75E9-43C6-AB5E-39DF0FA183A8}" srcOrd="6" destOrd="0" presId="urn:microsoft.com/office/officeart/2005/8/layout/list1"/>
    <dgm:cxn modelId="{DC462DF4-2725-46EA-9B7D-F9CB96755B98}" type="presParOf" srcId="{8DE30876-28DA-4BEA-8226-E9727DD8D5B9}" destId="{F68556B3-B739-434E-9C8D-A41CD99A036B}" srcOrd="7" destOrd="0" presId="urn:microsoft.com/office/officeart/2005/8/layout/list1"/>
    <dgm:cxn modelId="{C62F7426-5348-4709-8A92-C42740D91C4A}" type="presParOf" srcId="{8DE30876-28DA-4BEA-8226-E9727DD8D5B9}" destId="{C9D7598A-D99D-4CAC-B213-1EAA640BA700}" srcOrd="8" destOrd="0" presId="urn:microsoft.com/office/officeart/2005/8/layout/list1"/>
    <dgm:cxn modelId="{19B1716F-E4E9-4BC3-862D-AC6E810870C8}" type="presParOf" srcId="{C9D7598A-D99D-4CAC-B213-1EAA640BA700}" destId="{477EF94A-AB01-421B-89E1-9EE2063038F2}" srcOrd="0" destOrd="0" presId="urn:microsoft.com/office/officeart/2005/8/layout/list1"/>
    <dgm:cxn modelId="{550026BF-9E04-4CEA-8FC0-33510A497763}" type="presParOf" srcId="{C9D7598A-D99D-4CAC-B213-1EAA640BA700}" destId="{1E5D2CA0-BE22-4A9F-BFAD-FFE9730AF6B0}" srcOrd="1" destOrd="0" presId="urn:microsoft.com/office/officeart/2005/8/layout/list1"/>
    <dgm:cxn modelId="{FE1E6FE3-2AAA-4CA6-BBEE-A2EB866F1023}" type="presParOf" srcId="{8DE30876-28DA-4BEA-8226-E9727DD8D5B9}" destId="{56006509-1569-4CFD-B983-6B92346AD1E9}" srcOrd="9" destOrd="0" presId="urn:microsoft.com/office/officeart/2005/8/layout/list1"/>
    <dgm:cxn modelId="{185F280E-D8EF-4C6B-8B1D-3AD0625B0D87}" type="presParOf" srcId="{8DE30876-28DA-4BEA-8226-E9727DD8D5B9}" destId="{B80B3B8C-DF51-479D-B401-3BF576CADB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76069-8B7C-4DA7-A5A2-7494291FA4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27E714-F1CA-4424-B660-768DBB2B9E29}">
      <dgm:prSet/>
      <dgm:spPr>
        <a:solidFill>
          <a:schemeClr val="accent4"/>
        </a:solidFill>
      </dgm:spPr>
      <dgm:t>
        <a:bodyPr/>
        <a:lstStyle/>
        <a:p>
          <a:r>
            <a:rPr lang="en-US" dirty="0"/>
            <a:t>Eviction process and proceedings create </a:t>
          </a:r>
          <a:r>
            <a:rPr lang="en-US" b="0" dirty="0"/>
            <a:t>financial and non-financial costs for Landlords and Tenants</a:t>
          </a:r>
          <a:endParaRPr lang="en-US" dirty="0"/>
        </a:p>
      </dgm:t>
    </dgm:pt>
    <dgm:pt modelId="{E11B0BAA-1A76-4F8C-9234-67BBB4DC7E3C}" type="parTrans" cxnId="{D726A41E-B5D7-4061-A508-EAB543817AA8}">
      <dgm:prSet/>
      <dgm:spPr/>
      <dgm:t>
        <a:bodyPr/>
        <a:lstStyle/>
        <a:p>
          <a:endParaRPr lang="en-US"/>
        </a:p>
      </dgm:t>
    </dgm:pt>
    <dgm:pt modelId="{365D2F7A-AD5A-4994-ADF8-7991A662A759}" type="sibTrans" cxnId="{D726A41E-B5D7-4061-A508-EAB543817AA8}">
      <dgm:prSet/>
      <dgm:spPr/>
      <dgm:t>
        <a:bodyPr/>
        <a:lstStyle/>
        <a:p>
          <a:endParaRPr lang="en-US"/>
        </a:p>
      </dgm:t>
    </dgm:pt>
    <dgm:pt modelId="{52C4BE32-B5D2-4854-B0EB-CEAAB09C3FF1}">
      <dgm:prSet/>
      <dgm:spPr>
        <a:solidFill>
          <a:schemeClr val="tx2"/>
        </a:solidFill>
      </dgm:spPr>
      <dgm:t>
        <a:bodyPr/>
        <a:lstStyle/>
        <a:p>
          <a:r>
            <a:rPr lang="en-US" b="0" dirty="0"/>
            <a:t>Eviction crisis in the US is real and predates COVID-19</a:t>
          </a:r>
        </a:p>
      </dgm:t>
    </dgm:pt>
    <dgm:pt modelId="{E72F8177-4249-4C66-ABB9-1A8B56080E09}" type="parTrans" cxnId="{1533D424-C6A6-4628-85E0-57EBC9232751}">
      <dgm:prSet/>
      <dgm:spPr/>
      <dgm:t>
        <a:bodyPr/>
        <a:lstStyle/>
        <a:p>
          <a:endParaRPr lang="en-US"/>
        </a:p>
      </dgm:t>
    </dgm:pt>
    <dgm:pt modelId="{249A9484-820E-4F9D-8EFC-95D285CA7CBD}" type="sibTrans" cxnId="{1533D424-C6A6-4628-85E0-57EBC9232751}">
      <dgm:prSet/>
      <dgm:spPr/>
      <dgm:t>
        <a:bodyPr/>
        <a:lstStyle/>
        <a:p>
          <a:endParaRPr lang="en-US"/>
        </a:p>
      </dgm:t>
    </dgm:pt>
    <dgm:pt modelId="{C1C7A611-4D6F-41F6-A4EE-CD856C8C24ED}">
      <dgm:prSet/>
      <dgm:spPr>
        <a:solidFill>
          <a:schemeClr val="accent5"/>
        </a:solidFill>
      </dgm:spPr>
      <dgm:t>
        <a:bodyPr/>
        <a:lstStyle/>
        <a:p>
          <a:r>
            <a:rPr lang="en-US" dirty="0"/>
            <a:t>Non-economic harms often outweigh financial harms </a:t>
          </a:r>
        </a:p>
      </dgm:t>
    </dgm:pt>
    <dgm:pt modelId="{F78C8DDA-6966-4A50-B9B2-0A03191C20F6}" type="parTrans" cxnId="{7BB4168A-A6E5-4FB6-B7ED-DE66B6BE1F5D}">
      <dgm:prSet/>
      <dgm:spPr/>
      <dgm:t>
        <a:bodyPr/>
        <a:lstStyle/>
        <a:p>
          <a:endParaRPr lang="en-US"/>
        </a:p>
      </dgm:t>
    </dgm:pt>
    <dgm:pt modelId="{DCF6250B-6266-4084-93C7-6A1673BBEF82}" type="sibTrans" cxnId="{7BB4168A-A6E5-4FB6-B7ED-DE66B6BE1F5D}">
      <dgm:prSet/>
      <dgm:spPr/>
      <dgm:t>
        <a:bodyPr/>
        <a:lstStyle/>
        <a:p>
          <a:endParaRPr lang="en-US"/>
        </a:p>
      </dgm:t>
    </dgm:pt>
    <dgm:pt modelId="{B41CB878-6DF9-4034-9A7C-89E26AAEC5EB}">
      <dgm:prSet/>
      <dgm:spPr>
        <a:solidFill>
          <a:schemeClr val="accent3"/>
        </a:solidFill>
      </dgm:spPr>
      <dgm:t>
        <a:bodyPr/>
        <a:lstStyle/>
        <a:p>
          <a:pPr>
            <a:buNone/>
          </a:pPr>
          <a:r>
            <a:rPr lang="en-US" dirty="0"/>
            <a:t>Eviction are disproportionately borne by Black and Latinx households, with women in these groups facing higher eviction rates than men in these same groups.</a:t>
          </a:r>
        </a:p>
      </dgm:t>
    </dgm:pt>
    <dgm:pt modelId="{0BB9C4D9-0E57-42E3-9C19-C73AFBA9F4C5}" type="parTrans" cxnId="{D05E698D-5B02-4981-B7A2-2DA8BE4FE6F6}">
      <dgm:prSet/>
      <dgm:spPr/>
      <dgm:t>
        <a:bodyPr/>
        <a:lstStyle/>
        <a:p>
          <a:endParaRPr lang="en-US"/>
        </a:p>
      </dgm:t>
    </dgm:pt>
    <dgm:pt modelId="{7A0A39C6-02D8-43A9-AA68-5B34A6DD9A7D}" type="sibTrans" cxnId="{D05E698D-5B02-4981-B7A2-2DA8BE4FE6F6}">
      <dgm:prSet/>
      <dgm:spPr/>
      <dgm:t>
        <a:bodyPr/>
        <a:lstStyle/>
        <a:p>
          <a:endParaRPr lang="en-US"/>
        </a:p>
      </dgm:t>
    </dgm:pt>
    <dgm:pt modelId="{BF116DD7-BF36-42A7-B24A-D46BB52FB8A6}" type="pres">
      <dgm:prSet presAssocID="{FB676069-8B7C-4DA7-A5A2-7494291FA47D}" presName="linear" presStyleCnt="0">
        <dgm:presLayoutVars>
          <dgm:animLvl val="lvl"/>
          <dgm:resizeHandles val="exact"/>
        </dgm:presLayoutVars>
      </dgm:prSet>
      <dgm:spPr/>
    </dgm:pt>
    <dgm:pt modelId="{75274D06-2FD9-472B-9D0E-49F548FC3786}" type="pres">
      <dgm:prSet presAssocID="{52C4BE32-B5D2-4854-B0EB-CEAAB09C3FF1}" presName="parentText" presStyleLbl="node1" presStyleIdx="0" presStyleCnt="4">
        <dgm:presLayoutVars>
          <dgm:chMax val="0"/>
          <dgm:bulletEnabled val="1"/>
        </dgm:presLayoutVars>
      </dgm:prSet>
      <dgm:spPr/>
    </dgm:pt>
    <dgm:pt modelId="{E01251DD-1588-4317-8CD1-845CC30590A2}" type="pres">
      <dgm:prSet presAssocID="{249A9484-820E-4F9D-8EFC-95D285CA7CBD}" presName="spacer" presStyleCnt="0"/>
      <dgm:spPr/>
    </dgm:pt>
    <dgm:pt modelId="{FA8E8955-4228-47EE-8754-35F2F0575FE4}" type="pres">
      <dgm:prSet presAssocID="{B41CB878-6DF9-4034-9A7C-89E26AAEC5EB}" presName="parentText" presStyleLbl="node1" presStyleIdx="1" presStyleCnt="4">
        <dgm:presLayoutVars>
          <dgm:chMax val="0"/>
          <dgm:bulletEnabled val="1"/>
        </dgm:presLayoutVars>
      </dgm:prSet>
      <dgm:spPr/>
    </dgm:pt>
    <dgm:pt modelId="{EEC39583-78E2-46C1-958F-F7813BCC2FAB}" type="pres">
      <dgm:prSet presAssocID="{7A0A39C6-02D8-43A9-AA68-5B34A6DD9A7D}" presName="spacer" presStyleCnt="0"/>
      <dgm:spPr/>
    </dgm:pt>
    <dgm:pt modelId="{3536CBB0-098E-4054-9CD5-21C91313FE2F}" type="pres">
      <dgm:prSet presAssocID="{1727E714-F1CA-4424-B660-768DBB2B9E29}" presName="parentText" presStyleLbl="node1" presStyleIdx="2" presStyleCnt="4">
        <dgm:presLayoutVars>
          <dgm:chMax val="0"/>
          <dgm:bulletEnabled val="1"/>
        </dgm:presLayoutVars>
      </dgm:prSet>
      <dgm:spPr/>
    </dgm:pt>
    <dgm:pt modelId="{211470A1-4BB0-4809-92ED-B14170D2E3A7}" type="pres">
      <dgm:prSet presAssocID="{365D2F7A-AD5A-4994-ADF8-7991A662A759}" presName="spacer" presStyleCnt="0"/>
      <dgm:spPr/>
    </dgm:pt>
    <dgm:pt modelId="{BB6BEEEA-C8DE-40BE-A023-65E9B6CEED23}" type="pres">
      <dgm:prSet presAssocID="{C1C7A611-4D6F-41F6-A4EE-CD856C8C24ED}" presName="parentText" presStyleLbl="node1" presStyleIdx="3" presStyleCnt="4">
        <dgm:presLayoutVars>
          <dgm:chMax val="0"/>
          <dgm:bulletEnabled val="1"/>
        </dgm:presLayoutVars>
      </dgm:prSet>
      <dgm:spPr/>
    </dgm:pt>
  </dgm:ptLst>
  <dgm:cxnLst>
    <dgm:cxn modelId="{0C7AF81B-7773-49CE-85C4-CC4CDDB3F9A8}" type="presOf" srcId="{52C4BE32-B5D2-4854-B0EB-CEAAB09C3FF1}" destId="{75274D06-2FD9-472B-9D0E-49F548FC3786}" srcOrd="0" destOrd="0" presId="urn:microsoft.com/office/officeart/2005/8/layout/vList2"/>
    <dgm:cxn modelId="{D726A41E-B5D7-4061-A508-EAB543817AA8}" srcId="{FB676069-8B7C-4DA7-A5A2-7494291FA47D}" destId="{1727E714-F1CA-4424-B660-768DBB2B9E29}" srcOrd="2" destOrd="0" parTransId="{E11B0BAA-1A76-4F8C-9234-67BBB4DC7E3C}" sibTransId="{365D2F7A-AD5A-4994-ADF8-7991A662A759}"/>
    <dgm:cxn modelId="{1533D424-C6A6-4628-85E0-57EBC9232751}" srcId="{FB676069-8B7C-4DA7-A5A2-7494291FA47D}" destId="{52C4BE32-B5D2-4854-B0EB-CEAAB09C3FF1}" srcOrd="0" destOrd="0" parTransId="{E72F8177-4249-4C66-ABB9-1A8B56080E09}" sibTransId="{249A9484-820E-4F9D-8EFC-95D285CA7CBD}"/>
    <dgm:cxn modelId="{61BF622B-EC84-42E7-975C-F8531496F0E4}" type="presOf" srcId="{1727E714-F1CA-4424-B660-768DBB2B9E29}" destId="{3536CBB0-098E-4054-9CD5-21C91313FE2F}" srcOrd="0" destOrd="0" presId="urn:microsoft.com/office/officeart/2005/8/layout/vList2"/>
    <dgm:cxn modelId="{FF0F6988-FA9A-4C5E-8313-210A3AD91CF9}" type="presOf" srcId="{B41CB878-6DF9-4034-9A7C-89E26AAEC5EB}" destId="{FA8E8955-4228-47EE-8754-35F2F0575FE4}" srcOrd="0" destOrd="0" presId="urn:microsoft.com/office/officeart/2005/8/layout/vList2"/>
    <dgm:cxn modelId="{7BB4168A-A6E5-4FB6-B7ED-DE66B6BE1F5D}" srcId="{FB676069-8B7C-4DA7-A5A2-7494291FA47D}" destId="{C1C7A611-4D6F-41F6-A4EE-CD856C8C24ED}" srcOrd="3" destOrd="0" parTransId="{F78C8DDA-6966-4A50-B9B2-0A03191C20F6}" sibTransId="{DCF6250B-6266-4084-93C7-6A1673BBEF82}"/>
    <dgm:cxn modelId="{D05E698D-5B02-4981-B7A2-2DA8BE4FE6F6}" srcId="{FB676069-8B7C-4DA7-A5A2-7494291FA47D}" destId="{B41CB878-6DF9-4034-9A7C-89E26AAEC5EB}" srcOrd="1" destOrd="0" parTransId="{0BB9C4D9-0E57-42E3-9C19-C73AFBA9F4C5}" sibTransId="{7A0A39C6-02D8-43A9-AA68-5B34A6DD9A7D}"/>
    <dgm:cxn modelId="{21793895-E78A-4DC3-A498-514A49D9CA22}" type="presOf" srcId="{C1C7A611-4D6F-41F6-A4EE-CD856C8C24ED}" destId="{BB6BEEEA-C8DE-40BE-A023-65E9B6CEED23}" srcOrd="0" destOrd="0" presId="urn:microsoft.com/office/officeart/2005/8/layout/vList2"/>
    <dgm:cxn modelId="{9D663EE9-2732-48D5-9730-A2CC17DF6498}" type="presOf" srcId="{FB676069-8B7C-4DA7-A5A2-7494291FA47D}" destId="{BF116DD7-BF36-42A7-B24A-D46BB52FB8A6}" srcOrd="0" destOrd="0" presId="urn:microsoft.com/office/officeart/2005/8/layout/vList2"/>
    <dgm:cxn modelId="{B9CB801B-F4E0-4255-A922-3497070C092F}" type="presParOf" srcId="{BF116DD7-BF36-42A7-B24A-D46BB52FB8A6}" destId="{75274D06-2FD9-472B-9D0E-49F548FC3786}" srcOrd="0" destOrd="0" presId="urn:microsoft.com/office/officeart/2005/8/layout/vList2"/>
    <dgm:cxn modelId="{4FA033AF-00A1-476A-A531-C5DE91FA19B5}" type="presParOf" srcId="{BF116DD7-BF36-42A7-B24A-D46BB52FB8A6}" destId="{E01251DD-1588-4317-8CD1-845CC30590A2}" srcOrd="1" destOrd="0" presId="urn:microsoft.com/office/officeart/2005/8/layout/vList2"/>
    <dgm:cxn modelId="{5D4A8BC8-9800-440E-9149-4A0B9FF90FFA}" type="presParOf" srcId="{BF116DD7-BF36-42A7-B24A-D46BB52FB8A6}" destId="{FA8E8955-4228-47EE-8754-35F2F0575FE4}" srcOrd="2" destOrd="0" presId="urn:microsoft.com/office/officeart/2005/8/layout/vList2"/>
    <dgm:cxn modelId="{BD1DD874-E01B-4BAD-9DA9-366A6444BB93}" type="presParOf" srcId="{BF116DD7-BF36-42A7-B24A-D46BB52FB8A6}" destId="{EEC39583-78E2-46C1-958F-F7813BCC2FAB}" srcOrd="3" destOrd="0" presId="urn:microsoft.com/office/officeart/2005/8/layout/vList2"/>
    <dgm:cxn modelId="{CF5953C2-4231-44EA-BD24-59B5F5F0B11D}" type="presParOf" srcId="{BF116DD7-BF36-42A7-B24A-D46BB52FB8A6}" destId="{3536CBB0-098E-4054-9CD5-21C91313FE2F}" srcOrd="4" destOrd="0" presId="urn:microsoft.com/office/officeart/2005/8/layout/vList2"/>
    <dgm:cxn modelId="{C61C3BF0-C79F-461A-8F36-6614F76DCC89}" type="presParOf" srcId="{BF116DD7-BF36-42A7-B24A-D46BB52FB8A6}" destId="{211470A1-4BB0-4809-92ED-B14170D2E3A7}" srcOrd="5" destOrd="0" presId="urn:microsoft.com/office/officeart/2005/8/layout/vList2"/>
    <dgm:cxn modelId="{3204081E-48D3-4B69-90F0-9CBA4E451BC6}" type="presParOf" srcId="{BF116DD7-BF36-42A7-B24A-D46BB52FB8A6}" destId="{BB6BEEEA-C8DE-40BE-A023-65E9B6CEED2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76A2C-AE11-48DD-A45E-B6DB42208191}"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E1EC18A4-4365-458D-BE9F-B3AE8DFA5981}">
      <dgm:prSet/>
      <dgm:spPr/>
      <dgm:t>
        <a:bodyPr/>
        <a:lstStyle/>
        <a:p>
          <a:r>
            <a:rPr lang="en-US" dirty="0"/>
            <a:t>Financial</a:t>
          </a:r>
        </a:p>
      </dgm:t>
    </dgm:pt>
    <dgm:pt modelId="{67F377C6-1ADD-4B5E-B177-1C756BE79E23}" type="parTrans" cxnId="{606794B0-90B9-4EAA-9B41-60915110D77D}">
      <dgm:prSet/>
      <dgm:spPr/>
      <dgm:t>
        <a:bodyPr/>
        <a:lstStyle/>
        <a:p>
          <a:endParaRPr lang="en-US"/>
        </a:p>
      </dgm:t>
    </dgm:pt>
    <dgm:pt modelId="{7C84DF6C-185F-434A-8FD7-6B5D786F1BAA}" type="sibTrans" cxnId="{606794B0-90B9-4EAA-9B41-60915110D77D}">
      <dgm:prSet/>
      <dgm:spPr/>
      <dgm:t>
        <a:bodyPr/>
        <a:lstStyle/>
        <a:p>
          <a:endParaRPr lang="en-US"/>
        </a:p>
      </dgm:t>
    </dgm:pt>
    <dgm:pt modelId="{754ED536-E0C8-4B75-A543-BBF752FB9946}">
      <dgm:prSet/>
      <dgm:spPr/>
      <dgm:t>
        <a:bodyPr/>
        <a:lstStyle/>
        <a:p>
          <a:r>
            <a:rPr lang="en-US"/>
            <a:t>Legal and court fees</a:t>
          </a:r>
        </a:p>
      </dgm:t>
    </dgm:pt>
    <dgm:pt modelId="{AC002121-F93A-4F0A-9261-90A12027E9E1}" type="parTrans" cxnId="{E330B6BD-E27E-4685-8A34-EE0C877053BB}">
      <dgm:prSet/>
      <dgm:spPr/>
      <dgm:t>
        <a:bodyPr/>
        <a:lstStyle/>
        <a:p>
          <a:endParaRPr lang="en-US"/>
        </a:p>
      </dgm:t>
    </dgm:pt>
    <dgm:pt modelId="{96D86A4D-7D55-4660-9DE6-F32B5F4E8536}" type="sibTrans" cxnId="{E330B6BD-E27E-4685-8A34-EE0C877053BB}">
      <dgm:prSet/>
      <dgm:spPr/>
      <dgm:t>
        <a:bodyPr/>
        <a:lstStyle/>
        <a:p>
          <a:endParaRPr lang="en-US"/>
        </a:p>
      </dgm:t>
    </dgm:pt>
    <dgm:pt modelId="{1803C8A6-395A-4340-9904-CBFA008C4D6C}">
      <dgm:prSet/>
      <dgm:spPr/>
      <dgm:t>
        <a:bodyPr/>
        <a:lstStyle/>
        <a:p>
          <a:r>
            <a:rPr lang="en-US"/>
            <a:t>Lost rent</a:t>
          </a:r>
        </a:p>
      </dgm:t>
    </dgm:pt>
    <dgm:pt modelId="{5DD1F711-84CC-47B1-A8A5-A3FCB072D1FA}" type="parTrans" cxnId="{9BA0BBAD-7EBC-454E-8B14-BBC2E56F158B}">
      <dgm:prSet/>
      <dgm:spPr/>
      <dgm:t>
        <a:bodyPr/>
        <a:lstStyle/>
        <a:p>
          <a:endParaRPr lang="en-US"/>
        </a:p>
      </dgm:t>
    </dgm:pt>
    <dgm:pt modelId="{AAC8A548-397E-4316-AF49-19D1A484A858}" type="sibTrans" cxnId="{9BA0BBAD-7EBC-454E-8B14-BBC2E56F158B}">
      <dgm:prSet/>
      <dgm:spPr/>
      <dgm:t>
        <a:bodyPr/>
        <a:lstStyle/>
        <a:p>
          <a:endParaRPr lang="en-US"/>
        </a:p>
      </dgm:t>
    </dgm:pt>
    <dgm:pt modelId="{FD8F5C2F-C760-430E-A3DD-865B83AAC67F}">
      <dgm:prSet/>
      <dgm:spPr/>
      <dgm:t>
        <a:bodyPr/>
        <a:lstStyle/>
        <a:p>
          <a:r>
            <a:rPr lang="en-US"/>
            <a:t>Costs associated with turnover and repairs</a:t>
          </a:r>
        </a:p>
      </dgm:t>
    </dgm:pt>
    <dgm:pt modelId="{C7D05BED-F4E2-41CD-8CC0-346995A8CB4A}" type="parTrans" cxnId="{A6F66BCB-CCA9-412F-8BC1-92133D4467EF}">
      <dgm:prSet/>
      <dgm:spPr/>
      <dgm:t>
        <a:bodyPr/>
        <a:lstStyle/>
        <a:p>
          <a:endParaRPr lang="en-US"/>
        </a:p>
      </dgm:t>
    </dgm:pt>
    <dgm:pt modelId="{21745807-83F7-49A4-89FD-1FEC3D02B879}" type="sibTrans" cxnId="{A6F66BCB-CCA9-412F-8BC1-92133D4467EF}">
      <dgm:prSet/>
      <dgm:spPr/>
      <dgm:t>
        <a:bodyPr/>
        <a:lstStyle/>
        <a:p>
          <a:endParaRPr lang="en-US"/>
        </a:p>
      </dgm:t>
    </dgm:pt>
    <dgm:pt modelId="{6AA3A047-E9C5-4816-A164-BF4CAE870E56}">
      <dgm:prSet/>
      <dgm:spPr/>
      <dgm:t>
        <a:bodyPr/>
        <a:lstStyle/>
        <a:p>
          <a:r>
            <a:rPr lang="en-US"/>
            <a:t>Non-Financial Costs</a:t>
          </a:r>
        </a:p>
      </dgm:t>
    </dgm:pt>
    <dgm:pt modelId="{6B8CCDD7-5B71-4590-AC87-22EE0158EBAD}" type="parTrans" cxnId="{D1D24E4F-D295-41DB-9DC8-25D80BCAD68C}">
      <dgm:prSet/>
      <dgm:spPr/>
      <dgm:t>
        <a:bodyPr/>
        <a:lstStyle/>
        <a:p>
          <a:endParaRPr lang="en-US"/>
        </a:p>
      </dgm:t>
    </dgm:pt>
    <dgm:pt modelId="{2C8E0476-9D97-4206-B216-3EA52B946E50}" type="sibTrans" cxnId="{D1D24E4F-D295-41DB-9DC8-25D80BCAD68C}">
      <dgm:prSet/>
      <dgm:spPr/>
      <dgm:t>
        <a:bodyPr/>
        <a:lstStyle/>
        <a:p>
          <a:endParaRPr lang="en-US"/>
        </a:p>
      </dgm:t>
    </dgm:pt>
    <dgm:pt modelId="{749CF6BA-A5B1-44C1-ABDA-405E53DE9125}">
      <dgm:prSet/>
      <dgm:spPr/>
      <dgm:t>
        <a:bodyPr/>
        <a:lstStyle/>
        <a:p>
          <a:r>
            <a:rPr lang="en-US"/>
            <a:t>Time spent on court and paperwork</a:t>
          </a:r>
        </a:p>
      </dgm:t>
    </dgm:pt>
    <dgm:pt modelId="{666C9AD7-03E7-4076-B68F-B7B4185C6FCB}" type="parTrans" cxnId="{945E5E67-B21B-4FBD-8772-DB4D49059E92}">
      <dgm:prSet/>
      <dgm:spPr/>
      <dgm:t>
        <a:bodyPr/>
        <a:lstStyle/>
        <a:p>
          <a:endParaRPr lang="en-US"/>
        </a:p>
      </dgm:t>
    </dgm:pt>
    <dgm:pt modelId="{79E75739-11E4-4F2F-BC14-531B0DA538C0}" type="sibTrans" cxnId="{945E5E67-B21B-4FBD-8772-DB4D49059E92}">
      <dgm:prSet/>
      <dgm:spPr/>
      <dgm:t>
        <a:bodyPr/>
        <a:lstStyle/>
        <a:p>
          <a:endParaRPr lang="en-US"/>
        </a:p>
      </dgm:t>
    </dgm:pt>
    <dgm:pt modelId="{A86F4AC6-8A24-4622-8362-7D9EB38D3C29}">
      <dgm:prSet/>
      <dgm:spPr/>
      <dgm:t>
        <a:bodyPr/>
        <a:lstStyle/>
        <a:p>
          <a:r>
            <a:rPr lang="en-US"/>
            <a:t>Strained tenant/community relationships</a:t>
          </a:r>
        </a:p>
      </dgm:t>
    </dgm:pt>
    <dgm:pt modelId="{F6AB5450-9205-4693-A99E-16BBD7031A33}" type="parTrans" cxnId="{AE3B850F-FB70-4EE3-BD4B-ACADF1D8421E}">
      <dgm:prSet/>
      <dgm:spPr/>
      <dgm:t>
        <a:bodyPr/>
        <a:lstStyle/>
        <a:p>
          <a:endParaRPr lang="en-US"/>
        </a:p>
      </dgm:t>
    </dgm:pt>
    <dgm:pt modelId="{512C3546-5E02-415D-99C8-9CE813D438A1}" type="sibTrans" cxnId="{AE3B850F-FB70-4EE3-BD4B-ACADF1D8421E}">
      <dgm:prSet/>
      <dgm:spPr/>
      <dgm:t>
        <a:bodyPr/>
        <a:lstStyle/>
        <a:p>
          <a:endParaRPr lang="en-US"/>
        </a:p>
      </dgm:t>
    </dgm:pt>
    <dgm:pt modelId="{58B6844E-1CB8-4487-BB1E-3B4974C774CF}">
      <dgm:prSet/>
      <dgm:spPr/>
      <dgm:t>
        <a:bodyPr/>
        <a:lstStyle/>
        <a:p>
          <a:r>
            <a:rPr lang="en-US"/>
            <a:t>Stress of income uncertainty</a:t>
          </a:r>
        </a:p>
      </dgm:t>
    </dgm:pt>
    <dgm:pt modelId="{A797412F-38E6-4B4D-A2B9-CB5107EB74D3}" type="parTrans" cxnId="{2873F6E9-6061-47D8-A87E-38A0026628BE}">
      <dgm:prSet/>
      <dgm:spPr/>
      <dgm:t>
        <a:bodyPr/>
        <a:lstStyle/>
        <a:p>
          <a:endParaRPr lang="en-US"/>
        </a:p>
      </dgm:t>
    </dgm:pt>
    <dgm:pt modelId="{C4E5DD29-7874-4095-A443-AA39287F5E63}" type="sibTrans" cxnId="{2873F6E9-6061-47D8-A87E-38A0026628BE}">
      <dgm:prSet/>
      <dgm:spPr/>
      <dgm:t>
        <a:bodyPr/>
        <a:lstStyle/>
        <a:p>
          <a:endParaRPr lang="en-US"/>
        </a:p>
      </dgm:t>
    </dgm:pt>
    <dgm:pt modelId="{F94424D5-C09A-4A22-9894-6437F4C55611}" type="pres">
      <dgm:prSet presAssocID="{A8A76A2C-AE11-48DD-A45E-B6DB42208191}" presName="linear" presStyleCnt="0">
        <dgm:presLayoutVars>
          <dgm:dir/>
          <dgm:animLvl val="lvl"/>
          <dgm:resizeHandles val="exact"/>
        </dgm:presLayoutVars>
      </dgm:prSet>
      <dgm:spPr/>
    </dgm:pt>
    <dgm:pt modelId="{C46DEF99-99D0-4FD3-90BB-10A94BBB9105}" type="pres">
      <dgm:prSet presAssocID="{E1EC18A4-4365-458D-BE9F-B3AE8DFA5981}" presName="parentLin" presStyleCnt="0"/>
      <dgm:spPr/>
    </dgm:pt>
    <dgm:pt modelId="{95C9397B-C04D-4ACB-A87B-294E46D84A89}" type="pres">
      <dgm:prSet presAssocID="{E1EC18A4-4365-458D-BE9F-B3AE8DFA5981}" presName="parentLeftMargin" presStyleLbl="node1" presStyleIdx="0" presStyleCnt="2"/>
      <dgm:spPr/>
    </dgm:pt>
    <dgm:pt modelId="{EAADB181-9877-4ECB-936A-29E3AFA23BA9}" type="pres">
      <dgm:prSet presAssocID="{E1EC18A4-4365-458D-BE9F-B3AE8DFA5981}" presName="parentText" presStyleLbl="node1" presStyleIdx="0" presStyleCnt="2">
        <dgm:presLayoutVars>
          <dgm:chMax val="0"/>
          <dgm:bulletEnabled val="1"/>
        </dgm:presLayoutVars>
      </dgm:prSet>
      <dgm:spPr/>
    </dgm:pt>
    <dgm:pt modelId="{4F3A547B-F1E0-4A2A-8470-17511BC2294C}" type="pres">
      <dgm:prSet presAssocID="{E1EC18A4-4365-458D-BE9F-B3AE8DFA5981}" presName="negativeSpace" presStyleCnt="0"/>
      <dgm:spPr/>
    </dgm:pt>
    <dgm:pt modelId="{00DA8CFE-E3C4-406F-92D2-E9E90F52EA67}" type="pres">
      <dgm:prSet presAssocID="{E1EC18A4-4365-458D-BE9F-B3AE8DFA5981}" presName="childText" presStyleLbl="conFgAcc1" presStyleIdx="0" presStyleCnt="2">
        <dgm:presLayoutVars>
          <dgm:bulletEnabled val="1"/>
        </dgm:presLayoutVars>
      </dgm:prSet>
      <dgm:spPr/>
    </dgm:pt>
    <dgm:pt modelId="{AA703DAB-982D-4AFF-9E97-A96ED91F54FC}" type="pres">
      <dgm:prSet presAssocID="{7C84DF6C-185F-434A-8FD7-6B5D786F1BAA}" presName="spaceBetweenRectangles" presStyleCnt="0"/>
      <dgm:spPr/>
    </dgm:pt>
    <dgm:pt modelId="{F79F92A5-96D3-45BB-8E2C-422EECF9471A}" type="pres">
      <dgm:prSet presAssocID="{6AA3A047-E9C5-4816-A164-BF4CAE870E56}" presName="parentLin" presStyleCnt="0"/>
      <dgm:spPr/>
    </dgm:pt>
    <dgm:pt modelId="{4A37F211-F018-43FA-AA21-8FDB698CAB05}" type="pres">
      <dgm:prSet presAssocID="{6AA3A047-E9C5-4816-A164-BF4CAE870E56}" presName="parentLeftMargin" presStyleLbl="node1" presStyleIdx="0" presStyleCnt="2"/>
      <dgm:spPr/>
    </dgm:pt>
    <dgm:pt modelId="{05AF5501-50BA-4F21-BB16-EE617BCC5144}" type="pres">
      <dgm:prSet presAssocID="{6AA3A047-E9C5-4816-A164-BF4CAE870E56}" presName="parentText" presStyleLbl="node1" presStyleIdx="1" presStyleCnt="2">
        <dgm:presLayoutVars>
          <dgm:chMax val="0"/>
          <dgm:bulletEnabled val="1"/>
        </dgm:presLayoutVars>
      </dgm:prSet>
      <dgm:spPr/>
    </dgm:pt>
    <dgm:pt modelId="{A4D1FC09-8F18-4238-ADBF-83808EC723BB}" type="pres">
      <dgm:prSet presAssocID="{6AA3A047-E9C5-4816-A164-BF4CAE870E56}" presName="negativeSpace" presStyleCnt="0"/>
      <dgm:spPr/>
    </dgm:pt>
    <dgm:pt modelId="{0FA494EA-EADD-47FB-938D-F6092B65939D}" type="pres">
      <dgm:prSet presAssocID="{6AA3A047-E9C5-4816-A164-BF4CAE870E56}" presName="childText" presStyleLbl="conFgAcc1" presStyleIdx="1" presStyleCnt="2">
        <dgm:presLayoutVars>
          <dgm:bulletEnabled val="1"/>
        </dgm:presLayoutVars>
      </dgm:prSet>
      <dgm:spPr/>
    </dgm:pt>
  </dgm:ptLst>
  <dgm:cxnLst>
    <dgm:cxn modelId="{7FE15804-C0C2-47AA-944D-1C2FE83E08E0}" type="presOf" srcId="{749CF6BA-A5B1-44C1-ABDA-405E53DE9125}" destId="{0FA494EA-EADD-47FB-938D-F6092B65939D}" srcOrd="0" destOrd="0" presId="urn:microsoft.com/office/officeart/2005/8/layout/list1"/>
    <dgm:cxn modelId="{AE3B850F-FB70-4EE3-BD4B-ACADF1D8421E}" srcId="{6AA3A047-E9C5-4816-A164-BF4CAE870E56}" destId="{A86F4AC6-8A24-4622-8362-7D9EB38D3C29}" srcOrd="1" destOrd="0" parTransId="{F6AB5450-9205-4693-A99E-16BBD7031A33}" sibTransId="{512C3546-5E02-415D-99C8-9CE813D438A1}"/>
    <dgm:cxn modelId="{AE885B19-85AE-4623-80F5-5A8E42F1DA15}" type="presOf" srcId="{FD8F5C2F-C760-430E-A3DD-865B83AAC67F}" destId="{00DA8CFE-E3C4-406F-92D2-E9E90F52EA67}" srcOrd="0" destOrd="2" presId="urn:microsoft.com/office/officeart/2005/8/layout/list1"/>
    <dgm:cxn modelId="{EC703D20-7729-4F8E-9E59-54CE0A843449}" type="presOf" srcId="{6AA3A047-E9C5-4816-A164-BF4CAE870E56}" destId="{05AF5501-50BA-4F21-BB16-EE617BCC5144}" srcOrd="1" destOrd="0" presId="urn:microsoft.com/office/officeart/2005/8/layout/list1"/>
    <dgm:cxn modelId="{BC764C28-36E2-450D-9E5E-445A04E081C6}" type="presOf" srcId="{754ED536-E0C8-4B75-A543-BBF752FB9946}" destId="{00DA8CFE-E3C4-406F-92D2-E9E90F52EA67}" srcOrd="0" destOrd="0" presId="urn:microsoft.com/office/officeart/2005/8/layout/list1"/>
    <dgm:cxn modelId="{16C8433F-37D1-4E50-9D67-F3A83F78F146}" type="presOf" srcId="{6AA3A047-E9C5-4816-A164-BF4CAE870E56}" destId="{4A37F211-F018-43FA-AA21-8FDB698CAB05}" srcOrd="0" destOrd="0" presId="urn:microsoft.com/office/officeart/2005/8/layout/list1"/>
    <dgm:cxn modelId="{880F8541-18B4-41FA-BEA2-27451D9F9853}" type="presOf" srcId="{A86F4AC6-8A24-4622-8362-7D9EB38D3C29}" destId="{0FA494EA-EADD-47FB-938D-F6092B65939D}" srcOrd="0" destOrd="1" presId="urn:microsoft.com/office/officeart/2005/8/layout/list1"/>
    <dgm:cxn modelId="{945E5E67-B21B-4FBD-8772-DB4D49059E92}" srcId="{6AA3A047-E9C5-4816-A164-BF4CAE870E56}" destId="{749CF6BA-A5B1-44C1-ABDA-405E53DE9125}" srcOrd="0" destOrd="0" parTransId="{666C9AD7-03E7-4076-B68F-B7B4185C6FCB}" sibTransId="{79E75739-11E4-4F2F-BC14-531B0DA538C0}"/>
    <dgm:cxn modelId="{FA04F649-DCD4-4971-BB2F-FA772236B0DA}" type="presOf" srcId="{58B6844E-1CB8-4487-BB1E-3B4974C774CF}" destId="{0FA494EA-EADD-47FB-938D-F6092B65939D}" srcOrd="0" destOrd="2" presId="urn:microsoft.com/office/officeart/2005/8/layout/list1"/>
    <dgm:cxn modelId="{D1D24E4F-D295-41DB-9DC8-25D80BCAD68C}" srcId="{A8A76A2C-AE11-48DD-A45E-B6DB42208191}" destId="{6AA3A047-E9C5-4816-A164-BF4CAE870E56}" srcOrd="1" destOrd="0" parTransId="{6B8CCDD7-5B71-4590-AC87-22EE0158EBAD}" sibTransId="{2C8E0476-9D97-4206-B216-3EA52B946E50}"/>
    <dgm:cxn modelId="{F45FC18D-B46D-4436-B5D5-5AB81CEDA8D5}" type="presOf" srcId="{E1EC18A4-4365-458D-BE9F-B3AE8DFA5981}" destId="{EAADB181-9877-4ECB-936A-29E3AFA23BA9}" srcOrd="1" destOrd="0" presId="urn:microsoft.com/office/officeart/2005/8/layout/list1"/>
    <dgm:cxn modelId="{2CC53CAA-75B6-4F75-8EA9-92BEECC471C7}" type="presOf" srcId="{A8A76A2C-AE11-48DD-A45E-B6DB42208191}" destId="{F94424D5-C09A-4A22-9894-6437F4C55611}" srcOrd="0" destOrd="0" presId="urn:microsoft.com/office/officeart/2005/8/layout/list1"/>
    <dgm:cxn modelId="{9BA0BBAD-7EBC-454E-8B14-BBC2E56F158B}" srcId="{E1EC18A4-4365-458D-BE9F-B3AE8DFA5981}" destId="{1803C8A6-395A-4340-9904-CBFA008C4D6C}" srcOrd="1" destOrd="0" parTransId="{5DD1F711-84CC-47B1-A8A5-A3FCB072D1FA}" sibTransId="{AAC8A548-397E-4316-AF49-19D1A484A858}"/>
    <dgm:cxn modelId="{606794B0-90B9-4EAA-9B41-60915110D77D}" srcId="{A8A76A2C-AE11-48DD-A45E-B6DB42208191}" destId="{E1EC18A4-4365-458D-BE9F-B3AE8DFA5981}" srcOrd="0" destOrd="0" parTransId="{67F377C6-1ADD-4B5E-B177-1C756BE79E23}" sibTransId="{7C84DF6C-185F-434A-8FD7-6B5D786F1BAA}"/>
    <dgm:cxn modelId="{E330B6BD-E27E-4685-8A34-EE0C877053BB}" srcId="{E1EC18A4-4365-458D-BE9F-B3AE8DFA5981}" destId="{754ED536-E0C8-4B75-A543-BBF752FB9946}" srcOrd="0" destOrd="0" parTransId="{AC002121-F93A-4F0A-9261-90A12027E9E1}" sibTransId="{96D86A4D-7D55-4660-9DE6-F32B5F4E8536}"/>
    <dgm:cxn modelId="{A6F66BCB-CCA9-412F-8BC1-92133D4467EF}" srcId="{E1EC18A4-4365-458D-BE9F-B3AE8DFA5981}" destId="{FD8F5C2F-C760-430E-A3DD-865B83AAC67F}" srcOrd="2" destOrd="0" parTransId="{C7D05BED-F4E2-41CD-8CC0-346995A8CB4A}" sibTransId="{21745807-83F7-49A4-89FD-1FEC3D02B879}"/>
    <dgm:cxn modelId="{2873F6E9-6061-47D8-A87E-38A0026628BE}" srcId="{6AA3A047-E9C5-4816-A164-BF4CAE870E56}" destId="{58B6844E-1CB8-4487-BB1E-3B4974C774CF}" srcOrd="2" destOrd="0" parTransId="{A797412F-38E6-4B4D-A2B9-CB5107EB74D3}" sibTransId="{C4E5DD29-7874-4095-A443-AA39287F5E63}"/>
    <dgm:cxn modelId="{20B45CEF-8B14-4F1E-83F6-FDE1DC4AD1D6}" type="presOf" srcId="{1803C8A6-395A-4340-9904-CBFA008C4D6C}" destId="{00DA8CFE-E3C4-406F-92D2-E9E90F52EA67}" srcOrd="0" destOrd="1" presId="urn:microsoft.com/office/officeart/2005/8/layout/list1"/>
    <dgm:cxn modelId="{EA89EDF0-B266-49F5-8545-CD6E134AB9C7}" type="presOf" srcId="{E1EC18A4-4365-458D-BE9F-B3AE8DFA5981}" destId="{95C9397B-C04D-4ACB-A87B-294E46D84A89}" srcOrd="0" destOrd="0" presId="urn:microsoft.com/office/officeart/2005/8/layout/list1"/>
    <dgm:cxn modelId="{4B130932-37DC-4AEA-941C-DDEEF486ABB7}" type="presParOf" srcId="{F94424D5-C09A-4A22-9894-6437F4C55611}" destId="{C46DEF99-99D0-4FD3-90BB-10A94BBB9105}" srcOrd="0" destOrd="0" presId="urn:microsoft.com/office/officeart/2005/8/layout/list1"/>
    <dgm:cxn modelId="{CA299055-689E-4779-92DF-455874E55AE8}" type="presParOf" srcId="{C46DEF99-99D0-4FD3-90BB-10A94BBB9105}" destId="{95C9397B-C04D-4ACB-A87B-294E46D84A89}" srcOrd="0" destOrd="0" presId="urn:microsoft.com/office/officeart/2005/8/layout/list1"/>
    <dgm:cxn modelId="{4E4AEEEC-3098-4CC7-8537-E7899987BBE1}" type="presParOf" srcId="{C46DEF99-99D0-4FD3-90BB-10A94BBB9105}" destId="{EAADB181-9877-4ECB-936A-29E3AFA23BA9}" srcOrd="1" destOrd="0" presId="urn:microsoft.com/office/officeart/2005/8/layout/list1"/>
    <dgm:cxn modelId="{12549168-6871-4246-806C-E53115B22A90}" type="presParOf" srcId="{F94424D5-C09A-4A22-9894-6437F4C55611}" destId="{4F3A547B-F1E0-4A2A-8470-17511BC2294C}" srcOrd="1" destOrd="0" presId="urn:microsoft.com/office/officeart/2005/8/layout/list1"/>
    <dgm:cxn modelId="{FB0CA2FA-B67A-4598-A7F6-B4F8872CBB84}" type="presParOf" srcId="{F94424D5-C09A-4A22-9894-6437F4C55611}" destId="{00DA8CFE-E3C4-406F-92D2-E9E90F52EA67}" srcOrd="2" destOrd="0" presId="urn:microsoft.com/office/officeart/2005/8/layout/list1"/>
    <dgm:cxn modelId="{48F23C47-2177-436A-B447-A28909DBE268}" type="presParOf" srcId="{F94424D5-C09A-4A22-9894-6437F4C55611}" destId="{AA703DAB-982D-4AFF-9E97-A96ED91F54FC}" srcOrd="3" destOrd="0" presId="urn:microsoft.com/office/officeart/2005/8/layout/list1"/>
    <dgm:cxn modelId="{4E62E18B-4065-46FE-9D7F-31083E8F7D29}" type="presParOf" srcId="{F94424D5-C09A-4A22-9894-6437F4C55611}" destId="{F79F92A5-96D3-45BB-8E2C-422EECF9471A}" srcOrd="4" destOrd="0" presId="urn:microsoft.com/office/officeart/2005/8/layout/list1"/>
    <dgm:cxn modelId="{3175EB74-80DA-46F7-B8F7-0ED1BB2221A0}" type="presParOf" srcId="{F79F92A5-96D3-45BB-8E2C-422EECF9471A}" destId="{4A37F211-F018-43FA-AA21-8FDB698CAB05}" srcOrd="0" destOrd="0" presId="urn:microsoft.com/office/officeart/2005/8/layout/list1"/>
    <dgm:cxn modelId="{63473FEA-1D7F-4F20-893B-DE902D72ABAB}" type="presParOf" srcId="{F79F92A5-96D3-45BB-8E2C-422EECF9471A}" destId="{05AF5501-50BA-4F21-BB16-EE617BCC5144}" srcOrd="1" destOrd="0" presId="urn:microsoft.com/office/officeart/2005/8/layout/list1"/>
    <dgm:cxn modelId="{BF28350C-C315-4758-9C3C-536F3C44D453}" type="presParOf" srcId="{F94424D5-C09A-4A22-9894-6437F4C55611}" destId="{A4D1FC09-8F18-4238-ADBF-83808EC723BB}" srcOrd="5" destOrd="0" presId="urn:microsoft.com/office/officeart/2005/8/layout/list1"/>
    <dgm:cxn modelId="{6D945C8A-ED34-4E89-86B2-CFC7B8A642D1}" type="presParOf" srcId="{F94424D5-C09A-4A22-9894-6437F4C55611}" destId="{0FA494EA-EADD-47FB-938D-F6092B65939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99AAD-99AF-4BFF-9AE6-6F5A9CF2B4BD}"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0DE46D6-07A5-40F6-B3D8-F1795A94D02D}">
      <dgm:prSet custT="1"/>
      <dgm:spPr/>
      <dgm:t>
        <a:bodyPr/>
        <a:lstStyle/>
        <a:p>
          <a:r>
            <a:rPr lang="en-US" sz="2000" dirty="0"/>
            <a:t>Financial</a:t>
          </a:r>
        </a:p>
      </dgm:t>
    </dgm:pt>
    <dgm:pt modelId="{8F132AD8-61C6-42B6-AD53-091574D94E73}" type="parTrans" cxnId="{49C04BFE-1C90-4719-9746-8E51CB38A2F5}">
      <dgm:prSet/>
      <dgm:spPr/>
      <dgm:t>
        <a:bodyPr/>
        <a:lstStyle/>
        <a:p>
          <a:endParaRPr lang="en-US"/>
        </a:p>
      </dgm:t>
    </dgm:pt>
    <dgm:pt modelId="{B1D700FC-FBB1-4905-B269-BBDE749DF79A}" type="sibTrans" cxnId="{49C04BFE-1C90-4719-9746-8E51CB38A2F5}">
      <dgm:prSet/>
      <dgm:spPr/>
      <dgm:t>
        <a:bodyPr/>
        <a:lstStyle/>
        <a:p>
          <a:endParaRPr lang="en-US"/>
        </a:p>
      </dgm:t>
    </dgm:pt>
    <dgm:pt modelId="{1D8FBF67-FFBD-4301-9A89-6E39FA6C79B1}">
      <dgm:prSet/>
      <dgm:spPr/>
      <dgm:t>
        <a:bodyPr/>
        <a:lstStyle/>
        <a:p>
          <a:r>
            <a:rPr lang="en-US" dirty="0"/>
            <a:t>Possible legal fees (for non-indigent tenants)</a:t>
          </a:r>
        </a:p>
      </dgm:t>
    </dgm:pt>
    <dgm:pt modelId="{D3D836C1-F4C1-48E0-AD6F-C39B2EA09A0B}" type="parTrans" cxnId="{33574B6D-53E0-4A52-9408-4800BB22BD9D}">
      <dgm:prSet/>
      <dgm:spPr/>
      <dgm:t>
        <a:bodyPr/>
        <a:lstStyle/>
        <a:p>
          <a:endParaRPr lang="en-US"/>
        </a:p>
      </dgm:t>
    </dgm:pt>
    <dgm:pt modelId="{0CCD9C5B-4CC7-4F21-BBC8-ECA98D2819C1}" type="sibTrans" cxnId="{33574B6D-53E0-4A52-9408-4800BB22BD9D}">
      <dgm:prSet/>
      <dgm:spPr/>
      <dgm:t>
        <a:bodyPr/>
        <a:lstStyle/>
        <a:p>
          <a:endParaRPr lang="en-US"/>
        </a:p>
      </dgm:t>
    </dgm:pt>
    <dgm:pt modelId="{AA97FA34-DF18-45B6-BAE2-44BCFB4FB26C}">
      <dgm:prSet/>
      <dgm:spPr/>
      <dgm:t>
        <a:bodyPr/>
        <a:lstStyle/>
        <a:p>
          <a:r>
            <a:rPr lang="en-US"/>
            <a:t>Relocation expenses</a:t>
          </a:r>
        </a:p>
      </dgm:t>
    </dgm:pt>
    <dgm:pt modelId="{6C5B52C2-3251-4B31-91D6-1DB4D41609C6}" type="parTrans" cxnId="{4A62EBBF-D50B-44D5-B7AE-E72BBFBB7EDF}">
      <dgm:prSet/>
      <dgm:spPr/>
      <dgm:t>
        <a:bodyPr/>
        <a:lstStyle/>
        <a:p>
          <a:endParaRPr lang="en-US"/>
        </a:p>
      </dgm:t>
    </dgm:pt>
    <dgm:pt modelId="{B9FAA023-7B10-4BBA-BAB5-0916FB381673}" type="sibTrans" cxnId="{4A62EBBF-D50B-44D5-B7AE-E72BBFBB7EDF}">
      <dgm:prSet/>
      <dgm:spPr/>
      <dgm:t>
        <a:bodyPr/>
        <a:lstStyle/>
        <a:p>
          <a:endParaRPr lang="en-US"/>
        </a:p>
      </dgm:t>
    </dgm:pt>
    <dgm:pt modelId="{28CC75F0-4A77-4384-B9B1-0FF356260988}">
      <dgm:prSet/>
      <dgm:spPr/>
      <dgm:t>
        <a:bodyPr/>
        <a:lstStyle/>
        <a:p>
          <a:r>
            <a:rPr lang="en-US"/>
            <a:t>Loss of security deposit and belongings</a:t>
          </a:r>
        </a:p>
      </dgm:t>
    </dgm:pt>
    <dgm:pt modelId="{7304980D-C88E-4DFA-A367-A17A6EE8E82E}" type="parTrans" cxnId="{40BD6DB0-6086-4D9C-8BFD-93CFD3DF05D4}">
      <dgm:prSet/>
      <dgm:spPr/>
      <dgm:t>
        <a:bodyPr/>
        <a:lstStyle/>
        <a:p>
          <a:endParaRPr lang="en-US"/>
        </a:p>
      </dgm:t>
    </dgm:pt>
    <dgm:pt modelId="{520C50D9-8B50-4DAA-8172-F2D8A363D33F}" type="sibTrans" cxnId="{40BD6DB0-6086-4D9C-8BFD-93CFD3DF05D4}">
      <dgm:prSet/>
      <dgm:spPr/>
      <dgm:t>
        <a:bodyPr/>
        <a:lstStyle/>
        <a:p>
          <a:endParaRPr lang="en-US"/>
        </a:p>
      </dgm:t>
    </dgm:pt>
    <dgm:pt modelId="{F7D6FEEB-6C5E-4475-8D2E-4602EDF2FC91}">
      <dgm:prSet/>
      <dgm:spPr/>
      <dgm:t>
        <a:bodyPr/>
        <a:lstStyle/>
        <a:p>
          <a:r>
            <a:rPr lang="en-US" dirty="0"/>
            <a:t>Non-Financial Costs</a:t>
          </a:r>
        </a:p>
      </dgm:t>
    </dgm:pt>
    <dgm:pt modelId="{45A1064A-9E2B-430A-A6A2-227597941411}" type="parTrans" cxnId="{FB6205BA-B55A-45D9-8186-982CE71E4553}">
      <dgm:prSet/>
      <dgm:spPr/>
      <dgm:t>
        <a:bodyPr/>
        <a:lstStyle/>
        <a:p>
          <a:endParaRPr lang="en-US"/>
        </a:p>
      </dgm:t>
    </dgm:pt>
    <dgm:pt modelId="{8F864347-E357-49C3-AAA9-00BE468F61A3}" type="sibTrans" cxnId="{FB6205BA-B55A-45D9-8186-982CE71E4553}">
      <dgm:prSet/>
      <dgm:spPr/>
      <dgm:t>
        <a:bodyPr/>
        <a:lstStyle/>
        <a:p>
          <a:endParaRPr lang="en-US"/>
        </a:p>
      </dgm:t>
    </dgm:pt>
    <dgm:pt modelId="{3F6533EE-87B0-4931-A53C-5D35B66EA51F}">
      <dgm:prSet/>
      <dgm:spPr/>
      <dgm:t>
        <a:bodyPr/>
        <a:lstStyle/>
        <a:p>
          <a:r>
            <a:rPr lang="en-US" dirty="0"/>
            <a:t>Housing instability and risk of homelessness</a:t>
          </a:r>
        </a:p>
      </dgm:t>
    </dgm:pt>
    <dgm:pt modelId="{F42B4043-2BB1-46D7-BA45-6F00CE8094EE}" type="parTrans" cxnId="{23654FD6-9FE9-46B3-B8F5-CA2C9D0692AA}">
      <dgm:prSet/>
      <dgm:spPr/>
      <dgm:t>
        <a:bodyPr/>
        <a:lstStyle/>
        <a:p>
          <a:endParaRPr lang="en-US"/>
        </a:p>
      </dgm:t>
    </dgm:pt>
    <dgm:pt modelId="{B35B6D43-BAF2-4FDB-BB02-99C03BB44724}" type="sibTrans" cxnId="{23654FD6-9FE9-46B3-B8F5-CA2C9D0692AA}">
      <dgm:prSet/>
      <dgm:spPr/>
      <dgm:t>
        <a:bodyPr/>
        <a:lstStyle/>
        <a:p>
          <a:endParaRPr lang="en-US"/>
        </a:p>
      </dgm:t>
    </dgm:pt>
    <dgm:pt modelId="{A37C87D8-34BE-47F1-AF62-7535EF71DB11}">
      <dgm:prSet/>
      <dgm:spPr/>
      <dgm:t>
        <a:bodyPr/>
        <a:lstStyle/>
        <a:p>
          <a:r>
            <a:rPr lang="en-US" dirty="0"/>
            <a:t>Negative impact on health, schooling, job, future earnings </a:t>
          </a:r>
        </a:p>
      </dgm:t>
    </dgm:pt>
    <dgm:pt modelId="{5443FA34-F235-4052-979E-92A215ED963E}" type="parTrans" cxnId="{D9FC4B3E-0850-401C-AF68-D2C43CC076D8}">
      <dgm:prSet/>
      <dgm:spPr/>
      <dgm:t>
        <a:bodyPr/>
        <a:lstStyle/>
        <a:p>
          <a:endParaRPr lang="en-US"/>
        </a:p>
      </dgm:t>
    </dgm:pt>
    <dgm:pt modelId="{0FFCAD93-2683-405A-B58A-5E71F2C0F027}" type="sibTrans" cxnId="{D9FC4B3E-0850-401C-AF68-D2C43CC076D8}">
      <dgm:prSet/>
      <dgm:spPr/>
      <dgm:t>
        <a:bodyPr/>
        <a:lstStyle/>
        <a:p>
          <a:endParaRPr lang="en-US"/>
        </a:p>
      </dgm:t>
    </dgm:pt>
    <dgm:pt modelId="{8AB8FDAA-6213-4881-84A3-24693E9C6844}">
      <dgm:prSet/>
      <dgm:spPr/>
      <dgm:t>
        <a:bodyPr/>
        <a:lstStyle/>
        <a:p>
          <a:r>
            <a:rPr lang="en-US"/>
            <a:t>Long-Term Impact </a:t>
          </a:r>
        </a:p>
      </dgm:t>
    </dgm:pt>
    <dgm:pt modelId="{4615844A-5C7F-4430-9CD8-BAF6AE6382D8}" type="parTrans" cxnId="{072C404F-9AA2-4FC5-92AD-82C0AF51DE3A}">
      <dgm:prSet/>
      <dgm:spPr/>
      <dgm:t>
        <a:bodyPr/>
        <a:lstStyle/>
        <a:p>
          <a:endParaRPr lang="en-US"/>
        </a:p>
      </dgm:t>
    </dgm:pt>
    <dgm:pt modelId="{D3F8A6CA-5B90-4686-8EAA-5A2588C126A3}" type="sibTrans" cxnId="{072C404F-9AA2-4FC5-92AD-82C0AF51DE3A}">
      <dgm:prSet/>
      <dgm:spPr/>
      <dgm:t>
        <a:bodyPr/>
        <a:lstStyle/>
        <a:p>
          <a:endParaRPr lang="en-US"/>
        </a:p>
      </dgm:t>
    </dgm:pt>
    <dgm:pt modelId="{85F2F688-576A-4D77-819A-95C60EA69EBC}">
      <dgm:prSet/>
      <dgm:spPr/>
      <dgm:t>
        <a:bodyPr/>
        <a:lstStyle/>
        <a:p>
          <a:r>
            <a:rPr lang="en-US"/>
            <a:t>Negative impact on credit report</a:t>
          </a:r>
        </a:p>
      </dgm:t>
    </dgm:pt>
    <dgm:pt modelId="{E555411F-D30A-4730-89D0-BF4E39A80F1E}" type="parTrans" cxnId="{0B69ED1B-2462-43CA-82A7-51258B69DCC5}">
      <dgm:prSet/>
      <dgm:spPr/>
      <dgm:t>
        <a:bodyPr/>
        <a:lstStyle/>
        <a:p>
          <a:endParaRPr lang="en-US"/>
        </a:p>
      </dgm:t>
    </dgm:pt>
    <dgm:pt modelId="{690EA696-6879-43AA-8B09-9240A6EDDE46}" type="sibTrans" cxnId="{0B69ED1B-2462-43CA-82A7-51258B69DCC5}">
      <dgm:prSet/>
      <dgm:spPr/>
      <dgm:t>
        <a:bodyPr/>
        <a:lstStyle/>
        <a:p>
          <a:endParaRPr lang="en-US"/>
        </a:p>
      </dgm:t>
    </dgm:pt>
    <dgm:pt modelId="{1AA4E473-2C5C-48F1-86BF-B259EC6D1F9E}">
      <dgm:prSet/>
      <dgm:spPr/>
      <dgm:t>
        <a:bodyPr/>
        <a:lstStyle/>
        <a:p>
          <a:r>
            <a:rPr lang="en-US"/>
            <a:t>Rental history stigma</a:t>
          </a:r>
        </a:p>
      </dgm:t>
    </dgm:pt>
    <dgm:pt modelId="{38FCB56B-195B-4A64-AC2A-28C11B2D6C16}" type="parTrans" cxnId="{740C509A-CD4F-456A-8A73-8480A1E9DEE4}">
      <dgm:prSet/>
      <dgm:spPr/>
      <dgm:t>
        <a:bodyPr/>
        <a:lstStyle/>
        <a:p>
          <a:endParaRPr lang="en-US"/>
        </a:p>
      </dgm:t>
    </dgm:pt>
    <dgm:pt modelId="{DD0E33E1-CA0C-4C3B-8AEE-93FB91AC8566}" type="sibTrans" cxnId="{740C509A-CD4F-456A-8A73-8480A1E9DEE4}">
      <dgm:prSet/>
      <dgm:spPr/>
      <dgm:t>
        <a:bodyPr/>
        <a:lstStyle/>
        <a:p>
          <a:endParaRPr lang="en-US"/>
        </a:p>
      </dgm:t>
    </dgm:pt>
    <dgm:pt modelId="{6FB4A7D9-59C4-4EE0-9E22-23EF72AA55CE}" type="pres">
      <dgm:prSet presAssocID="{48299AAD-99AF-4BFF-9AE6-6F5A9CF2B4BD}" presName="linear" presStyleCnt="0">
        <dgm:presLayoutVars>
          <dgm:dir/>
          <dgm:animLvl val="lvl"/>
          <dgm:resizeHandles val="exact"/>
        </dgm:presLayoutVars>
      </dgm:prSet>
      <dgm:spPr/>
    </dgm:pt>
    <dgm:pt modelId="{86CDF887-EA64-48DD-98A2-22CACF58D81B}" type="pres">
      <dgm:prSet presAssocID="{70DE46D6-07A5-40F6-B3D8-F1795A94D02D}" presName="parentLin" presStyleCnt="0"/>
      <dgm:spPr/>
    </dgm:pt>
    <dgm:pt modelId="{8BB98C10-1F2F-4BD6-A0E8-F46597482A09}" type="pres">
      <dgm:prSet presAssocID="{70DE46D6-07A5-40F6-B3D8-F1795A94D02D}" presName="parentLeftMargin" presStyleLbl="node1" presStyleIdx="0" presStyleCnt="3"/>
      <dgm:spPr/>
    </dgm:pt>
    <dgm:pt modelId="{400BBDB8-07D1-4441-B5A1-9539786DEA0B}" type="pres">
      <dgm:prSet presAssocID="{70DE46D6-07A5-40F6-B3D8-F1795A94D02D}" presName="parentText" presStyleLbl="node1" presStyleIdx="0" presStyleCnt="3">
        <dgm:presLayoutVars>
          <dgm:chMax val="0"/>
          <dgm:bulletEnabled val="1"/>
        </dgm:presLayoutVars>
      </dgm:prSet>
      <dgm:spPr/>
    </dgm:pt>
    <dgm:pt modelId="{F03CBDDA-CC23-4915-A1A7-710BD3112C84}" type="pres">
      <dgm:prSet presAssocID="{70DE46D6-07A5-40F6-B3D8-F1795A94D02D}" presName="negativeSpace" presStyleCnt="0"/>
      <dgm:spPr/>
    </dgm:pt>
    <dgm:pt modelId="{D3A9CF68-8785-4E18-B281-22927B48C0E1}" type="pres">
      <dgm:prSet presAssocID="{70DE46D6-07A5-40F6-B3D8-F1795A94D02D}" presName="childText" presStyleLbl="conFgAcc1" presStyleIdx="0" presStyleCnt="3">
        <dgm:presLayoutVars>
          <dgm:bulletEnabled val="1"/>
        </dgm:presLayoutVars>
      </dgm:prSet>
      <dgm:spPr/>
    </dgm:pt>
    <dgm:pt modelId="{03708C0F-7A8B-4C96-BBC0-10B3ED3701E3}" type="pres">
      <dgm:prSet presAssocID="{B1D700FC-FBB1-4905-B269-BBDE749DF79A}" presName="spaceBetweenRectangles" presStyleCnt="0"/>
      <dgm:spPr/>
    </dgm:pt>
    <dgm:pt modelId="{C0EF8686-7FD0-42D0-9455-E11E9FA05748}" type="pres">
      <dgm:prSet presAssocID="{F7D6FEEB-6C5E-4475-8D2E-4602EDF2FC91}" presName="parentLin" presStyleCnt="0"/>
      <dgm:spPr/>
    </dgm:pt>
    <dgm:pt modelId="{B653FD06-A35E-4A43-9526-0D05BD5BA488}" type="pres">
      <dgm:prSet presAssocID="{F7D6FEEB-6C5E-4475-8D2E-4602EDF2FC91}" presName="parentLeftMargin" presStyleLbl="node1" presStyleIdx="0" presStyleCnt="3"/>
      <dgm:spPr/>
    </dgm:pt>
    <dgm:pt modelId="{723E5856-9C90-444D-98C5-C81EC0D9473D}" type="pres">
      <dgm:prSet presAssocID="{F7D6FEEB-6C5E-4475-8D2E-4602EDF2FC91}" presName="parentText" presStyleLbl="node1" presStyleIdx="1" presStyleCnt="3">
        <dgm:presLayoutVars>
          <dgm:chMax val="0"/>
          <dgm:bulletEnabled val="1"/>
        </dgm:presLayoutVars>
      </dgm:prSet>
      <dgm:spPr/>
    </dgm:pt>
    <dgm:pt modelId="{0684229B-D686-4DAE-A151-63BAB3EA1414}" type="pres">
      <dgm:prSet presAssocID="{F7D6FEEB-6C5E-4475-8D2E-4602EDF2FC91}" presName="negativeSpace" presStyleCnt="0"/>
      <dgm:spPr/>
    </dgm:pt>
    <dgm:pt modelId="{42BBCD66-7EED-4D73-93B7-2A86B20646F3}" type="pres">
      <dgm:prSet presAssocID="{F7D6FEEB-6C5E-4475-8D2E-4602EDF2FC91}" presName="childText" presStyleLbl="conFgAcc1" presStyleIdx="1" presStyleCnt="3">
        <dgm:presLayoutVars>
          <dgm:bulletEnabled val="1"/>
        </dgm:presLayoutVars>
      </dgm:prSet>
      <dgm:spPr/>
    </dgm:pt>
    <dgm:pt modelId="{BA3DC6B1-A6B8-4394-8D8C-49C20CFF02DA}" type="pres">
      <dgm:prSet presAssocID="{8F864347-E357-49C3-AAA9-00BE468F61A3}" presName="spaceBetweenRectangles" presStyleCnt="0"/>
      <dgm:spPr/>
    </dgm:pt>
    <dgm:pt modelId="{F9ED55CE-2EA5-4431-B9C8-A733476C1B3E}" type="pres">
      <dgm:prSet presAssocID="{8AB8FDAA-6213-4881-84A3-24693E9C6844}" presName="parentLin" presStyleCnt="0"/>
      <dgm:spPr/>
    </dgm:pt>
    <dgm:pt modelId="{BC8EF8A6-1D77-43F8-B1C7-B0D045D86821}" type="pres">
      <dgm:prSet presAssocID="{8AB8FDAA-6213-4881-84A3-24693E9C6844}" presName="parentLeftMargin" presStyleLbl="node1" presStyleIdx="1" presStyleCnt="3"/>
      <dgm:spPr/>
    </dgm:pt>
    <dgm:pt modelId="{922649E6-42FC-4DF3-9695-DA20AFE8DCB8}" type="pres">
      <dgm:prSet presAssocID="{8AB8FDAA-6213-4881-84A3-24693E9C6844}" presName="parentText" presStyleLbl="node1" presStyleIdx="2" presStyleCnt="3">
        <dgm:presLayoutVars>
          <dgm:chMax val="0"/>
          <dgm:bulletEnabled val="1"/>
        </dgm:presLayoutVars>
      </dgm:prSet>
      <dgm:spPr/>
    </dgm:pt>
    <dgm:pt modelId="{594F0233-BCAA-400A-940D-BDE8A5DF0EB3}" type="pres">
      <dgm:prSet presAssocID="{8AB8FDAA-6213-4881-84A3-24693E9C6844}" presName="negativeSpace" presStyleCnt="0"/>
      <dgm:spPr/>
    </dgm:pt>
    <dgm:pt modelId="{49F0E62C-EABB-4AC7-A7EB-DF4D49602925}" type="pres">
      <dgm:prSet presAssocID="{8AB8FDAA-6213-4881-84A3-24693E9C6844}" presName="childText" presStyleLbl="conFgAcc1" presStyleIdx="2" presStyleCnt="3">
        <dgm:presLayoutVars>
          <dgm:bulletEnabled val="1"/>
        </dgm:presLayoutVars>
      </dgm:prSet>
      <dgm:spPr/>
    </dgm:pt>
  </dgm:ptLst>
  <dgm:cxnLst>
    <dgm:cxn modelId="{5430F503-FB96-446C-8574-850AC9E85A5E}" type="presOf" srcId="{48299AAD-99AF-4BFF-9AE6-6F5A9CF2B4BD}" destId="{6FB4A7D9-59C4-4EE0-9E22-23EF72AA55CE}" srcOrd="0" destOrd="0" presId="urn:microsoft.com/office/officeart/2005/8/layout/list1"/>
    <dgm:cxn modelId="{5C885104-3C34-41EF-8831-73184679964B}" type="presOf" srcId="{F7D6FEEB-6C5E-4475-8D2E-4602EDF2FC91}" destId="{723E5856-9C90-444D-98C5-C81EC0D9473D}" srcOrd="1" destOrd="0" presId="urn:microsoft.com/office/officeart/2005/8/layout/list1"/>
    <dgm:cxn modelId="{0B69ED1B-2462-43CA-82A7-51258B69DCC5}" srcId="{8AB8FDAA-6213-4881-84A3-24693E9C6844}" destId="{85F2F688-576A-4D77-819A-95C60EA69EBC}" srcOrd="0" destOrd="0" parTransId="{E555411F-D30A-4730-89D0-BF4E39A80F1E}" sibTransId="{690EA696-6879-43AA-8B09-9240A6EDDE46}"/>
    <dgm:cxn modelId="{322DDA1C-5AF0-4ABC-AAEE-D631EBE947EA}" type="presOf" srcId="{70DE46D6-07A5-40F6-B3D8-F1795A94D02D}" destId="{400BBDB8-07D1-4441-B5A1-9539786DEA0B}" srcOrd="1" destOrd="0" presId="urn:microsoft.com/office/officeart/2005/8/layout/list1"/>
    <dgm:cxn modelId="{D9FC4B3E-0850-401C-AF68-D2C43CC076D8}" srcId="{F7D6FEEB-6C5E-4475-8D2E-4602EDF2FC91}" destId="{A37C87D8-34BE-47F1-AF62-7535EF71DB11}" srcOrd="1" destOrd="0" parTransId="{5443FA34-F235-4052-979E-92A215ED963E}" sibTransId="{0FFCAD93-2683-405A-B58A-5E71F2C0F027}"/>
    <dgm:cxn modelId="{2AF6F445-AEA3-4582-B448-3B1F5B6D034B}" type="presOf" srcId="{3F6533EE-87B0-4931-A53C-5D35B66EA51F}" destId="{42BBCD66-7EED-4D73-93B7-2A86B20646F3}" srcOrd="0" destOrd="0" presId="urn:microsoft.com/office/officeart/2005/8/layout/list1"/>
    <dgm:cxn modelId="{8EEBA44C-FDB9-492C-9A72-9B09E578B0E4}" type="presOf" srcId="{AA97FA34-DF18-45B6-BAE2-44BCFB4FB26C}" destId="{D3A9CF68-8785-4E18-B281-22927B48C0E1}" srcOrd="0" destOrd="1" presId="urn:microsoft.com/office/officeart/2005/8/layout/list1"/>
    <dgm:cxn modelId="{33574B6D-53E0-4A52-9408-4800BB22BD9D}" srcId="{70DE46D6-07A5-40F6-B3D8-F1795A94D02D}" destId="{1D8FBF67-FFBD-4301-9A89-6E39FA6C79B1}" srcOrd="0" destOrd="0" parTransId="{D3D836C1-F4C1-48E0-AD6F-C39B2EA09A0B}" sibTransId="{0CCD9C5B-4CC7-4F21-BBC8-ECA98D2819C1}"/>
    <dgm:cxn modelId="{072C404F-9AA2-4FC5-92AD-82C0AF51DE3A}" srcId="{48299AAD-99AF-4BFF-9AE6-6F5A9CF2B4BD}" destId="{8AB8FDAA-6213-4881-84A3-24693E9C6844}" srcOrd="2" destOrd="0" parTransId="{4615844A-5C7F-4430-9CD8-BAF6AE6382D8}" sibTransId="{D3F8A6CA-5B90-4686-8EAA-5A2588C126A3}"/>
    <dgm:cxn modelId="{97CA9054-43ED-429B-9BCC-EF880ABB0353}" type="presOf" srcId="{28CC75F0-4A77-4384-B9B1-0FF356260988}" destId="{D3A9CF68-8785-4E18-B281-22927B48C0E1}" srcOrd="0" destOrd="2" presId="urn:microsoft.com/office/officeart/2005/8/layout/list1"/>
    <dgm:cxn modelId="{444F5656-810D-4533-A369-C7C809A1620F}" type="presOf" srcId="{A37C87D8-34BE-47F1-AF62-7535EF71DB11}" destId="{42BBCD66-7EED-4D73-93B7-2A86B20646F3}" srcOrd="0" destOrd="1" presId="urn:microsoft.com/office/officeart/2005/8/layout/list1"/>
    <dgm:cxn modelId="{9CB0ED57-A9EB-4653-919A-3C07870E7642}" type="presOf" srcId="{70DE46D6-07A5-40F6-B3D8-F1795A94D02D}" destId="{8BB98C10-1F2F-4BD6-A0E8-F46597482A09}" srcOrd="0" destOrd="0" presId="urn:microsoft.com/office/officeart/2005/8/layout/list1"/>
    <dgm:cxn modelId="{6528168F-B0A0-4EE7-9C14-E2385872F7D3}" type="presOf" srcId="{1AA4E473-2C5C-48F1-86BF-B259EC6D1F9E}" destId="{49F0E62C-EABB-4AC7-A7EB-DF4D49602925}" srcOrd="0" destOrd="1" presId="urn:microsoft.com/office/officeart/2005/8/layout/list1"/>
    <dgm:cxn modelId="{4BD81E99-4909-49DD-9867-08CEC1CC6CA7}" type="presOf" srcId="{8AB8FDAA-6213-4881-84A3-24693E9C6844}" destId="{BC8EF8A6-1D77-43F8-B1C7-B0D045D86821}" srcOrd="0" destOrd="0" presId="urn:microsoft.com/office/officeart/2005/8/layout/list1"/>
    <dgm:cxn modelId="{740C509A-CD4F-456A-8A73-8480A1E9DEE4}" srcId="{8AB8FDAA-6213-4881-84A3-24693E9C6844}" destId="{1AA4E473-2C5C-48F1-86BF-B259EC6D1F9E}" srcOrd="1" destOrd="0" parTransId="{38FCB56B-195B-4A64-AC2A-28C11B2D6C16}" sibTransId="{DD0E33E1-CA0C-4C3B-8AEE-93FB91AC8566}"/>
    <dgm:cxn modelId="{40BD6DB0-6086-4D9C-8BFD-93CFD3DF05D4}" srcId="{70DE46D6-07A5-40F6-B3D8-F1795A94D02D}" destId="{28CC75F0-4A77-4384-B9B1-0FF356260988}" srcOrd="2" destOrd="0" parTransId="{7304980D-C88E-4DFA-A367-A17A6EE8E82E}" sibTransId="{520C50D9-8B50-4DAA-8172-F2D8A363D33F}"/>
    <dgm:cxn modelId="{EDA6DEB3-415C-4F47-AD0A-3EB2555AC5AD}" type="presOf" srcId="{F7D6FEEB-6C5E-4475-8D2E-4602EDF2FC91}" destId="{B653FD06-A35E-4A43-9526-0D05BD5BA488}" srcOrd="0" destOrd="0" presId="urn:microsoft.com/office/officeart/2005/8/layout/list1"/>
    <dgm:cxn modelId="{FB6205BA-B55A-45D9-8186-982CE71E4553}" srcId="{48299AAD-99AF-4BFF-9AE6-6F5A9CF2B4BD}" destId="{F7D6FEEB-6C5E-4475-8D2E-4602EDF2FC91}" srcOrd="1" destOrd="0" parTransId="{45A1064A-9E2B-430A-A6A2-227597941411}" sibTransId="{8F864347-E357-49C3-AAA9-00BE468F61A3}"/>
    <dgm:cxn modelId="{4A62EBBF-D50B-44D5-B7AE-E72BBFBB7EDF}" srcId="{70DE46D6-07A5-40F6-B3D8-F1795A94D02D}" destId="{AA97FA34-DF18-45B6-BAE2-44BCFB4FB26C}" srcOrd="1" destOrd="0" parTransId="{6C5B52C2-3251-4B31-91D6-1DB4D41609C6}" sibTransId="{B9FAA023-7B10-4BBA-BAB5-0916FB381673}"/>
    <dgm:cxn modelId="{9399ECCD-5DCB-4056-96F9-9A6536FFAAF3}" type="presOf" srcId="{8AB8FDAA-6213-4881-84A3-24693E9C6844}" destId="{922649E6-42FC-4DF3-9695-DA20AFE8DCB8}" srcOrd="1" destOrd="0" presId="urn:microsoft.com/office/officeart/2005/8/layout/list1"/>
    <dgm:cxn modelId="{2BDE91D2-68D3-4ADA-B2F2-353211BA7F29}" type="presOf" srcId="{1D8FBF67-FFBD-4301-9A89-6E39FA6C79B1}" destId="{D3A9CF68-8785-4E18-B281-22927B48C0E1}" srcOrd="0" destOrd="0" presId="urn:microsoft.com/office/officeart/2005/8/layout/list1"/>
    <dgm:cxn modelId="{D6B3B0D3-027C-4048-8F83-5F0191EE8FFF}" type="presOf" srcId="{85F2F688-576A-4D77-819A-95C60EA69EBC}" destId="{49F0E62C-EABB-4AC7-A7EB-DF4D49602925}" srcOrd="0" destOrd="0" presId="urn:microsoft.com/office/officeart/2005/8/layout/list1"/>
    <dgm:cxn modelId="{23654FD6-9FE9-46B3-B8F5-CA2C9D0692AA}" srcId="{F7D6FEEB-6C5E-4475-8D2E-4602EDF2FC91}" destId="{3F6533EE-87B0-4931-A53C-5D35B66EA51F}" srcOrd="0" destOrd="0" parTransId="{F42B4043-2BB1-46D7-BA45-6F00CE8094EE}" sibTransId="{B35B6D43-BAF2-4FDB-BB02-99C03BB44724}"/>
    <dgm:cxn modelId="{49C04BFE-1C90-4719-9746-8E51CB38A2F5}" srcId="{48299AAD-99AF-4BFF-9AE6-6F5A9CF2B4BD}" destId="{70DE46D6-07A5-40F6-B3D8-F1795A94D02D}" srcOrd="0" destOrd="0" parTransId="{8F132AD8-61C6-42B6-AD53-091574D94E73}" sibTransId="{B1D700FC-FBB1-4905-B269-BBDE749DF79A}"/>
    <dgm:cxn modelId="{A9340E70-61E6-4A1F-8BBA-00DBE388836C}" type="presParOf" srcId="{6FB4A7D9-59C4-4EE0-9E22-23EF72AA55CE}" destId="{86CDF887-EA64-48DD-98A2-22CACF58D81B}" srcOrd="0" destOrd="0" presId="urn:microsoft.com/office/officeart/2005/8/layout/list1"/>
    <dgm:cxn modelId="{BFC62A44-76AB-44A4-81D6-CA8AB4BCF36A}" type="presParOf" srcId="{86CDF887-EA64-48DD-98A2-22CACF58D81B}" destId="{8BB98C10-1F2F-4BD6-A0E8-F46597482A09}" srcOrd="0" destOrd="0" presId="urn:microsoft.com/office/officeart/2005/8/layout/list1"/>
    <dgm:cxn modelId="{CA937E95-611B-472D-B3C1-C2F79484B464}" type="presParOf" srcId="{86CDF887-EA64-48DD-98A2-22CACF58D81B}" destId="{400BBDB8-07D1-4441-B5A1-9539786DEA0B}" srcOrd="1" destOrd="0" presId="urn:microsoft.com/office/officeart/2005/8/layout/list1"/>
    <dgm:cxn modelId="{FE46A6DB-9065-44A5-A653-77A2B73DD9A2}" type="presParOf" srcId="{6FB4A7D9-59C4-4EE0-9E22-23EF72AA55CE}" destId="{F03CBDDA-CC23-4915-A1A7-710BD3112C84}" srcOrd="1" destOrd="0" presId="urn:microsoft.com/office/officeart/2005/8/layout/list1"/>
    <dgm:cxn modelId="{FE6B2796-7BBD-4EF8-A9C3-EB68F501C6DD}" type="presParOf" srcId="{6FB4A7D9-59C4-4EE0-9E22-23EF72AA55CE}" destId="{D3A9CF68-8785-4E18-B281-22927B48C0E1}" srcOrd="2" destOrd="0" presId="urn:microsoft.com/office/officeart/2005/8/layout/list1"/>
    <dgm:cxn modelId="{933A7BD7-1A17-4102-8790-E628C76E8FC4}" type="presParOf" srcId="{6FB4A7D9-59C4-4EE0-9E22-23EF72AA55CE}" destId="{03708C0F-7A8B-4C96-BBC0-10B3ED3701E3}" srcOrd="3" destOrd="0" presId="urn:microsoft.com/office/officeart/2005/8/layout/list1"/>
    <dgm:cxn modelId="{DD2F25ED-09E0-41BF-A61D-E68AEA174B2C}" type="presParOf" srcId="{6FB4A7D9-59C4-4EE0-9E22-23EF72AA55CE}" destId="{C0EF8686-7FD0-42D0-9455-E11E9FA05748}" srcOrd="4" destOrd="0" presId="urn:microsoft.com/office/officeart/2005/8/layout/list1"/>
    <dgm:cxn modelId="{F7669D0F-D3F9-4C7A-B2F2-E8BF5027CC3A}" type="presParOf" srcId="{C0EF8686-7FD0-42D0-9455-E11E9FA05748}" destId="{B653FD06-A35E-4A43-9526-0D05BD5BA488}" srcOrd="0" destOrd="0" presId="urn:microsoft.com/office/officeart/2005/8/layout/list1"/>
    <dgm:cxn modelId="{44650151-A676-4E63-86BC-2A4B1AFE4238}" type="presParOf" srcId="{C0EF8686-7FD0-42D0-9455-E11E9FA05748}" destId="{723E5856-9C90-444D-98C5-C81EC0D9473D}" srcOrd="1" destOrd="0" presId="urn:microsoft.com/office/officeart/2005/8/layout/list1"/>
    <dgm:cxn modelId="{358AC5A0-A394-48D8-9FAA-AC0AFBC41DDC}" type="presParOf" srcId="{6FB4A7D9-59C4-4EE0-9E22-23EF72AA55CE}" destId="{0684229B-D686-4DAE-A151-63BAB3EA1414}" srcOrd="5" destOrd="0" presId="urn:microsoft.com/office/officeart/2005/8/layout/list1"/>
    <dgm:cxn modelId="{BC949604-2CE3-4CE9-A7A9-CE483020D38A}" type="presParOf" srcId="{6FB4A7D9-59C4-4EE0-9E22-23EF72AA55CE}" destId="{42BBCD66-7EED-4D73-93B7-2A86B20646F3}" srcOrd="6" destOrd="0" presId="urn:microsoft.com/office/officeart/2005/8/layout/list1"/>
    <dgm:cxn modelId="{CCAD571F-6A94-490A-9FA4-F2248303A547}" type="presParOf" srcId="{6FB4A7D9-59C4-4EE0-9E22-23EF72AA55CE}" destId="{BA3DC6B1-A6B8-4394-8D8C-49C20CFF02DA}" srcOrd="7" destOrd="0" presId="urn:microsoft.com/office/officeart/2005/8/layout/list1"/>
    <dgm:cxn modelId="{492AA981-732F-4AC5-8752-4759DF0DFE27}" type="presParOf" srcId="{6FB4A7D9-59C4-4EE0-9E22-23EF72AA55CE}" destId="{F9ED55CE-2EA5-4431-B9C8-A733476C1B3E}" srcOrd="8" destOrd="0" presId="urn:microsoft.com/office/officeart/2005/8/layout/list1"/>
    <dgm:cxn modelId="{88DEF122-98F4-4493-AA9D-6A601006D092}" type="presParOf" srcId="{F9ED55CE-2EA5-4431-B9C8-A733476C1B3E}" destId="{BC8EF8A6-1D77-43F8-B1C7-B0D045D86821}" srcOrd="0" destOrd="0" presId="urn:microsoft.com/office/officeart/2005/8/layout/list1"/>
    <dgm:cxn modelId="{C263F916-E577-4F83-AD24-D86EF3F0A495}" type="presParOf" srcId="{F9ED55CE-2EA5-4431-B9C8-A733476C1B3E}" destId="{922649E6-42FC-4DF3-9695-DA20AFE8DCB8}" srcOrd="1" destOrd="0" presId="urn:microsoft.com/office/officeart/2005/8/layout/list1"/>
    <dgm:cxn modelId="{6D7C6297-59FC-44AC-9F44-E19AEDABF20C}" type="presParOf" srcId="{6FB4A7D9-59C4-4EE0-9E22-23EF72AA55CE}" destId="{594F0233-BCAA-400A-940D-BDE8A5DF0EB3}" srcOrd="9" destOrd="0" presId="urn:microsoft.com/office/officeart/2005/8/layout/list1"/>
    <dgm:cxn modelId="{440264A7-309B-4754-AE2F-D4F7B7C1B287}" type="presParOf" srcId="{6FB4A7D9-59C4-4EE0-9E22-23EF72AA55CE}" destId="{49F0E62C-EABB-4AC7-A7EB-DF4D4960292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44609D-CA66-47A9-8D6E-4E62435D2A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3CFC852-5577-4457-89C4-FD2A586FA41E}">
      <dgm:prSet/>
      <dgm:spPr/>
      <dgm:t>
        <a:bodyPr/>
        <a:lstStyle/>
        <a:p>
          <a:r>
            <a:rPr lang="en-US"/>
            <a:t>Eviction moratoria to prevent immediate displacement, </a:t>
          </a:r>
        </a:p>
      </dgm:t>
    </dgm:pt>
    <dgm:pt modelId="{B9156BCD-EE46-4165-A136-FC78D8F8E20C}" type="parTrans" cxnId="{F4F29F0A-059A-43C3-94BE-525B4B02ECED}">
      <dgm:prSet/>
      <dgm:spPr/>
      <dgm:t>
        <a:bodyPr/>
        <a:lstStyle/>
        <a:p>
          <a:endParaRPr lang="en-US"/>
        </a:p>
      </dgm:t>
    </dgm:pt>
    <dgm:pt modelId="{72546D25-7CBF-434E-861F-7E12B72A96E3}" type="sibTrans" cxnId="{F4F29F0A-059A-43C3-94BE-525B4B02ECED}">
      <dgm:prSet/>
      <dgm:spPr/>
      <dgm:t>
        <a:bodyPr/>
        <a:lstStyle/>
        <a:p>
          <a:endParaRPr lang="en-US"/>
        </a:p>
      </dgm:t>
    </dgm:pt>
    <dgm:pt modelId="{AF80770F-C3AC-4EC9-BF26-566E33001FDF}">
      <dgm:prSet/>
      <dgm:spPr/>
      <dgm:t>
        <a:bodyPr/>
        <a:lstStyle/>
        <a:p>
          <a:r>
            <a:rPr lang="en-US"/>
            <a:t>Stimulus payments</a:t>
          </a:r>
        </a:p>
      </dgm:t>
    </dgm:pt>
    <dgm:pt modelId="{4F0D3E7C-8EE1-46A9-9B8C-A16D89A90826}" type="parTrans" cxnId="{ED406F4B-7DC7-45C4-A224-A44C598A0C85}">
      <dgm:prSet/>
      <dgm:spPr/>
      <dgm:t>
        <a:bodyPr/>
        <a:lstStyle/>
        <a:p>
          <a:endParaRPr lang="en-US"/>
        </a:p>
      </dgm:t>
    </dgm:pt>
    <dgm:pt modelId="{05AF2612-2F86-4BEB-90D5-1D3F77454B91}" type="sibTrans" cxnId="{ED406F4B-7DC7-45C4-A224-A44C598A0C85}">
      <dgm:prSet/>
      <dgm:spPr/>
      <dgm:t>
        <a:bodyPr/>
        <a:lstStyle/>
        <a:p>
          <a:endParaRPr lang="en-US"/>
        </a:p>
      </dgm:t>
    </dgm:pt>
    <dgm:pt modelId="{B9F3D31E-DCBA-431B-9097-1125B96BE3D1}">
      <dgm:prSet/>
      <dgm:spPr/>
      <dgm:t>
        <a:bodyPr/>
        <a:lstStyle/>
        <a:p>
          <a:r>
            <a:rPr lang="en-US"/>
            <a:t>Expanded unemployment insurance that allowed many tenants to stay current on rent, and </a:t>
          </a:r>
        </a:p>
      </dgm:t>
    </dgm:pt>
    <dgm:pt modelId="{E67C3D06-87E1-4CDA-B910-1678B8BAC1D4}" type="parTrans" cxnId="{0B1B7775-7616-4A97-BA68-FDDBF7D060AE}">
      <dgm:prSet/>
      <dgm:spPr/>
      <dgm:t>
        <a:bodyPr/>
        <a:lstStyle/>
        <a:p>
          <a:endParaRPr lang="en-US"/>
        </a:p>
      </dgm:t>
    </dgm:pt>
    <dgm:pt modelId="{F5266D34-4C37-4E5B-9AE0-53FAA9B8BB88}" type="sibTrans" cxnId="{0B1B7775-7616-4A97-BA68-FDDBF7D060AE}">
      <dgm:prSet/>
      <dgm:spPr/>
      <dgm:t>
        <a:bodyPr/>
        <a:lstStyle/>
        <a:p>
          <a:endParaRPr lang="en-US"/>
        </a:p>
      </dgm:t>
    </dgm:pt>
    <dgm:pt modelId="{EFD96A0F-C6FA-478B-BECD-66148151D475}">
      <dgm:prSet/>
      <dgm:spPr/>
      <dgm:t>
        <a:bodyPr/>
        <a:lstStyle/>
        <a:p>
          <a:r>
            <a:rPr lang="en-US"/>
            <a:t>Emergency rental assistance to help them catch up if they fell behind</a:t>
          </a:r>
        </a:p>
      </dgm:t>
    </dgm:pt>
    <dgm:pt modelId="{7AED64FE-05F6-4C46-9ACA-87F2973F3C0A}" type="parTrans" cxnId="{8FE26930-D711-457C-8FAE-C661407BC774}">
      <dgm:prSet/>
      <dgm:spPr/>
      <dgm:t>
        <a:bodyPr/>
        <a:lstStyle/>
        <a:p>
          <a:endParaRPr lang="en-US"/>
        </a:p>
      </dgm:t>
    </dgm:pt>
    <dgm:pt modelId="{7AE47928-C5DF-4175-835E-462DF086DAEE}" type="sibTrans" cxnId="{8FE26930-D711-457C-8FAE-C661407BC774}">
      <dgm:prSet/>
      <dgm:spPr/>
      <dgm:t>
        <a:bodyPr/>
        <a:lstStyle/>
        <a:p>
          <a:endParaRPr lang="en-US"/>
        </a:p>
      </dgm:t>
    </dgm:pt>
    <dgm:pt modelId="{57B10FB7-5B4C-449F-814A-BF5B3DDA68B2}" type="pres">
      <dgm:prSet presAssocID="{B644609D-CA66-47A9-8D6E-4E62435D2AFA}" presName="root" presStyleCnt="0">
        <dgm:presLayoutVars>
          <dgm:dir/>
          <dgm:resizeHandles val="exact"/>
        </dgm:presLayoutVars>
      </dgm:prSet>
      <dgm:spPr/>
    </dgm:pt>
    <dgm:pt modelId="{AE711611-5D15-4EEC-A471-C06D9D452612}" type="pres">
      <dgm:prSet presAssocID="{33CFC852-5577-4457-89C4-FD2A586FA41E}" presName="compNode" presStyleCnt="0"/>
      <dgm:spPr/>
    </dgm:pt>
    <dgm:pt modelId="{E99E8C81-158B-45BD-9B38-B11D4F904D6E}" type="pres">
      <dgm:prSet presAssocID="{33CFC852-5577-4457-89C4-FD2A586FA41E}" presName="bgRect" presStyleLbl="bgShp" presStyleIdx="0" presStyleCnt="4"/>
      <dgm:spPr/>
    </dgm:pt>
    <dgm:pt modelId="{27AA7395-BE4B-4707-AEEB-9A2E84187AC0}" type="pres">
      <dgm:prSet presAssocID="{33CFC852-5577-4457-89C4-FD2A586FA4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5329B930-884C-49FD-925D-3D46F8F2267C}" type="pres">
      <dgm:prSet presAssocID="{33CFC852-5577-4457-89C4-FD2A586FA41E}" presName="spaceRect" presStyleCnt="0"/>
      <dgm:spPr/>
    </dgm:pt>
    <dgm:pt modelId="{AAB0795F-5C5B-44E0-8366-43BF7B6674EB}" type="pres">
      <dgm:prSet presAssocID="{33CFC852-5577-4457-89C4-FD2A586FA41E}" presName="parTx" presStyleLbl="revTx" presStyleIdx="0" presStyleCnt="4">
        <dgm:presLayoutVars>
          <dgm:chMax val="0"/>
          <dgm:chPref val="0"/>
        </dgm:presLayoutVars>
      </dgm:prSet>
      <dgm:spPr/>
    </dgm:pt>
    <dgm:pt modelId="{E8948973-5739-4555-A236-1419C26A0FE8}" type="pres">
      <dgm:prSet presAssocID="{72546D25-7CBF-434E-861F-7E12B72A96E3}" presName="sibTrans" presStyleCnt="0"/>
      <dgm:spPr/>
    </dgm:pt>
    <dgm:pt modelId="{112318EA-0F3A-4254-8C48-A289552409B7}" type="pres">
      <dgm:prSet presAssocID="{AF80770F-C3AC-4EC9-BF26-566E33001FDF}" presName="compNode" presStyleCnt="0"/>
      <dgm:spPr/>
    </dgm:pt>
    <dgm:pt modelId="{14B77ADC-0F29-4413-AA2C-F7B9F88F64FA}" type="pres">
      <dgm:prSet presAssocID="{AF80770F-C3AC-4EC9-BF26-566E33001FDF}" presName="bgRect" presStyleLbl="bgShp" presStyleIdx="1" presStyleCnt="4"/>
      <dgm:spPr/>
    </dgm:pt>
    <dgm:pt modelId="{03D2D6F7-973E-4613-A7AF-A4AB2978D037}" type="pres">
      <dgm:prSet presAssocID="{AF80770F-C3AC-4EC9-BF26-566E33001F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412500C-9C4B-41CD-942F-6AF0CB0EB34E}" type="pres">
      <dgm:prSet presAssocID="{AF80770F-C3AC-4EC9-BF26-566E33001FDF}" presName="spaceRect" presStyleCnt="0"/>
      <dgm:spPr/>
    </dgm:pt>
    <dgm:pt modelId="{7EEFDD82-7682-49BD-A585-4EAF3B2F42F1}" type="pres">
      <dgm:prSet presAssocID="{AF80770F-C3AC-4EC9-BF26-566E33001FDF}" presName="parTx" presStyleLbl="revTx" presStyleIdx="1" presStyleCnt="4">
        <dgm:presLayoutVars>
          <dgm:chMax val="0"/>
          <dgm:chPref val="0"/>
        </dgm:presLayoutVars>
      </dgm:prSet>
      <dgm:spPr/>
    </dgm:pt>
    <dgm:pt modelId="{A1429D37-AC69-4395-860D-A8DC35C005BB}" type="pres">
      <dgm:prSet presAssocID="{05AF2612-2F86-4BEB-90D5-1D3F77454B91}" presName="sibTrans" presStyleCnt="0"/>
      <dgm:spPr/>
    </dgm:pt>
    <dgm:pt modelId="{D111EEC0-0B3A-4C45-B91D-EA8F355729D7}" type="pres">
      <dgm:prSet presAssocID="{B9F3D31E-DCBA-431B-9097-1125B96BE3D1}" presName="compNode" presStyleCnt="0"/>
      <dgm:spPr/>
    </dgm:pt>
    <dgm:pt modelId="{ADFFBBD8-DF40-4B8C-A44E-11AF167CB2F7}" type="pres">
      <dgm:prSet presAssocID="{B9F3D31E-DCBA-431B-9097-1125B96BE3D1}" presName="bgRect" presStyleLbl="bgShp" presStyleIdx="2" presStyleCnt="4"/>
      <dgm:spPr/>
    </dgm:pt>
    <dgm:pt modelId="{F4144954-C0E7-4D41-A02D-62042E85BE70}" type="pres">
      <dgm:prSet presAssocID="{B9F3D31E-DCBA-431B-9097-1125B96BE3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348A9215-6200-4EBC-963F-EAB6319DBFB1}" type="pres">
      <dgm:prSet presAssocID="{B9F3D31E-DCBA-431B-9097-1125B96BE3D1}" presName="spaceRect" presStyleCnt="0"/>
      <dgm:spPr/>
    </dgm:pt>
    <dgm:pt modelId="{9D4054DB-6446-4F80-89B8-261434710227}" type="pres">
      <dgm:prSet presAssocID="{B9F3D31E-DCBA-431B-9097-1125B96BE3D1}" presName="parTx" presStyleLbl="revTx" presStyleIdx="2" presStyleCnt="4">
        <dgm:presLayoutVars>
          <dgm:chMax val="0"/>
          <dgm:chPref val="0"/>
        </dgm:presLayoutVars>
      </dgm:prSet>
      <dgm:spPr/>
    </dgm:pt>
    <dgm:pt modelId="{5A75B99B-E789-4FE7-9FE1-BCAAE097DA08}" type="pres">
      <dgm:prSet presAssocID="{F5266D34-4C37-4E5B-9AE0-53FAA9B8BB88}" presName="sibTrans" presStyleCnt="0"/>
      <dgm:spPr/>
    </dgm:pt>
    <dgm:pt modelId="{47F8BBEA-07EB-4FF5-8B06-263CB6774560}" type="pres">
      <dgm:prSet presAssocID="{EFD96A0F-C6FA-478B-BECD-66148151D475}" presName="compNode" presStyleCnt="0"/>
      <dgm:spPr/>
    </dgm:pt>
    <dgm:pt modelId="{6FFFA986-980C-4411-ACC1-9D73204532F2}" type="pres">
      <dgm:prSet presAssocID="{EFD96A0F-C6FA-478B-BECD-66148151D475}" presName="bgRect" presStyleLbl="bgShp" presStyleIdx="3" presStyleCnt="4"/>
      <dgm:spPr/>
    </dgm:pt>
    <dgm:pt modelId="{459BFDB4-6729-402B-AA00-D4E8B73B931F}" type="pres">
      <dgm:prSet presAssocID="{EFD96A0F-C6FA-478B-BECD-66148151D4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0F299378-5C28-470F-A466-91F168E7021B}" type="pres">
      <dgm:prSet presAssocID="{EFD96A0F-C6FA-478B-BECD-66148151D475}" presName="spaceRect" presStyleCnt="0"/>
      <dgm:spPr/>
    </dgm:pt>
    <dgm:pt modelId="{D7601A55-8D3F-4B76-B6B2-E651C53E19F4}" type="pres">
      <dgm:prSet presAssocID="{EFD96A0F-C6FA-478B-BECD-66148151D475}" presName="parTx" presStyleLbl="revTx" presStyleIdx="3" presStyleCnt="4">
        <dgm:presLayoutVars>
          <dgm:chMax val="0"/>
          <dgm:chPref val="0"/>
        </dgm:presLayoutVars>
      </dgm:prSet>
      <dgm:spPr/>
    </dgm:pt>
  </dgm:ptLst>
  <dgm:cxnLst>
    <dgm:cxn modelId="{F4F29F0A-059A-43C3-94BE-525B4B02ECED}" srcId="{B644609D-CA66-47A9-8D6E-4E62435D2AFA}" destId="{33CFC852-5577-4457-89C4-FD2A586FA41E}" srcOrd="0" destOrd="0" parTransId="{B9156BCD-EE46-4165-A136-FC78D8F8E20C}" sibTransId="{72546D25-7CBF-434E-861F-7E12B72A96E3}"/>
    <dgm:cxn modelId="{8FE26930-D711-457C-8FAE-C661407BC774}" srcId="{B644609D-CA66-47A9-8D6E-4E62435D2AFA}" destId="{EFD96A0F-C6FA-478B-BECD-66148151D475}" srcOrd="3" destOrd="0" parTransId="{7AED64FE-05F6-4C46-9ACA-87F2973F3C0A}" sibTransId="{7AE47928-C5DF-4175-835E-462DF086DAEE}"/>
    <dgm:cxn modelId="{8606B630-C94B-43F6-A352-5E6C878468A3}" type="presOf" srcId="{AF80770F-C3AC-4EC9-BF26-566E33001FDF}" destId="{7EEFDD82-7682-49BD-A585-4EAF3B2F42F1}" srcOrd="0" destOrd="0" presId="urn:microsoft.com/office/officeart/2018/2/layout/IconVerticalSolidList"/>
    <dgm:cxn modelId="{ED406F4B-7DC7-45C4-A224-A44C598A0C85}" srcId="{B644609D-CA66-47A9-8D6E-4E62435D2AFA}" destId="{AF80770F-C3AC-4EC9-BF26-566E33001FDF}" srcOrd="1" destOrd="0" parTransId="{4F0D3E7C-8EE1-46A9-9B8C-A16D89A90826}" sibTransId="{05AF2612-2F86-4BEB-90D5-1D3F77454B91}"/>
    <dgm:cxn modelId="{964EDF72-FD80-4127-9DE8-2965533DFFBE}" type="presOf" srcId="{33CFC852-5577-4457-89C4-FD2A586FA41E}" destId="{AAB0795F-5C5B-44E0-8366-43BF7B6674EB}" srcOrd="0" destOrd="0" presId="urn:microsoft.com/office/officeart/2018/2/layout/IconVerticalSolidList"/>
    <dgm:cxn modelId="{0B1B7775-7616-4A97-BA68-FDDBF7D060AE}" srcId="{B644609D-CA66-47A9-8D6E-4E62435D2AFA}" destId="{B9F3D31E-DCBA-431B-9097-1125B96BE3D1}" srcOrd="2" destOrd="0" parTransId="{E67C3D06-87E1-4CDA-B910-1678B8BAC1D4}" sibTransId="{F5266D34-4C37-4E5B-9AE0-53FAA9B8BB88}"/>
    <dgm:cxn modelId="{22708D94-9E77-4A4C-A6D9-F6A3859317BF}" type="presOf" srcId="{B9F3D31E-DCBA-431B-9097-1125B96BE3D1}" destId="{9D4054DB-6446-4F80-89B8-261434710227}" srcOrd="0" destOrd="0" presId="urn:microsoft.com/office/officeart/2018/2/layout/IconVerticalSolidList"/>
    <dgm:cxn modelId="{C2E0C79B-826D-4D02-9640-B867108A9303}" type="presOf" srcId="{B644609D-CA66-47A9-8D6E-4E62435D2AFA}" destId="{57B10FB7-5B4C-449F-814A-BF5B3DDA68B2}" srcOrd="0" destOrd="0" presId="urn:microsoft.com/office/officeart/2018/2/layout/IconVerticalSolidList"/>
    <dgm:cxn modelId="{2A95F8F7-4136-4BA2-9E23-A5646D79C780}" type="presOf" srcId="{EFD96A0F-C6FA-478B-BECD-66148151D475}" destId="{D7601A55-8D3F-4B76-B6B2-E651C53E19F4}" srcOrd="0" destOrd="0" presId="urn:microsoft.com/office/officeart/2018/2/layout/IconVerticalSolidList"/>
    <dgm:cxn modelId="{2D7200E5-AE43-4CCE-97DB-5CDDD605ECDF}" type="presParOf" srcId="{57B10FB7-5B4C-449F-814A-BF5B3DDA68B2}" destId="{AE711611-5D15-4EEC-A471-C06D9D452612}" srcOrd="0" destOrd="0" presId="urn:microsoft.com/office/officeart/2018/2/layout/IconVerticalSolidList"/>
    <dgm:cxn modelId="{93B70920-56B9-40D1-BCF8-9BCA64F43F75}" type="presParOf" srcId="{AE711611-5D15-4EEC-A471-C06D9D452612}" destId="{E99E8C81-158B-45BD-9B38-B11D4F904D6E}" srcOrd="0" destOrd="0" presId="urn:microsoft.com/office/officeart/2018/2/layout/IconVerticalSolidList"/>
    <dgm:cxn modelId="{9C50EE01-ED5F-41DE-9823-716AEF17D1CD}" type="presParOf" srcId="{AE711611-5D15-4EEC-A471-C06D9D452612}" destId="{27AA7395-BE4B-4707-AEEB-9A2E84187AC0}" srcOrd="1" destOrd="0" presId="urn:microsoft.com/office/officeart/2018/2/layout/IconVerticalSolidList"/>
    <dgm:cxn modelId="{F9487ADF-40A2-4447-83F5-2A3565BBBFE8}" type="presParOf" srcId="{AE711611-5D15-4EEC-A471-C06D9D452612}" destId="{5329B930-884C-49FD-925D-3D46F8F2267C}" srcOrd="2" destOrd="0" presId="urn:microsoft.com/office/officeart/2018/2/layout/IconVerticalSolidList"/>
    <dgm:cxn modelId="{523A3501-399B-49C8-894E-5E390448F8FF}" type="presParOf" srcId="{AE711611-5D15-4EEC-A471-C06D9D452612}" destId="{AAB0795F-5C5B-44E0-8366-43BF7B6674EB}" srcOrd="3" destOrd="0" presId="urn:microsoft.com/office/officeart/2018/2/layout/IconVerticalSolidList"/>
    <dgm:cxn modelId="{BFF420E3-C508-4E87-B903-8B33F2BF9E84}" type="presParOf" srcId="{57B10FB7-5B4C-449F-814A-BF5B3DDA68B2}" destId="{E8948973-5739-4555-A236-1419C26A0FE8}" srcOrd="1" destOrd="0" presId="urn:microsoft.com/office/officeart/2018/2/layout/IconVerticalSolidList"/>
    <dgm:cxn modelId="{A4654B73-F9CA-4985-AE40-338B4B4536AB}" type="presParOf" srcId="{57B10FB7-5B4C-449F-814A-BF5B3DDA68B2}" destId="{112318EA-0F3A-4254-8C48-A289552409B7}" srcOrd="2" destOrd="0" presId="urn:microsoft.com/office/officeart/2018/2/layout/IconVerticalSolidList"/>
    <dgm:cxn modelId="{591FC649-ADE7-4277-BA7A-75180B16383E}" type="presParOf" srcId="{112318EA-0F3A-4254-8C48-A289552409B7}" destId="{14B77ADC-0F29-4413-AA2C-F7B9F88F64FA}" srcOrd="0" destOrd="0" presId="urn:microsoft.com/office/officeart/2018/2/layout/IconVerticalSolidList"/>
    <dgm:cxn modelId="{212A7D63-2842-43EF-B639-0C1676A5DD62}" type="presParOf" srcId="{112318EA-0F3A-4254-8C48-A289552409B7}" destId="{03D2D6F7-973E-4613-A7AF-A4AB2978D037}" srcOrd="1" destOrd="0" presId="urn:microsoft.com/office/officeart/2018/2/layout/IconVerticalSolidList"/>
    <dgm:cxn modelId="{0731C1F0-CA81-4115-AC31-25772D5B6EFA}" type="presParOf" srcId="{112318EA-0F3A-4254-8C48-A289552409B7}" destId="{0412500C-9C4B-41CD-942F-6AF0CB0EB34E}" srcOrd="2" destOrd="0" presId="urn:microsoft.com/office/officeart/2018/2/layout/IconVerticalSolidList"/>
    <dgm:cxn modelId="{EE3E4010-FEF1-4DFE-9FD8-B2FF9560B518}" type="presParOf" srcId="{112318EA-0F3A-4254-8C48-A289552409B7}" destId="{7EEFDD82-7682-49BD-A585-4EAF3B2F42F1}" srcOrd="3" destOrd="0" presId="urn:microsoft.com/office/officeart/2018/2/layout/IconVerticalSolidList"/>
    <dgm:cxn modelId="{8290C62C-90B4-4150-8627-F6B2E151D7A0}" type="presParOf" srcId="{57B10FB7-5B4C-449F-814A-BF5B3DDA68B2}" destId="{A1429D37-AC69-4395-860D-A8DC35C005BB}" srcOrd="3" destOrd="0" presId="urn:microsoft.com/office/officeart/2018/2/layout/IconVerticalSolidList"/>
    <dgm:cxn modelId="{51619C78-689A-454D-8FC5-D325262FCC9A}" type="presParOf" srcId="{57B10FB7-5B4C-449F-814A-BF5B3DDA68B2}" destId="{D111EEC0-0B3A-4C45-B91D-EA8F355729D7}" srcOrd="4" destOrd="0" presId="urn:microsoft.com/office/officeart/2018/2/layout/IconVerticalSolidList"/>
    <dgm:cxn modelId="{A5E39284-3F25-4F6A-A159-72DF381D1E88}" type="presParOf" srcId="{D111EEC0-0B3A-4C45-B91D-EA8F355729D7}" destId="{ADFFBBD8-DF40-4B8C-A44E-11AF167CB2F7}" srcOrd="0" destOrd="0" presId="urn:microsoft.com/office/officeart/2018/2/layout/IconVerticalSolidList"/>
    <dgm:cxn modelId="{7E25AC1D-E2A0-4369-BF19-AD4ACCB579B8}" type="presParOf" srcId="{D111EEC0-0B3A-4C45-B91D-EA8F355729D7}" destId="{F4144954-C0E7-4D41-A02D-62042E85BE70}" srcOrd="1" destOrd="0" presId="urn:microsoft.com/office/officeart/2018/2/layout/IconVerticalSolidList"/>
    <dgm:cxn modelId="{1A5FB232-F4A1-4C38-AE07-E2279374F38E}" type="presParOf" srcId="{D111EEC0-0B3A-4C45-B91D-EA8F355729D7}" destId="{348A9215-6200-4EBC-963F-EAB6319DBFB1}" srcOrd="2" destOrd="0" presId="urn:microsoft.com/office/officeart/2018/2/layout/IconVerticalSolidList"/>
    <dgm:cxn modelId="{62C914E5-9F37-4676-9D0A-A4A208F71672}" type="presParOf" srcId="{D111EEC0-0B3A-4C45-B91D-EA8F355729D7}" destId="{9D4054DB-6446-4F80-89B8-261434710227}" srcOrd="3" destOrd="0" presId="urn:microsoft.com/office/officeart/2018/2/layout/IconVerticalSolidList"/>
    <dgm:cxn modelId="{BDFB9D46-8492-4263-9747-CF7E44E7AE0C}" type="presParOf" srcId="{57B10FB7-5B4C-449F-814A-BF5B3DDA68B2}" destId="{5A75B99B-E789-4FE7-9FE1-BCAAE097DA08}" srcOrd="5" destOrd="0" presId="urn:microsoft.com/office/officeart/2018/2/layout/IconVerticalSolidList"/>
    <dgm:cxn modelId="{B4696475-E7C8-461B-A7BF-D051469A2797}" type="presParOf" srcId="{57B10FB7-5B4C-449F-814A-BF5B3DDA68B2}" destId="{47F8BBEA-07EB-4FF5-8B06-263CB6774560}" srcOrd="6" destOrd="0" presId="urn:microsoft.com/office/officeart/2018/2/layout/IconVerticalSolidList"/>
    <dgm:cxn modelId="{30630455-44D6-4479-B5EC-79C7376832F8}" type="presParOf" srcId="{47F8BBEA-07EB-4FF5-8B06-263CB6774560}" destId="{6FFFA986-980C-4411-ACC1-9D73204532F2}" srcOrd="0" destOrd="0" presId="urn:microsoft.com/office/officeart/2018/2/layout/IconVerticalSolidList"/>
    <dgm:cxn modelId="{9060E967-922B-4089-B2B6-5140A9BC238C}" type="presParOf" srcId="{47F8BBEA-07EB-4FF5-8B06-263CB6774560}" destId="{459BFDB4-6729-402B-AA00-D4E8B73B931F}" srcOrd="1" destOrd="0" presId="urn:microsoft.com/office/officeart/2018/2/layout/IconVerticalSolidList"/>
    <dgm:cxn modelId="{60D68E8A-C190-43C2-BBF2-9DE557E2ECDB}" type="presParOf" srcId="{47F8BBEA-07EB-4FF5-8B06-263CB6774560}" destId="{0F299378-5C28-470F-A466-91F168E7021B}" srcOrd="2" destOrd="0" presId="urn:microsoft.com/office/officeart/2018/2/layout/IconVerticalSolidList"/>
    <dgm:cxn modelId="{0D4DC38D-DB84-40BC-A38B-9B7070C7C46F}" type="presParOf" srcId="{47F8BBEA-07EB-4FF5-8B06-263CB6774560}" destId="{D7601A55-8D3F-4B76-B6B2-E651C53E19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7F9B0-D209-4B54-A8D4-DB2BB35D8416}"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6062A8A3-E94F-489F-AD12-D4D7DFEF4D8A}">
      <dgm:prSet/>
      <dgm:spPr/>
      <dgm:t>
        <a:bodyPr/>
        <a:lstStyle/>
        <a:p>
          <a:pPr>
            <a:defRPr b="1"/>
          </a:pPr>
          <a:r>
            <a:rPr lang="en-US" dirty="0"/>
            <a:t>Mar. 2020 and Dec. 2021</a:t>
          </a:r>
        </a:p>
      </dgm:t>
    </dgm:pt>
    <dgm:pt modelId="{27D5FBE7-7CA6-4825-8EF4-4D598DC52E5A}" type="parTrans" cxnId="{14A9935D-C1AC-402F-BC35-2E00ECF2249E}">
      <dgm:prSet/>
      <dgm:spPr/>
      <dgm:t>
        <a:bodyPr/>
        <a:lstStyle/>
        <a:p>
          <a:endParaRPr lang="en-US"/>
        </a:p>
      </dgm:t>
    </dgm:pt>
    <dgm:pt modelId="{A6AD8353-94FC-4F79-9A96-DB0E0C042FF0}" type="sibTrans" cxnId="{14A9935D-C1AC-402F-BC35-2E00ECF2249E}">
      <dgm:prSet/>
      <dgm:spPr/>
      <dgm:t>
        <a:bodyPr/>
        <a:lstStyle/>
        <a:p>
          <a:endParaRPr lang="en-US"/>
        </a:p>
      </dgm:t>
    </dgm:pt>
    <dgm:pt modelId="{75EB55BF-E2A8-4501-9522-0133BC91596B}">
      <dgm:prSet/>
      <dgm:spPr/>
      <dgm:t>
        <a:bodyPr/>
        <a:lstStyle/>
        <a:p>
          <a:r>
            <a:rPr lang="en-US" dirty="0"/>
            <a:t>Nationwide: eviction filings decreased by 65% between March 2020 and Dec. 2021. </a:t>
          </a:r>
        </a:p>
      </dgm:t>
    </dgm:pt>
    <dgm:pt modelId="{5CBACF69-25EC-4707-A299-1315E5702571}" type="parTrans" cxnId="{B1BA4466-D447-4255-A867-A9223237EEF2}">
      <dgm:prSet/>
      <dgm:spPr/>
      <dgm:t>
        <a:bodyPr/>
        <a:lstStyle/>
        <a:p>
          <a:endParaRPr lang="en-US"/>
        </a:p>
      </dgm:t>
    </dgm:pt>
    <dgm:pt modelId="{D84D1762-537F-49AD-8F15-E4803942999C}" type="sibTrans" cxnId="{B1BA4466-D447-4255-A867-A9223237EEF2}">
      <dgm:prSet/>
      <dgm:spPr/>
      <dgm:t>
        <a:bodyPr/>
        <a:lstStyle/>
        <a:p>
          <a:endParaRPr lang="en-US"/>
        </a:p>
      </dgm:t>
    </dgm:pt>
    <dgm:pt modelId="{AD726564-C162-42A0-BD60-391BBA2A0212}">
      <dgm:prSet/>
      <dgm:spPr/>
      <dgm:t>
        <a:bodyPr/>
        <a:lstStyle/>
        <a:p>
          <a:pPr>
            <a:defRPr b="1"/>
          </a:pPr>
          <a:r>
            <a:rPr lang="en-US" dirty="0"/>
            <a:t>2020–2021</a:t>
          </a:r>
        </a:p>
      </dgm:t>
    </dgm:pt>
    <dgm:pt modelId="{71341E58-0E3D-4CAC-AA9E-8BFDC3F7F788}" type="parTrans" cxnId="{C5F0C36E-4FDF-4F7D-AA97-85AFC01FBFB2}">
      <dgm:prSet/>
      <dgm:spPr/>
      <dgm:t>
        <a:bodyPr/>
        <a:lstStyle/>
        <a:p>
          <a:endParaRPr lang="en-US"/>
        </a:p>
      </dgm:t>
    </dgm:pt>
    <dgm:pt modelId="{C4714E87-9F00-45BF-94F6-9C10CB023423}" type="sibTrans" cxnId="{C5F0C36E-4FDF-4F7D-AA97-85AFC01FBFB2}">
      <dgm:prSet/>
      <dgm:spPr/>
      <dgm:t>
        <a:bodyPr/>
        <a:lstStyle/>
        <a:p>
          <a:endParaRPr lang="en-US"/>
        </a:p>
      </dgm:t>
    </dgm:pt>
    <dgm:pt modelId="{8A977ADB-4691-422E-93C0-F51EEFDA4B8B}">
      <dgm:prSet/>
      <dgm:spPr/>
      <dgm:t>
        <a:bodyPr/>
        <a:lstStyle/>
        <a:p>
          <a:r>
            <a:rPr lang="en-US" dirty="0"/>
            <a:t>King County:  monthly eviction filings decreased from approximately 385 in 2019 to approximately 29 during 2020-2021. </a:t>
          </a:r>
        </a:p>
      </dgm:t>
    </dgm:pt>
    <dgm:pt modelId="{67EA1C2D-9FE6-42AA-88E1-A8F54B480B8B}" type="parTrans" cxnId="{A401CACE-82AF-4335-ADA4-C3E7838F0131}">
      <dgm:prSet/>
      <dgm:spPr/>
      <dgm:t>
        <a:bodyPr/>
        <a:lstStyle/>
        <a:p>
          <a:endParaRPr lang="en-US"/>
        </a:p>
      </dgm:t>
    </dgm:pt>
    <dgm:pt modelId="{1EA47EC1-D10E-45BC-A0E5-A16D96CDFF12}" type="sibTrans" cxnId="{A401CACE-82AF-4335-ADA4-C3E7838F0131}">
      <dgm:prSet/>
      <dgm:spPr/>
      <dgm:t>
        <a:bodyPr/>
        <a:lstStyle/>
        <a:p>
          <a:endParaRPr lang="en-US"/>
        </a:p>
      </dgm:t>
    </dgm:pt>
    <dgm:pt modelId="{DCE1EDDC-0FFD-42FB-8EF7-0067440CD1A3}">
      <dgm:prSet/>
      <dgm:spPr/>
      <dgm:t>
        <a:bodyPr/>
        <a:lstStyle/>
        <a:p>
          <a:pPr>
            <a:defRPr b="1"/>
          </a:pPr>
          <a:r>
            <a:rPr lang="en-US"/>
            <a:t>2022</a:t>
          </a:r>
        </a:p>
      </dgm:t>
    </dgm:pt>
    <dgm:pt modelId="{2F023846-5CD3-497F-B556-6C64EAAECC63}" type="parTrans" cxnId="{60A5838C-7795-4BE9-950F-4FD1FD2F928C}">
      <dgm:prSet/>
      <dgm:spPr/>
      <dgm:t>
        <a:bodyPr/>
        <a:lstStyle/>
        <a:p>
          <a:endParaRPr lang="en-US"/>
        </a:p>
      </dgm:t>
    </dgm:pt>
    <dgm:pt modelId="{0B467260-A992-403C-87FB-1886ED7F01A8}" type="sibTrans" cxnId="{60A5838C-7795-4BE9-950F-4FD1FD2F928C}">
      <dgm:prSet/>
      <dgm:spPr/>
      <dgm:t>
        <a:bodyPr/>
        <a:lstStyle/>
        <a:p>
          <a:endParaRPr lang="en-US"/>
        </a:p>
      </dgm:t>
    </dgm:pt>
    <dgm:pt modelId="{488D8D2E-1A76-49ED-93B5-4CA2B9073B1F}">
      <dgm:prSet/>
      <dgm:spPr/>
      <dgm:t>
        <a:bodyPr/>
        <a:lstStyle/>
        <a:p>
          <a:r>
            <a:rPr lang="en-US" dirty="0"/>
            <a:t>As moratoria expired and bridge measures dried up, eviction filings began climbing back to historical averages and even increased throughout 2022. </a:t>
          </a:r>
        </a:p>
      </dgm:t>
    </dgm:pt>
    <dgm:pt modelId="{9D291219-06AF-4771-B8B5-8781A8ECA00A}" type="parTrans" cxnId="{29B3FF9E-8357-4111-8097-9AC95EE91B5A}">
      <dgm:prSet/>
      <dgm:spPr/>
      <dgm:t>
        <a:bodyPr/>
        <a:lstStyle/>
        <a:p>
          <a:endParaRPr lang="en-US"/>
        </a:p>
      </dgm:t>
    </dgm:pt>
    <dgm:pt modelId="{72613AA4-3D63-4AE7-B456-208BF97B1192}" type="sibTrans" cxnId="{29B3FF9E-8357-4111-8097-9AC95EE91B5A}">
      <dgm:prSet/>
      <dgm:spPr/>
      <dgm:t>
        <a:bodyPr/>
        <a:lstStyle/>
        <a:p>
          <a:endParaRPr lang="en-US"/>
        </a:p>
      </dgm:t>
    </dgm:pt>
    <dgm:pt modelId="{8056D9C0-C2A5-4CAF-B86E-1FD650CA1861}">
      <dgm:prSet/>
      <dgm:spPr/>
      <dgm:t>
        <a:bodyPr/>
        <a:lstStyle/>
        <a:p>
          <a:pPr>
            <a:defRPr b="1"/>
          </a:pPr>
          <a:r>
            <a:rPr lang="en-US"/>
            <a:t>2023</a:t>
          </a:r>
        </a:p>
      </dgm:t>
    </dgm:pt>
    <dgm:pt modelId="{72FAA010-E565-4C55-BCEC-C4C4A9990C4D}" type="parTrans" cxnId="{1E15E179-7500-42FC-BB5D-84DEAC624136}">
      <dgm:prSet/>
      <dgm:spPr/>
      <dgm:t>
        <a:bodyPr/>
        <a:lstStyle/>
        <a:p>
          <a:endParaRPr lang="en-US"/>
        </a:p>
      </dgm:t>
    </dgm:pt>
    <dgm:pt modelId="{80137EE9-C187-4804-B6BC-296CC72B3ADE}" type="sibTrans" cxnId="{1E15E179-7500-42FC-BB5D-84DEAC624136}">
      <dgm:prSet/>
      <dgm:spPr/>
      <dgm:t>
        <a:bodyPr/>
        <a:lstStyle/>
        <a:p>
          <a:endParaRPr lang="en-US"/>
        </a:p>
      </dgm:t>
    </dgm:pt>
    <dgm:pt modelId="{DA83898E-9AF8-4FCF-A51D-B97E6CE5C7EC}">
      <dgm:prSet/>
      <dgm:spPr/>
      <dgm:t>
        <a:bodyPr/>
        <a:lstStyle/>
        <a:p>
          <a:r>
            <a:rPr lang="en-US" dirty="0"/>
            <a:t>In Washington state, filings began to rise in 2023 and reached record highs in 2024, with statewide eviction filings increasing 41% compared to 2023. </a:t>
          </a:r>
        </a:p>
      </dgm:t>
    </dgm:pt>
    <dgm:pt modelId="{150B654D-4EE9-45B1-B8E7-A4B363BC9624}" type="parTrans" cxnId="{B88FE641-D4D1-4451-BA30-B6B52049BF45}">
      <dgm:prSet/>
      <dgm:spPr/>
      <dgm:t>
        <a:bodyPr/>
        <a:lstStyle/>
        <a:p>
          <a:endParaRPr lang="en-US"/>
        </a:p>
      </dgm:t>
    </dgm:pt>
    <dgm:pt modelId="{C1A80602-5341-4890-8BD5-354EBF644E3C}" type="sibTrans" cxnId="{B88FE641-D4D1-4451-BA30-B6B52049BF45}">
      <dgm:prSet/>
      <dgm:spPr/>
      <dgm:t>
        <a:bodyPr/>
        <a:lstStyle/>
        <a:p>
          <a:endParaRPr lang="en-US"/>
        </a:p>
      </dgm:t>
    </dgm:pt>
    <dgm:pt modelId="{A1F76349-5843-4E47-A195-FB9923C0E4C3}">
      <dgm:prSet/>
      <dgm:spPr/>
      <dgm:t>
        <a:bodyPr/>
        <a:lstStyle/>
        <a:p>
          <a:pPr>
            <a:defRPr b="1"/>
          </a:pPr>
          <a:r>
            <a:rPr lang="en-US"/>
            <a:t>2025</a:t>
          </a:r>
        </a:p>
      </dgm:t>
    </dgm:pt>
    <dgm:pt modelId="{628156D3-3399-4FEE-B369-424AE6F4AA06}" type="parTrans" cxnId="{A082F502-4E0C-40CF-AB83-3244BA716FBD}">
      <dgm:prSet/>
      <dgm:spPr/>
      <dgm:t>
        <a:bodyPr/>
        <a:lstStyle/>
        <a:p>
          <a:endParaRPr lang="en-US"/>
        </a:p>
      </dgm:t>
    </dgm:pt>
    <dgm:pt modelId="{083E6223-493C-4B2E-831F-0D3A7F5FD059}" type="sibTrans" cxnId="{A082F502-4E0C-40CF-AB83-3244BA716FBD}">
      <dgm:prSet/>
      <dgm:spPr/>
      <dgm:t>
        <a:bodyPr/>
        <a:lstStyle/>
        <a:p>
          <a:endParaRPr lang="en-US"/>
        </a:p>
      </dgm:t>
    </dgm:pt>
    <dgm:pt modelId="{8945E879-A247-4341-BE12-88FE46E896AB}">
      <dgm:prSet/>
      <dgm:spPr/>
      <dgm:t>
        <a:bodyPr/>
        <a:lstStyle/>
        <a:p>
          <a:r>
            <a:rPr lang="en-US" dirty="0"/>
            <a:t>In King County, by 2025, eviction filings averaged 812 per month, more than double the rate in 2019, before the COVID-19 pandemic.</a:t>
          </a:r>
        </a:p>
      </dgm:t>
    </dgm:pt>
    <dgm:pt modelId="{847B0C19-CA44-409B-AB02-59B6E6D806E6}" type="parTrans" cxnId="{AEBDBD77-F026-434D-995F-028818829522}">
      <dgm:prSet/>
      <dgm:spPr/>
      <dgm:t>
        <a:bodyPr/>
        <a:lstStyle/>
        <a:p>
          <a:endParaRPr lang="en-US"/>
        </a:p>
      </dgm:t>
    </dgm:pt>
    <dgm:pt modelId="{D7A13275-7DE4-4A4F-B1C8-8F0B90E6CBA8}" type="sibTrans" cxnId="{AEBDBD77-F026-434D-995F-028818829522}">
      <dgm:prSet/>
      <dgm:spPr/>
      <dgm:t>
        <a:bodyPr/>
        <a:lstStyle/>
        <a:p>
          <a:endParaRPr lang="en-US"/>
        </a:p>
      </dgm:t>
    </dgm:pt>
    <dgm:pt modelId="{A6B823EA-6E88-4BC9-A667-6272D50A0EE6}" type="pres">
      <dgm:prSet presAssocID="{4837F9B0-D209-4B54-A8D4-DB2BB35D8416}" presName="root" presStyleCnt="0">
        <dgm:presLayoutVars>
          <dgm:chMax/>
          <dgm:chPref/>
          <dgm:animLvl val="lvl"/>
        </dgm:presLayoutVars>
      </dgm:prSet>
      <dgm:spPr/>
    </dgm:pt>
    <dgm:pt modelId="{714A3DBC-8C61-4E0D-8F35-AA4AA4BB8EF8}" type="pres">
      <dgm:prSet presAssocID="{4837F9B0-D209-4B54-A8D4-DB2BB35D8416}" presName="divider" presStyleLbl="fgAcc1" presStyleIdx="0" presStyleCnt="1"/>
      <dgm:spPr/>
    </dgm:pt>
    <dgm:pt modelId="{F12D374E-E10C-4D7D-8A4E-4F712D59B4C6}" type="pres">
      <dgm:prSet presAssocID="{4837F9B0-D209-4B54-A8D4-DB2BB35D8416}" presName="nodes" presStyleCnt="0">
        <dgm:presLayoutVars>
          <dgm:chMax/>
          <dgm:chPref/>
          <dgm:animLvl val="lvl"/>
        </dgm:presLayoutVars>
      </dgm:prSet>
      <dgm:spPr/>
    </dgm:pt>
    <dgm:pt modelId="{F9661480-F861-4D1D-86B2-68A6F7B7909F}" type="pres">
      <dgm:prSet presAssocID="{6062A8A3-E94F-489F-AD12-D4D7DFEF4D8A}" presName="composite" presStyleCnt="0"/>
      <dgm:spPr/>
    </dgm:pt>
    <dgm:pt modelId="{2551AD69-A701-4456-AD13-D148D4E01E9F}" type="pres">
      <dgm:prSet presAssocID="{6062A8A3-E94F-489F-AD12-D4D7DFEF4D8A}" presName="L1TextContainer" presStyleLbl="alignNode1" presStyleIdx="0" presStyleCnt="5">
        <dgm:presLayoutVars>
          <dgm:chMax val="1"/>
          <dgm:chPref val="1"/>
          <dgm:bulletEnabled val="1"/>
        </dgm:presLayoutVars>
      </dgm:prSet>
      <dgm:spPr/>
    </dgm:pt>
    <dgm:pt modelId="{7E525FFB-F80C-436D-A3CC-833E68A5FA52}" type="pres">
      <dgm:prSet presAssocID="{6062A8A3-E94F-489F-AD12-D4D7DFEF4D8A}" presName="L2TextContainerWrapper" presStyleCnt="0">
        <dgm:presLayoutVars>
          <dgm:bulletEnabled val="1"/>
        </dgm:presLayoutVars>
      </dgm:prSet>
      <dgm:spPr/>
    </dgm:pt>
    <dgm:pt modelId="{599FAFB1-8613-40D6-A1FF-28E6C567B639}" type="pres">
      <dgm:prSet presAssocID="{6062A8A3-E94F-489F-AD12-D4D7DFEF4D8A}" presName="L2TextContainer" presStyleLbl="bgAccFollowNode1" presStyleIdx="0" presStyleCnt="5"/>
      <dgm:spPr/>
    </dgm:pt>
    <dgm:pt modelId="{937FAA91-6D37-48E6-86FD-FADDF5D7B283}" type="pres">
      <dgm:prSet presAssocID="{6062A8A3-E94F-489F-AD12-D4D7DFEF4D8A}" presName="FlexibleEmptyPlaceHolder" presStyleCnt="0"/>
      <dgm:spPr/>
    </dgm:pt>
    <dgm:pt modelId="{3399FFA6-49FD-40C6-97B6-C77CF654BF6E}" type="pres">
      <dgm:prSet presAssocID="{6062A8A3-E94F-489F-AD12-D4D7DFEF4D8A}" presName="ConnectLine" presStyleLbl="sibTrans1D1" presStyleIdx="0" presStyleCnt="5"/>
      <dgm:spPr/>
    </dgm:pt>
    <dgm:pt modelId="{4E46040A-6994-4E31-8F9C-BECBDA4D9972}" type="pres">
      <dgm:prSet presAssocID="{6062A8A3-E94F-489F-AD12-D4D7DFEF4D8A}" presName="ConnectorPoint" presStyleLbl="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C8516DDD-DB62-44EC-8CB3-D68A08EEC644}" type="pres">
      <dgm:prSet presAssocID="{6062A8A3-E94F-489F-AD12-D4D7DFEF4D8A}" presName="EmptyPlaceHolder" presStyleCnt="0"/>
      <dgm:spPr/>
    </dgm:pt>
    <dgm:pt modelId="{74D8BAF4-1C5C-4936-BA93-7F5EBC07EAF6}" type="pres">
      <dgm:prSet presAssocID="{A6AD8353-94FC-4F79-9A96-DB0E0C042FF0}" presName="spaceBetweenRectangles" presStyleCnt="0"/>
      <dgm:spPr/>
    </dgm:pt>
    <dgm:pt modelId="{2146EA06-F5BB-4CE8-BFB4-96A2A45FD36D}" type="pres">
      <dgm:prSet presAssocID="{AD726564-C162-42A0-BD60-391BBA2A0212}" presName="composite" presStyleCnt="0"/>
      <dgm:spPr/>
    </dgm:pt>
    <dgm:pt modelId="{72BB1CAE-DFD4-471C-A991-0B34D6890548}" type="pres">
      <dgm:prSet presAssocID="{AD726564-C162-42A0-BD60-391BBA2A0212}" presName="L1TextContainer" presStyleLbl="alignNode1" presStyleIdx="1" presStyleCnt="5">
        <dgm:presLayoutVars>
          <dgm:chMax val="1"/>
          <dgm:chPref val="1"/>
          <dgm:bulletEnabled val="1"/>
        </dgm:presLayoutVars>
      </dgm:prSet>
      <dgm:spPr/>
    </dgm:pt>
    <dgm:pt modelId="{1A0A92D0-7AD2-47A3-AECD-425CA9F6A3CE}" type="pres">
      <dgm:prSet presAssocID="{AD726564-C162-42A0-BD60-391BBA2A0212}" presName="L2TextContainerWrapper" presStyleCnt="0">
        <dgm:presLayoutVars>
          <dgm:bulletEnabled val="1"/>
        </dgm:presLayoutVars>
      </dgm:prSet>
      <dgm:spPr/>
    </dgm:pt>
    <dgm:pt modelId="{FE558F81-8BD4-433B-BBC3-4860308FDD64}" type="pres">
      <dgm:prSet presAssocID="{AD726564-C162-42A0-BD60-391BBA2A0212}" presName="L2TextContainer" presStyleLbl="bgAccFollowNode1" presStyleIdx="1" presStyleCnt="5"/>
      <dgm:spPr/>
    </dgm:pt>
    <dgm:pt modelId="{443B7B93-D78B-4948-A931-9FAB0EF59407}" type="pres">
      <dgm:prSet presAssocID="{AD726564-C162-42A0-BD60-391BBA2A0212}" presName="FlexibleEmptyPlaceHolder" presStyleCnt="0"/>
      <dgm:spPr/>
    </dgm:pt>
    <dgm:pt modelId="{9139E730-D2D5-4043-AF1C-BB204CD4D032}" type="pres">
      <dgm:prSet presAssocID="{AD726564-C162-42A0-BD60-391BBA2A0212}" presName="ConnectLine" presStyleLbl="sibTrans1D1" presStyleIdx="1" presStyleCnt="5"/>
      <dgm:spPr/>
    </dgm:pt>
    <dgm:pt modelId="{887832CF-AA87-4187-AD45-11E85612F0F3}" type="pres">
      <dgm:prSet presAssocID="{AD726564-C162-42A0-BD60-391BBA2A0212}" presName="ConnectorPoint" presStyleLbl="node1" presStyleIdx="1" presStyleCnt="5"/>
      <dgm:spPr>
        <a:solidFill>
          <a:schemeClr val="accent2">
            <a:hueOff val="-2587972"/>
            <a:satOff val="11465"/>
            <a:lumOff val="-4216"/>
            <a:alphaOff val="0"/>
          </a:schemeClr>
        </a:solidFill>
        <a:ln w="6350" cap="flat" cmpd="sng" algn="ctr">
          <a:solidFill>
            <a:schemeClr val="lt1">
              <a:hueOff val="0"/>
              <a:satOff val="0"/>
              <a:lumOff val="0"/>
              <a:alphaOff val="0"/>
            </a:schemeClr>
          </a:solidFill>
          <a:prstDash val="solid"/>
        </a:ln>
        <a:effectLst/>
      </dgm:spPr>
    </dgm:pt>
    <dgm:pt modelId="{E7A2A394-F1A0-4339-BE8A-81D2B932A24B}" type="pres">
      <dgm:prSet presAssocID="{AD726564-C162-42A0-BD60-391BBA2A0212}" presName="EmptyPlaceHolder" presStyleCnt="0"/>
      <dgm:spPr/>
    </dgm:pt>
    <dgm:pt modelId="{F78B510F-707F-4D35-958A-09364EA4BCFE}" type="pres">
      <dgm:prSet presAssocID="{C4714E87-9F00-45BF-94F6-9C10CB023423}" presName="spaceBetweenRectangles" presStyleCnt="0"/>
      <dgm:spPr/>
    </dgm:pt>
    <dgm:pt modelId="{0F0486D6-F7FF-4AF8-8CC1-968DA73F27A7}" type="pres">
      <dgm:prSet presAssocID="{DCE1EDDC-0FFD-42FB-8EF7-0067440CD1A3}" presName="composite" presStyleCnt="0"/>
      <dgm:spPr/>
    </dgm:pt>
    <dgm:pt modelId="{D571CCCB-7ED2-4C46-9566-78A7EB808240}" type="pres">
      <dgm:prSet presAssocID="{DCE1EDDC-0FFD-42FB-8EF7-0067440CD1A3}" presName="L1TextContainer" presStyleLbl="alignNode1" presStyleIdx="2" presStyleCnt="5">
        <dgm:presLayoutVars>
          <dgm:chMax val="1"/>
          <dgm:chPref val="1"/>
          <dgm:bulletEnabled val="1"/>
        </dgm:presLayoutVars>
      </dgm:prSet>
      <dgm:spPr/>
    </dgm:pt>
    <dgm:pt modelId="{EC5CF01B-1ED7-4257-AF12-9675FAE27730}" type="pres">
      <dgm:prSet presAssocID="{DCE1EDDC-0FFD-42FB-8EF7-0067440CD1A3}" presName="L2TextContainerWrapper" presStyleCnt="0">
        <dgm:presLayoutVars>
          <dgm:bulletEnabled val="1"/>
        </dgm:presLayoutVars>
      </dgm:prSet>
      <dgm:spPr/>
    </dgm:pt>
    <dgm:pt modelId="{1DEF63B7-310A-4308-B280-3B9E745E4102}" type="pres">
      <dgm:prSet presAssocID="{DCE1EDDC-0FFD-42FB-8EF7-0067440CD1A3}" presName="L2TextContainer" presStyleLbl="bgAccFollowNode1" presStyleIdx="2" presStyleCnt="5"/>
      <dgm:spPr/>
    </dgm:pt>
    <dgm:pt modelId="{5297CD24-684C-4C79-8FE7-3862D22DA0BD}" type="pres">
      <dgm:prSet presAssocID="{DCE1EDDC-0FFD-42FB-8EF7-0067440CD1A3}" presName="FlexibleEmptyPlaceHolder" presStyleCnt="0"/>
      <dgm:spPr/>
    </dgm:pt>
    <dgm:pt modelId="{B9749873-F433-4ADE-B872-EC3C635AF27D}" type="pres">
      <dgm:prSet presAssocID="{DCE1EDDC-0FFD-42FB-8EF7-0067440CD1A3}" presName="ConnectLine" presStyleLbl="sibTrans1D1" presStyleIdx="2" presStyleCnt="5"/>
      <dgm:spPr/>
    </dgm:pt>
    <dgm:pt modelId="{B558A1AF-E0BC-4B98-B7B8-5C21B69B839D}" type="pres">
      <dgm:prSet presAssocID="{DCE1EDDC-0FFD-42FB-8EF7-0067440CD1A3}" presName="ConnectorPoint" presStyleLbl="node1" presStyleIdx="2" presStyleCnt="5"/>
      <dgm:spPr>
        <a:solidFill>
          <a:schemeClr val="accent2">
            <a:hueOff val="-5175944"/>
            <a:satOff val="22930"/>
            <a:lumOff val="-8432"/>
            <a:alphaOff val="0"/>
          </a:schemeClr>
        </a:solidFill>
        <a:ln w="6350" cap="flat" cmpd="sng" algn="ctr">
          <a:solidFill>
            <a:schemeClr val="lt1">
              <a:hueOff val="0"/>
              <a:satOff val="0"/>
              <a:lumOff val="0"/>
              <a:alphaOff val="0"/>
            </a:schemeClr>
          </a:solidFill>
          <a:prstDash val="solid"/>
        </a:ln>
        <a:effectLst/>
      </dgm:spPr>
    </dgm:pt>
    <dgm:pt modelId="{7887A784-8D69-421E-9B6F-8A2652A94AB1}" type="pres">
      <dgm:prSet presAssocID="{DCE1EDDC-0FFD-42FB-8EF7-0067440CD1A3}" presName="EmptyPlaceHolder" presStyleCnt="0"/>
      <dgm:spPr/>
    </dgm:pt>
    <dgm:pt modelId="{428A052B-0F55-4980-811D-E593438A2ED6}" type="pres">
      <dgm:prSet presAssocID="{0B467260-A992-403C-87FB-1886ED7F01A8}" presName="spaceBetweenRectangles" presStyleCnt="0"/>
      <dgm:spPr/>
    </dgm:pt>
    <dgm:pt modelId="{95B3506E-1E84-491B-BC30-1C2F7C2D0B15}" type="pres">
      <dgm:prSet presAssocID="{8056D9C0-C2A5-4CAF-B86E-1FD650CA1861}" presName="composite" presStyleCnt="0"/>
      <dgm:spPr/>
    </dgm:pt>
    <dgm:pt modelId="{E3712DB0-8719-4F48-9251-C0D67408D19D}" type="pres">
      <dgm:prSet presAssocID="{8056D9C0-C2A5-4CAF-B86E-1FD650CA1861}" presName="L1TextContainer" presStyleLbl="alignNode1" presStyleIdx="3" presStyleCnt="5">
        <dgm:presLayoutVars>
          <dgm:chMax val="1"/>
          <dgm:chPref val="1"/>
          <dgm:bulletEnabled val="1"/>
        </dgm:presLayoutVars>
      </dgm:prSet>
      <dgm:spPr/>
    </dgm:pt>
    <dgm:pt modelId="{C72D3F65-9CBF-47EB-AD8C-CE2BA4901FDF}" type="pres">
      <dgm:prSet presAssocID="{8056D9C0-C2A5-4CAF-B86E-1FD650CA1861}" presName="L2TextContainerWrapper" presStyleCnt="0">
        <dgm:presLayoutVars>
          <dgm:bulletEnabled val="1"/>
        </dgm:presLayoutVars>
      </dgm:prSet>
      <dgm:spPr/>
    </dgm:pt>
    <dgm:pt modelId="{3B28F861-52E7-4E70-BA82-A4A3680438C3}" type="pres">
      <dgm:prSet presAssocID="{8056D9C0-C2A5-4CAF-B86E-1FD650CA1861}" presName="L2TextContainer" presStyleLbl="bgAccFollowNode1" presStyleIdx="3" presStyleCnt="5"/>
      <dgm:spPr/>
    </dgm:pt>
    <dgm:pt modelId="{E61C2ADA-F136-48A0-BDC8-AFAAE70A2478}" type="pres">
      <dgm:prSet presAssocID="{8056D9C0-C2A5-4CAF-B86E-1FD650CA1861}" presName="FlexibleEmptyPlaceHolder" presStyleCnt="0"/>
      <dgm:spPr/>
    </dgm:pt>
    <dgm:pt modelId="{A430AA80-825F-416E-B8D1-076D9D59FAE3}" type="pres">
      <dgm:prSet presAssocID="{8056D9C0-C2A5-4CAF-B86E-1FD650CA1861}" presName="ConnectLine" presStyleLbl="sibTrans1D1" presStyleIdx="3" presStyleCnt="5"/>
      <dgm:spPr/>
    </dgm:pt>
    <dgm:pt modelId="{0D3FCEA2-5171-4F5F-9DFD-68DE5A5F358D}" type="pres">
      <dgm:prSet presAssocID="{8056D9C0-C2A5-4CAF-B86E-1FD650CA1861}" presName="ConnectorPoint" presStyleLbl="node1" presStyleIdx="3" presStyleCnt="5"/>
      <dgm:spPr>
        <a:solidFill>
          <a:schemeClr val="accent2">
            <a:hueOff val="-7763915"/>
            <a:satOff val="34394"/>
            <a:lumOff val="-12648"/>
            <a:alphaOff val="0"/>
          </a:schemeClr>
        </a:solidFill>
        <a:ln w="6350" cap="flat" cmpd="sng" algn="ctr">
          <a:solidFill>
            <a:schemeClr val="lt1">
              <a:hueOff val="0"/>
              <a:satOff val="0"/>
              <a:lumOff val="0"/>
              <a:alphaOff val="0"/>
            </a:schemeClr>
          </a:solidFill>
          <a:prstDash val="solid"/>
        </a:ln>
        <a:effectLst/>
      </dgm:spPr>
    </dgm:pt>
    <dgm:pt modelId="{4D7AC3B3-35CC-45B3-AC69-DCF9D5FCFE06}" type="pres">
      <dgm:prSet presAssocID="{8056D9C0-C2A5-4CAF-B86E-1FD650CA1861}" presName="EmptyPlaceHolder" presStyleCnt="0"/>
      <dgm:spPr/>
    </dgm:pt>
    <dgm:pt modelId="{FB56A6D3-47B1-4210-80B1-34376DE045C5}" type="pres">
      <dgm:prSet presAssocID="{80137EE9-C187-4804-B6BC-296CC72B3ADE}" presName="spaceBetweenRectangles" presStyleCnt="0"/>
      <dgm:spPr/>
    </dgm:pt>
    <dgm:pt modelId="{A2602458-5F25-4795-871B-D624B6F8F939}" type="pres">
      <dgm:prSet presAssocID="{A1F76349-5843-4E47-A195-FB9923C0E4C3}" presName="composite" presStyleCnt="0"/>
      <dgm:spPr/>
    </dgm:pt>
    <dgm:pt modelId="{1DCF12EF-57A1-44DD-A2F9-E072207D1DF4}" type="pres">
      <dgm:prSet presAssocID="{A1F76349-5843-4E47-A195-FB9923C0E4C3}" presName="L1TextContainer" presStyleLbl="alignNode1" presStyleIdx="4" presStyleCnt="5">
        <dgm:presLayoutVars>
          <dgm:chMax val="1"/>
          <dgm:chPref val="1"/>
          <dgm:bulletEnabled val="1"/>
        </dgm:presLayoutVars>
      </dgm:prSet>
      <dgm:spPr/>
    </dgm:pt>
    <dgm:pt modelId="{A255351D-F472-4F48-89A0-F90BB7DC3311}" type="pres">
      <dgm:prSet presAssocID="{A1F76349-5843-4E47-A195-FB9923C0E4C3}" presName="L2TextContainerWrapper" presStyleCnt="0">
        <dgm:presLayoutVars>
          <dgm:bulletEnabled val="1"/>
        </dgm:presLayoutVars>
      </dgm:prSet>
      <dgm:spPr/>
    </dgm:pt>
    <dgm:pt modelId="{32A24476-8886-4607-B5CF-6A0D104AC73E}" type="pres">
      <dgm:prSet presAssocID="{A1F76349-5843-4E47-A195-FB9923C0E4C3}" presName="L2TextContainer" presStyleLbl="bgAccFollowNode1" presStyleIdx="4" presStyleCnt="5"/>
      <dgm:spPr/>
    </dgm:pt>
    <dgm:pt modelId="{8D6898C0-E062-4ED3-9A46-ED74266E54D1}" type="pres">
      <dgm:prSet presAssocID="{A1F76349-5843-4E47-A195-FB9923C0E4C3}" presName="FlexibleEmptyPlaceHolder" presStyleCnt="0"/>
      <dgm:spPr/>
    </dgm:pt>
    <dgm:pt modelId="{4996E167-3B32-4EE7-95CA-5967027C1F0B}" type="pres">
      <dgm:prSet presAssocID="{A1F76349-5843-4E47-A195-FB9923C0E4C3}" presName="ConnectLine" presStyleLbl="sibTrans1D1" presStyleIdx="4" presStyleCnt="5"/>
      <dgm:spPr/>
    </dgm:pt>
    <dgm:pt modelId="{CE3AC71D-A3CA-4904-81D9-DF79BD8F60B2}" type="pres">
      <dgm:prSet presAssocID="{A1F76349-5843-4E47-A195-FB9923C0E4C3}" presName="ConnectorPoint" presStyleLbl="node1" presStyleIdx="4" presStyleCnt="5"/>
      <dgm:spPr>
        <a:solidFill>
          <a:schemeClr val="accent2">
            <a:hueOff val="-10351888"/>
            <a:satOff val="45859"/>
            <a:lumOff val="-16864"/>
            <a:alphaOff val="0"/>
          </a:schemeClr>
        </a:solidFill>
        <a:ln w="6350" cap="flat" cmpd="sng" algn="ctr">
          <a:solidFill>
            <a:schemeClr val="lt1">
              <a:hueOff val="0"/>
              <a:satOff val="0"/>
              <a:lumOff val="0"/>
              <a:alphaOff val="0"/>
            </a:schemeClr>
          </a:solidFill>
          <a:prstDash val="solid"/>
        </a:ln>
        <a:effectLst/>
      </dgm:spPr>
    </dgm:pt>
    <dgm:pt modelId="{4BBCD3B2-CBA7-485E-8B39-A576B796A011}" type="pres">
      <dgm:prSet presAssocID="{A1F76349-5843-4E47-A195-FB9923C0E4C3}" presName="EmptyPlaceHolder" presStyleCnt="0"/>
      <dgm:spPr/>
    </dgm:pt>
  </dgm:ptLst>
  <dgm:cxnLst>
    <dgm:cxn modelId="{A082F502-4E0C-40CF-AB83-3244BA716FBD}" srcId="{4837F9B0-D209-4B54-A8D4-DB2BB35D8416}" destId="{A1F76349-5843-4E47-A195-FB9923C0E4C3}" srcOrd="4" destOrd="0" parTransId="{628156D3-3399-4FEE-B369-424AE6F4AA06}" sibTransId="{083E6223-493C-4B2E-831F-0D3A7F5FD059}"/>
    <dgm:cxn modelId="{5B99100F-627B-406E-8F4E-64EDBAA77446}" type="presOf" srcId="{8056D9C0-C2A5-4CAF-B86E-1FD650CA1861}" destId="{E3712DB0-8719-4F48-9251-C0D67408D19D}" srcOrd="0" destOrd="0" presId="urn:microsoft.com/office/officeart/2017/3/layout/HorizontalLabelsTimeline"/>
    <dgm:cxn modelId="{DB81011F-6A8C-4190-9D66-06A28AB7CBEC}" type="presOf" srcId="{75EB55BF-E2A8-4501-9522-0133BC91596B}" destId="{599FAFB1-8613-40D6-A1FF-28E6C567B639}" srcOrd="0" destOrd="0" presId="urn:microsoft.com/office/officeart/2017/3/layout/HorizontalLabelsTimeline"/>
    <dgm:cxn modelId="{44B4FD26-3AB6-4E00-97F7-25705C49A059}" type="presOf" srcId="{DCE1EDDC-0FFD-42FB-8EF7-0067440CD1A3}" destId="{D571CCCB-7ED2-4C46-9566-78A7EB808240}" srcOrd="0" destOrd="0" presId="urn:microsoft.com/office/officeart/2017/3/layout/HorizontalLabelsTimeline"/>
    <dgm:cxn modelId="{EBEE4B29-D324-483A-AC3D-CC17A26D1AA0}" type="presOf" srcId="{4837F9B0-D209-4B54-A8D4-DB2BB35D8416}" destId="{A6B823EA-6E88-4BC9-A667-6272D50A0EE6}" srcOrd="0" destOrd="0" presId="urn:microsoft.com/office/officeart/2017/3/layout/HorizontalLabelsTimeline"/>
    <dgm:cxn modelId="{D97A5D32-D01D-4076-A9CA-96FFA5412727}" type="presOf" srcId="{A1F76349-5843-4E47-A195-FB9923C0E4C3}" destId="{1DCF12EF-57A1-44DD-A2F9-E072207D1DF4}" srcOrd="0" destOrd="0" presId="urn:microsoft.com/office/officeart/2017/3/layout/HorizontalLabelsTimeline"/>
    <dgm:cxn modelId="{14A9935D-C1AC-402F-BC35-2E00ECF2249E}" srcId="{4837F9B0-D209-4B54-A8D4-DB2BB35D8416}" destId="{6062A8A3-E94F-489F-AD12-D4D7DFEF4D8A}" srcOrd="0" destOrd="0" parTransId="{27D5FBE7-7CA6-4825-8EF4-4D598DC52E5A}" sibTransId="{A6AD8353-94FC-4F79-9A96-DB0E0C042FF0}"/>
    <dgm:cxn modelId="{B88FE641-D4D1-4451-BA30-B6B52049BF45}" srcId="{8056D9C0-C2A5-4CAF-B86E-1FD650CA1861}" destId="{DA83898E-9AF8-4FCF-A51D-B97E6CE5C7EC}" srcOrd="0" destOrd="0" parTransId="{150B654D-4EE9-45B1-B8E7-A4B363BC9624}" sibTransId="{C1A80602-5341-4890-8BD5-354EBF644E3C}"/>
    <dgm:cxn modelId="{AA398263-FD98-4D4B-B726-6D03C0536D60}" type="presOf" srcId="{488D8D2E-1A76-49ED-93B5-4CA2B9073B1F}" destId="{1DEF63B7-310A-4308-B280-3B9E745E4102}" srcOrd="0" destOrd="0" presId="urn:microsoft.com/office/officeart/2017/3/layout/HorizontalLabelsTimeline"/>
    <dgm:cxn modelId="{B1BA4466-D447-4255-A867-A9223237EEF2}" srcId="{6062A8A3-E94F-489F-AD12-D4D7DFEF4D8A}" destId="{75EB55BF-E2A8-4501-9522-0133BC91596B}" srcOrd="0" destOrd="0" parTransId="{5CBACF69-25EC-4707-A299-1315E5702571}" sibTransId="{D84D1762-537F-49AD-8F15-E4803942999C}"/>
    <dgm:cxn modelId="{C5F0C36E-4FDF-4F7D-AA97-85AFC01FBFB2}" srcId="{4837F9B0-D209-4B54-A8D4-DB2BB35D8416}" destId="{AD726564-C162-42A0-BD60-391BBA2A0212}" srcOrd="1" destOrd="0" parTransId="{71341E58-0E3D-4CAC-AA9E-8BFDC3F7F788}" sibTransId="{C4714E87-9F00-45BF-94F6-9C10CB023423}"/>
    <dgm:cxn modelId="{AEBDBD77-F026-434D-995F-028818829522}" srcId="{A1F76349-5843-4E47-A195-FB9923C0E4C3}" destId="{8945E879-A247-4341-BE12-88FE46E896AB}" srcOrd="0" destOrd="0" parTransId="{847B0C19-CA44-409B-AB02-59B6E6D806E6}" sibTransId="{D7A13275-7DE4-4A4F-B1C8-8F0B90E6CBA8}"/>
    <dgm:cxn modelId="{024B8959-99A7-4606-A01E-1CC7D29B279B}" type="presOf" srcId="{8A977ADB-4691-422E-93C0-F51EEFDA4B8B}" destId="{FE558F81-8BD4-433B-BBC3-4860308FDD64}" srcOrd="0" destOrd="0" presId="urn:microsoft.com/office/officeart/2017/3/layout/HorizontalLabelsTimeline"/>
    <dgm:cxn modelId="{1E15E179-7500-42FC-BB5D-84DEAC624136}" srcId="{4837F9B0-D209-4B54-A8D4-DB2BB35D8416}" destId="{8056D9C0-C2A5-4CAF-B86E-1FD650CA1861}" srcOrd="3" destOrd="0" parTransId="{72FAA010-E565-4C55-BCEC-C4C4A9990C4D}" sibTransId="{80137EE9-C187-4804-B6BC-296CC72B3ADE}"/>
    <dgm:cxn modelId="{6E3E9988-A5AC-421E-8EA9-B7113217323A}" type="presOf" srcId="{6062A8A3-E94F-489F-AD12-D4D7DFEF4D8A}" destId="{2551AD69-A701-4456-AD13-D148D4E01E9F}" srcOrd="0" destOrd="0" presId="urn:microsoft.com/office/officeart/2017/3/layout/HorizontalLabelsTimeline"/>
    <dgm:cxn modelId="{60A5838C-7795-4BE9-950F-4FD1FD2F928C}" srcId="{4837F9B0-D209-4B54-A8D4-DB2BB35D8416}" destId="{DCE1EDDC-0FFD-42FB-8EF7-0067440CD1A3}" srcOrd="2" destOrd="0" parTransId="{2F023846-5CD3-497F-B556-6C64EAAECC63}" sibTransId="{0B467260-A992-403C-87FB-1886ED7F01A8}"/>
    <dgm:cxn modelId="{04F9B991-54F8-44E6-B297-EE32ED5766E4}" type="presOf" srcId="{DA83898E-9AF8-4FCF-A51D-B97E6CE5C7EC}" destId="{3B28F861-52E7-4E70-BA82-A4A3680438C3}" srcOrd="0" destOrd="0" presId="urn:microsoft.com/office/officeart/2017/3/layout/HorizontalLabelsTimeline"/>
    <dgm:cxn modelId="{29B3FF9E-8357-4111-8097-9AC95EE91B5A}" srcId="{DCE1EDDC-0FFD-42FB-8EF7-0067440CD1A3}" destId="{488D8D2E-1A76-49ED-93B5-4CA2B9073B1F}" srcOrd="0" destOrd="0" parTransId="{9D291219-06AF-4771-B8B5-8781A8ECA00A}" sibTransId="{72613AA4-3D63-4AE7-B456-208BF97B1192}"/>
    <dgm:cxn modelId="{6ABA2FBA-DAB1-4060-852D-5861F6E2487E}" type="presOf" srcId="{8945E879-A247-4341-BE12-88FE46E896AB}" destId="{32A24476-8886-4607-B5CF-6A0D104AC73E}" srcOrd="0" destOrd="0" presId="urn:microsoft.com/office/officeart/2017/3/layout/HorizontalLabelsTimeline"/>
    <dgm:cxn modelId="{A401CACE-82AF-4335-ADA4-C3E7838F0131}" srcId="{AD726564-C162-42A0-BD60-391BBA2A0212}" destId="{8A977ADB-4691-422E-93C0-F51EEFDA4B8B}" srcOrd="0" destOrd="0" parTransId="{67EA1C2D-9FE6-42AA-88E1-A8F54B480B8B}" sibTransId="{1EA47EC1-D10E-45BC-A0E5-A16D96CDFF12}"/>
    <dgm:cxn modelId="{877AD8CF-CD2B-442B-BB55-D4D767879971}" type="presOf" srcId="{AD726564-C162-42A0-BD60-391BBA2A0212}" destId="{72BB1CAE-DFD4-471C-A991-0B34D6890548}" srcOrd="0" destOrd="0" presId="urn:microsoft.com/office/officeart/2017/3/layout/HorizontalLabelsTimeline"/>
    <dgm:cxn modelId="{DE14264F-E4E0-4C6F-BE0B-4469025767F7}" type="presParOf" srcId="{A6B823EA-6E88-4BC9-A667-6272D50A0EE6}" destId="{714A3DBC-8C61-4E0D-8F35-AA4AA4BB8EF8}" srcOrd="0" destOrd="0" presId="urn:microsoft.com/office/officeart/2017/3/layout/HorizontalLabelsTimeline"/>
    <dgm:cxn modelId="{51BA2A5E-DFC5-4EBC-9719-3C7389626C5E}" type="presParOf" srcId="{A6B823EA-6E88-4BC9-A667-6272D50A0EE6}" destId="{F12D374E-E10C-4D7D-8A4E-4F712D59B4C6}" srcOrd="1" destOrd="0" presId="urn:microsoft.com/office/officeart/2017/3/layout/HorizontalLabelsTimeline"/>
    <dgm:cxn modelId="{6B91EA35-EB13-4E3C-B739-F388CDEBE249}" type="presParOf" srcId="{F12D374E-E10C-4D7D-8A4E-4F712D59B4C6}" destId="{F9661480-F861-4D1D-86B2-68A6F7B7909F}" srcOrd="0" destOrd="0" presId="urn:microsoft.com/office/officeart/2017/3/layout/HorizontalLabelsTimeline"/>
    <dgm:cxn modelId="{BCCEC67B-A56C-495E-9E09-054F8A38DF85}" type="presParOf" srcId="{F9661480-F861-4D1D-86B2-68A6F7B7909F}" destId="{2551AD69-A701-4456-AD13-D148D4E01E9F}" srcOrd="0" destOrd="0" presId="urn:microsoft.com/office/officeart/2017/3/layout/HorizontalLabelsTimeline"/>
    <dgm:cxn modelId="{943CD23B-BA58-47C3-904F-1634FB810D18}" type="presParOf" srcId="{F9661480-F861-4D1D-86B2-68A6F7B7909F}" destId="{7E525FFB-F80C-436D-A3CC-833E68A5FA52}" srcOrd="1" destOrd="0" presId="urn:microsoft.com/office/officeart/2017/3/layout/HorizontalLabelsTimeline"/>
    <dgm:cxn modelId="{D9C15834-A4CE-4D16-89C8-75EBF652C3A0}" type="presParOf" srcId="{7E525FFB-F80C-436D-A3CC-833E68A5FA52}" destId="{599FAFB1-8613-40D6-A1FF-28E6C567B639}" srcOrd="0" destOrd="0" presId="urn:microsoft.com/office/officeart/2017/3/layout/HorizontalLabelsTimeline"/>
    <dgm:cxn modelId="{174DA9F7-501F-4EA1-B6F2-E265B0FE1021}" type="presParOf" srcId="{7E525FFB-F80C-436D-A3CC-833E68A5FA52}" destId="{937FAA91-6D37-48E6-86FD-FADDF5D7B283}" srcOrd="1" destOrd="0" presId="urn:microsoft.com/office/officeart/2017/3/layout/HorizontalLabelsTimeline"/>
    <dgm:cxn modelId="{EDF6309B-A750-4862-ADB5-58B2F611D11A}" type="presParOf" srcId="{F9661480-F861-4D1D-86B2-68A6F7B7909F}" destId="{3399FFA6-49FD-40C6-97B6-C77CF654BF6E}" srcOrd="2" destOrd="0" presId="urn:microsoft.com/office/officeart/2017/3/layout/HorizontalLabelsTimeline"/>
    <dgm:cxn modelId="{B830A2C3-84D9-4247-AF3D-B5D70A3B5BFA}" type="presParOf" srcId="{F9661480-F861-4D1D-86B2-68A6F7B7909F}" destId="{4E46040A-6994-4E31-8F9C-BECBDA4D9972}" srcOrd="3" destOrd="0" presId="urn:microsoft.com/office/officeart/2017/3/layout/HorizontalLabelsTimeline"/>
    <dgm:cxn modelId="{B1B8633D-71D0-4E72-9C64-5422B68DF27C}" type="presParOf" srcId="{F9661480-F861-4D1D-86B2-68A6F7B7909F}" destId="{C8516DDD-DB62-44EC-8CB3-D68A08EEC644}" srcOrd="4" destOrd="0" presId="urn:microsoft.com/office/officeart/2017/3/layout/HorizontalLabelsTimeline"/>
    <dgm:cxn modelId="{32775700-0A58-4ACD-9095-19D166078A97}" type="presParOf" srcId="{F12D374E-E10C-4D7D-8A4E-4F712D59B4C6}" destId="{74D8BAF4-1C5C-4936-BA93-7F5EBC07EAF6}" srcOrd="1" destOrd="0" presId="urn:microsoft.com/office/officeart/2017/3/layout/HorizontalLabelsTimeline"/>
    <dgm:cxn modelId="{4554ABF4-ADF2-4B8F-BC27-EEB559DBA9DB}" type="presParOf" srcId="{F12D374E-E10C-4D7D-8A4E-4F712D59B4C6}" destId="{2146EA06-F5BB-4CE8-BFB4-96A2A45FD36D}" srcOrd="2" destOrd="0" presId="urn:microsoft.com/office/officeart/2017/3/layout/HorizontalLabelsTimeline"/>
    <dgm:cxn modelId="{F75299D5-0DCE-4842-961F-1B60F37AE925}" type="presParOf" srcId="{2146EA06-F5BB-4CE8-BFB4-96A2A45FD36D}" destId="{72BB1CAE-DFD4-471C-A991-0B34D6890548}" srcOrd="0" destOrd="0" presId="urn:microsoft.com/office/officeart/2017/3/layout/HorizontalLabelsTimeline"/>
    <dgm:cxn modelId="{4C4F08AC-B9E8-490A-8F0B-6E0B74CCCD0B}" type="presParOf" srcId="{2146EA06-F5BB-4CE8-BFB4-96A2A45FD36D}" destId="{1A0A92D0-7AD2-47A3-AECD-425CA9F6A3CE}" srcOrd="1" destOrd="0" presId="urn:microsoft.com/office/officeart/2017/3/layout/HorizontalLabelsTimeline"/>
    <dgm:cxn modelId="{CF3A28CA-080F-469E-B059-E21EB619E73F}" type="presParOf" srcId="{1A0A92D0-7AD2-47A3-AECD-425CA9F6A3CE}" destId="{FE558F81-8BD4-433B-BBC3-4860308FDD64}" srcOrd="0" destOrd="0" presId="urn:microsoft.com/office/officeart/2017/3/layout/HorizontalLabelsTimeline"/>
    <dgm:cxn modelId="{211807C0-8E2E-405A-9D6B-FA714D95F911}" type="presParOf" srcId="{1A0A92D0-7AD2-47A3-AECD-425CA9F6A3CE}" destId="{443B7B93-D78B-4948-A931-9FAB0EF59407}" srcOrd="1" destOrd="0" presId="urn:microsoft.com/office/officeart/2017/3/layout/HorizontalLabelsTimeline"/>
    <dgm:cxn modelId="{2F31CED2-D460-4EBD-9D05-CB70F31123C8}" type="presParOf" srcId="{2146EA06-F5BB-4CE8-BFB4-96A2A45FD36D}" destId="{9139E730-D2D5-4043-AF1C-BB204CD4D032}" srcOrd="2" destOrd="0" presId="urn:microsoft.com/office/officeart/2017/3/layout/HorizontalLabelsTimeline"/>
    <dgm:cxn modelId="{6D96934D-8DF8-435A-9043-E9E9F645B13F}" type="presParOf" srcId="{2146EA06-F5BB-4CE8-BFB4-96A2A45FD36D}" destId="{887832CF-AA87-4187-AD45-11E85612F0F3}" srcOrd="3" destOrd="0" presId="urn:microsoft.com/office/officeart/2017/3/layout/HorizontalLabelsTimeline"/>
    <dgm:cxn modelId="{838BDEF0-B2CC-4DC1-A123-4DA8D68C907D}" type="presParOf" srcId="{2146EA06-F5BB-4CE8-BFB4-96A2A45FD36D}" destId="{E7A2A394-F1A0-4339-BE8A-81D2B932A24B}" srcOrd="4" destOrd="0" presId="urn:microsoft.com/office/officeart/2017/3/layout/HorizontalLabelsTimeline"/>
    <dgm:cxn modelId="{8C6E2968-05E1-4AD1-B18A-428C9B50F141}" type="presParOf" srcId="{F12D374E-E10C-4D7D-8A4E-4F712D59B4C6}" destId="{F78B510F-707F-4D35-958A-09364EA4BCFE}" srcOrd="3" destOrd="0" presId="urn:microsoft.com/office/officeart/2017/3/layout/HorizontalLabelsTimeline"/>
    <dgm:cxn modelId="{A59E184D-4DF1-4CC9-B671-662275C6127A}" type="presParOf" srcId="{F12D374E-E10C-4D7D-8A4E-4F712D59B4C6}" destId="{0F0486D6-F7FF-4AF8-8CC1-968DA73F27A7}" srcOrd="4" destOrd="0" presId="urn:microsoft.com/office/officeart/2017/3/layout/HorizontalLabelsTimeline"/>
    <dgm:cxn modelId="{2E8185C2-DEDE-4C95-8826-6680BE6E415E}" type="presParOf" srcId="{0F0486D6-F7FF-4AF8-8CC1-968DA73F27A7}" destId="{D571CCCB-7ED2-4C46-9566-78A7EB808240}" srcOrd="0" destOrd="0" presId="urn:microsoft.com/office/officeart/2017/3/layout/HorizontalLabelsTimeline"/>
    <dgm:cxn modelId="{CD29A5E3-AF5F-4359-8D62-4CEBFA1DDC38}" type="presParOf" srcId="{0F0486D6-F7FF-4AF8-8CC1-968DA73F27A7}" destId="{EC5CF01B-1ED7-4257-AF12-9675FAE27730}" srcOrd="1" destOrd="0" presId="urn:microsoft.com/office/officeart/2017/3/layout/HorizontalLabelsTimeline"/>
    <dgm:cxn modelId="{6350FCA5-FBDC-4E93-9A37-41527BBBB6B2}" type="presParOf" srcId="{EC5CF01B-1ED7-4257-AF12-9675FAE27730}" destId="{1DEF63B7-310A-4308-B280-3B9E745E4102}" srcOrd="0" destOrd="0" presId="urn:microsoft.com/office/officeart/2017/3/layout/HorizontalLabelsTimeline"/>
    <dgm:cxn modelId="{F93ED139-6273-425D-9197-47054C7C3151}" type="presParOf" srcId="{EC5CF01B-1ED7-4257-AF12-9675FAE27730}" destId="{5297CD24-684C-4C79-8FE7-3862D22DA0BD}" srcOrd="1" destOrd="0" presId="urn:microsoft.com/office/officeart/2017/3/layout/HorizontalLabelsTimeline"/>
    <dgm:cxn modelId="{CB7D130F-AAE5-439C-97C4-43F95F8B5CAA}" type="presParOf" srcId="{0F0486D6-F7FF-4AF8-8CC1-968DA73F27A7}" destId="{B9749873-F433-4ADE-B872-EC3C635AF27D}" srcOrd="2" destOrd="0" presId="urn:microsoft.com/office/officeart/2017/3/layout/HorizontalLabelsTimeline"/>
    <dgm:cxn modelId="{F41076D6-C742-4C21-AE2E-C395EFDE95CA}" type="presParOf" srcId="{0F0486D6-F7FF-4AF8-8CC1-968DA73F27A7}" destId="{B558A1AF-E0BC-4B98-B7B8-5C21B69B839D}" srcOrd="3" destOrd="0" presId="urn:microsoft.com/office/officeart/2017/3/layout/HorizontalLabelsTimeline"/>
    <dgm:cxn modelId="{B87D05B8-1CF2-4338-9C02-33D5091E1564}" type="presParOf" srcId="{0F0486D6-F7FF-4AF8-8CC1-968DA73F27A7}" destId="{7887A784-8D69-421E-9B6F-8A2652A94AB1}" srcOrd="4" destOrd="0" presId="urn:microsoft.com/office/officeart/2017/3/layout/HorizontalLabelsTimeline"/>
    <dgm:cxn modelId="{0840BDEC-63E4-49CA-8F39-E300EF5F09A4}" type="presParOf" srcId="{F12D374E-E10C-4D7D-8A4E-4F712D59B4C6}" destId="{428A052B-0F55-4980-811D-E593438A2ED6}" srcOrd="5" destOrd="0" presId="urn:microsoft.com/office/officeart/2017/3/layout/HorizontalLabelsTimeline"/>
    <dgm:cxn modelId="{4C630617-E635-4C87-BCB7-3E1DCF5E069F}" type="presParOf" srcId="{F12D374E-E10C-4D7D-8A4E-4F712D59B4C6}" destId="{95B3506E-1E84-491B-BC30-1C2F7C2D0B15}" srcOrd="6" destOrd="0" presId="urn:microsoft.com/office/officeart/2017/3/layout/HorizontalLabelsTimeline"/>
    <dgm:cxn modelId="{3058D33E-0C9D-49C0-95E0-0DC6630133C0}" type="presParOf" srcId="{95B3506E-1E84-491B-BC30-1C2F7C2D0B15}" destId="{E3712DB0-8719-4F48-9251-C0D67408D19D}" srcOrd="0" destOrd="0" presId="urn:microsoft.com/office/officeart/2017/3/layout/HorizontalLabelsTimeline"/>
    <dgm:cxn modelId="{C6598865-CEF6-42BF-9866-6E10E9C386A0}" type="presParOf" srcId="{95B3506E-1E84-491B-BC30-1C2F7C2D0B15}" destId="{C72D3F65-9CBF-47EB-AD8C-CE2BA4901FDF}" srcOrd="1" destOrd="0" presId="urn:microsoft.com/office/officeart/2017/3/layout/HorizontalLabelsTimeline"/>
    <dgm:cxn modelId="{CF8B3CD1-56D1-40CA-AEAA-5D55665C4E71}" type="presParOf" srcId="{C72D3F65-9CBF-47EB-AD8C-CE2BA4901FDF}" destId="{3B28F861-52E7-4E70-BA82-A4A3680438C3}" srcOrd="0" destOrd="0" presId="urn:microsoft.com/office/officeart/2017/3/layout/HorizontalLabelsTimeline"/>
    <dgm:cxn modelId="{4CE9F94B-1F6C-4450-9BF9-F5A646623D68}" type="presParOf" srcId="{C72D3F65-9CBF-47EB-AD8C-CE2BA4901FDF}" destId="{E61C2ADA-F136-48A0-BDC8-AFAAE70A2478}" srcOrd="1" destOrd="0" presId="urn:microsoft.com/office/officeart/2017/3/layout/HorizontalLabelsTimeline"/>
    <dgm:cxn modelId="{C44A9AA2-6C56-45E0-AC58-6775D7E4399E}" type="presParOf" srcId="{95B3506E-1E84-491B-BC30-1C2F7C2D0B15}" destId="{A430AA80-825F-416E-B8D1-076D9D59FAE3}" srcOrd="2" destOrd="0" presId="urn:microsoft.com/office/officeart/2017/3/layout/HorizontalLabelsTimeline"/>
    <dgm:cxn modelId="{DC2960FD-79FA-4F0D-9896-94E445405334}" type="presParOf" srcId="{95B3506E-1E84-491B-BC30-1C2F7C2D0B15}" destId="{0D3FCEA2-5171-4F5F-9DFD-68DE5A5F358D}" srcOrd="3" destOrd="0" presId="urn:microsoft.com/office/officeart/2017/3/layout/HorizontalLabelsTimeline"/>
    <dgm:cxn modelId="{B6D14D8C-318D-4EAF-97D5-3F8213871960}" type="presParOf" srcId="{95B3506E-1E84-491B-BC30-1C2F7C2D0B15}" destId="{4D7AC3B3-35CC-45B3-AC69-DCF9D5FCFE06}" srcOrd="4" destOrd="0" presId="urn:microsoft.com/office/officeart/2017/3/layout/HorizontalLabelsTimeline"/>
    <dgm:cxn modelId="{47AB74A3-1FC8-4E12-92F1-63E0C365EE97}" type="presParOf" srcId="{F12D374E-E10C-4D7D-8A4E-4F712D59B4C6}" destId="{FB56A6D3-47B1-4210-80B1-34376DE045C5}" srcOrd="7" destOrd="0" presId="urn:microsoft.com/office/officeart/2017/3/layout/HorizontalLabelsTimeline"/>
    <dgm:cxn modelId="{87F63089-E230-41D2-9CF1-9EB9837A1FBC}" type="presParOf" srcId="{F12D374E-E10C-4D7D-8A4E-4F712D59B4C6}" destId="{A2602458-5F25-4795-871B-D624B6F8F939}" srcOrd="8" destOrd="0" presId="urn:microsoft.com/office/officeart/2017/3/layout/HorizontalLabelsTimeline"/>
    <dgm:cxn modelId="{29E1158A-D9B7-4454-8358-DCEB142B09AD}" type="presParOf" srcId="{A2602458-5F25-4795-871B-D624B6F8F939}" destId="{1DCF12EF-57A1-44DD-A2F9-E072207D1DF4}" srcOrd="0" destOrd="0" presId="urn:microsoft.com/office/officeart/2017/3/layout/HorizontalLabelsTimeline"/>
    <dgm:cxn modelId="{D666CF93-D6B0-46A9-9E7F-D574202A6AEB}" type="presParOf" srcId="{A2602458-5F25-4795-871B-D624B6F8F939}" destId="{A255351D-F472-4F48-89A0-F90BB7DC3311}" srcOrd="1" destOrd="0" presId="urn:microsoft.com/office/officeart/2017/3/layout/HorizontalLabelsTimeline"/>
    <dgm:cxn modelId="{1AD828E9-C068-44CB-B0D3-D0ACA3754FD1}" type="presParOf" srcId="{A255351D-F472-4F48-89A0-F90BB7DC3311}" destId="{32A24476-8886-4607-B5CF-6A0D104AC73E}" srcOrd="0" destOrd="0" presId="urn:microsoft.com/office/officeart/2017/3/layout/HorizontalLabelsTimeline"/>
    <dgm:cxn modelId="{A6240618-16AF-47BA-9332-EDAA887F321F}" type="presParOf" srcId="{A255351D-F472-4F48-89A0-F90BB7DC3311}" destId="{8D6898C0-E062-4ED3-9A46-ED74266E54D1}" srcOrd="1" destOrd="0" presId="urn:microsoft.com/office/officeart/2017/3/layout/HorizontalLabelsTimeline"/>
    <dgm:cxn modelId="{A3356858-C9AF-41F5-BAAF-CF0754BC1AC8}" type="presParOf" srcId="{A2602458-5F25-4795-871B-D624B6F8F939}" destId="{4996E167-3B32-4EE7-95CA-5967027C1F0B}" srcOrd="2" destOrd="0" presId="urn:microsoft.com/office/officeart/2017/3/layout/HorizontalLabelsTimeline"/>
    <dgm:cxn modelId="{CF6E9B4F-B9CF-4926-A551-838744A34D51}" type="presParOf" srcId="{A2602458-5F25-4795-871B-D624B6F8F939}" destId="{CE3AC71D-A3CA-4904-81D9-DF79BD8F60B2}" srcOrd="3" destOrd="0" presId="urn:microsoft.com/office/officeart/2017/3/layout/HorizontalLabelsTimeline"/>
    <dgm:cxn modelId="{58BE2418-2F3E-4BBF-B8B2-1128EA5209B2}" type="presParOf" srcId="{A2602458-5F25-4795-871B-D624B6F8F939}" destId="{4BBCD3B2-CBA7-485E-8B39-A576B796A011}"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441072-97F8-408A-B935-415EA8C48A13}"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3964B9D-8A5A-4B3A-86C3-E847DE7DFB6B}">
      <dgm:prSet/>
      <dgm:spPr/>
      <dgm:t>
        <a:bodyPr/>
        <a:lstStyle/>
        <a:p>
          <a:r>
            <a:rPr lang="en-US"/>
            <a:t>Prevention programs: intervene before an eviction is filed </a:t>
          </a:r>
        </a:p>
      </dgm:t>
    </dgm:pt>
    <dgm:pt modelId="{EF4CBA65-118B-4F97-B6C6-C5D13D377315}" type="parTrans" cxnId="{59B67497-64DA-4421-B8C5-5E6775431D70}">
      <dgm:prSet/>
      <dgm:spPr/>
      <dgm:t>
        <a:bodyPr/>
        <a:lstStyle/>
        <a:p>
          <a:endParaRPr lang="en-US"/>
        </a:p>
      </dgm:t>
    </dgm:pt>
    <dgm:pt modelId="{22AE852E-36B0-4EC7-BD67-3D565A957FF3}" type="sibTrans" cxnId="{59B67497-64DA-4421-B8C5-5E6775431D70}">
      <dgm:prSet/>
      <dgm:spPr/>
      <dgm:t>
        <a:bodyPr/>
        <a:lstStyle/>
        <a:p>
          <a:endParaRPr lang="en-US"/>
        </a:p>
      </dgm:t>
    </dgm:pt>
    <dgm:pt modelId="{89F13F78-6758-4570-B9FB-19163956C876}">
      <dgm:prSet/>
      <dgm:spPr/>
      <dgm:t>
        <a:bodyPr/>
        <a:lstStyle/>
        <a:p>
          <a:r>
            <a:rPr lang="en-US"/>
            <a:t>Diversion: divert cases from legal proceedings.</a:t>
          </a:r>
        </a:p>
      </dgm:t>
    </dgm:pt>
    <dgm:pt modelId="{4EA4B919-AF14-409B-A090-7DCDDB9E304A}" type="parTrans" cxnId="{FC70D03A-3F5C-4262-A623-4436D4659179}">
      <dgm:prSet/>
      <dgm:spPr/>
      <dgm:t>
        <a:bodyPr/>
        <a:lstStyle/>
        <a:p>
          <a:endParaRPr lang="en-US"/>
        </a:p>
      </dgm:t>
    </dgm:pt>
    <dgm:pt modelId="{25C434CF-01E5-4FC3-B3A3-B3D62EA1EB44}" type="sibTrans" cxnId="{FC70D03A-3F5C-4262-A623-4436D4659179}">
      <dgm:prSet/>
      <dgm:spPr/>
      <dgm:t>
        <a:bodyPr/>
        <a:lstStyle/>
        <a:p>
          <a:endParaRPr lang="en-US"/>
        </a:p>
      </dgm:t>
    </dgm:pt>
    <dgm:pt modelId="{54D91CE0-2791-467F-8179-024B551350F4}">
      <dgm:prSet/>
      <dgm:spPr/>
      <dgm:t>
        <a:bodyPr/>
        <a:lstStyle/>
        <a:p>
          <a:r>
            <a:rPr lang="en-US"/>
            <a:t>Many programs started or were substantially modified in response to the COVID pandemic and most focused on nonpayment issues</a:t>
          </a:r>
        </a:p>
      </dgm:t>
    </dgm:pt>
    <dgm:pt modelId="{B2457AAC-29D1-47A0-A23F-C64E8E707101}" type="parTrans" cxnId="{A0A722C7-6585-43E3-AAC6-89D4655EC507}">
      <dgm:prSet/>
      <dgm:spPr/>
      <dgm:t>
        <a:bodyPr/>
        <a:lstStyle/>
        <a:p>
          <a:endParaRPr lang="en-US"/>
        </a:p>
      </dgm:t>
    </dgm:pt>
    <dgm:pt modelId="{9FD0AF08-2194-4700-A3B0-3F05B14802E7}" type="sibTrans" cxnId="{A0A722C7-6585-43E3-AAC6-89D4655EC507}">
      <dgm:prSet/>
      <dgm:spPr/>
      <dgm:t>
        <a:bodyPr/>
        <a:lstStyle/>
        <a:p>
          <a:endParaRPr lang="en-US"/>
        </a:p>
      </dgm:t>
    </dgm:pt>
    <dgm:pt modelId="{F96860F9-D4E6-41D4-81D9-4EC54A724B77}" type="pres">
      <dgm:prSet presAssocID="{3C441072-97F8-408A-B935-415EA8C48A13}" presName="outerComposite" presStyleCnt="0">
        <dgm:presLayoutVars>
          <dgm:chMax val="5"/>
          <dgm:dir/>
          <dgm:resizeHandles val="exact"/>
        </dgm:presLayoutVars>
      </dgm:prSet>
      <dgm:spPr/>
    </dgm:pt>
    <dgm:pt modelId="{0A8073B6-9AC0-4DA7-AF33-84B0901B8B36}" type="pres">
      <dgm:prSet presAssocID="{3C441072-97F8-408A-B935-415EA8C48A13}" presName="dummyMaxCanvas" presStyleCnt="0">
        <dgm:presLayoutVars/>
      </dgm:prSet>
      <dgm:spPr/>
    </dgm:pt>
    <dgm:pt modelId="{27F60BB7-62AE-4460-A806-6B3954F06C1B}" type="pres">
      <dgm:prSet presAssocID="{3C441072-97F8-408A-B935-415EA8C48A13}" presName="ThreeNodes_1" presStyleLbl="node1" presStyleIdx="0" presStyleCnt="3">
        <dgm:presLayoutVars>
          <dgm:bulletEnabled val="1"/>
        </dgm:presLayoutVars>
      </dgm:prSet>
      <dgm:spPr/>
    </dgm:pt>
    <dgm:pt modelId="{84600B64-AA5D-4788-8855-AECEEC974704}" type="pres">
      <dgm:prSet presAssocID="{3C441072-97F8-408A-B935-415EA8C48A13}" presName="ThreeNodes_2" presStyleLbl="node1" presStyleIdx="1" presStyleCnt="3">
        <dgm:presLayoutVars>
          <dgm:bulletEnabled val="1"/>
        </dgm:presLayoutVars>
      </dgm:prSet>
      <dgm:spPr/>
    </dgm:pt>
    <dgm:pt modelId="{0ECE6242-0F59-4D9E-8F4C-6CA39712306B}" type="pres">
      <dgm:prSet presAssocID="{3C441072-97F8-408A-B935-415EA8C48A13}" presName="ThreeNodes_3" presStyleLbl="node1" presStyleIdx="2" presStyleCnt="3">
        <dgm:presLayoutVars>
          <dgm:bulletEnabled val="1"/>
        </dgm:presLayoutVars>
      </dgm:prSet>
      <dgm:spPr/>
    </dgm:pt>
    <dgm:pt modelId="{AC18AB00-BB8A-4B72-B1E2-C545E8312B2A}" type="pres">
      <dgm:prSet presAssocID="{3C441072-97F8-408A-B935-415EA8C48A13}" presName="ThreeConn_1-2" presStyleLbl="fgAccFollowNode1" presStyleIdx="0" presStyleCnt="2">
        <dgm:presLayoutVars>
          <dgm:bulletEnabled val="1"/>
        </dgm:presLayoutVars>
      </dgm:prSet>
      <dgm:spPr/>
    </dgm:pt>
    <dgm:pt modelId="{2378CBFC-DE38-42D2-831C-470C56B078B1}" type="pres">
      <dgm:prSet presAssocID="{3C441072-97F8-408A-B935-415EA8C48A13}" presName="ThreeConn_2-3" presStyleLbl="fgAccFollowNode1" presStyleIdx="1" presStyleCnt="2">
        <dgm:presLayoutVars>
          <dgm:bulletEnabled val="1"/>
        </dgm:presLayoutVars>
      </dgm:prSet>
      <dgm:spPr/>
    </dgm:pt>
    <dgm:pt modelId="{3DC4AEBB-F42E-4289-A91B-0DE1D36444D4}" type="pres">
      <dgm:prSet presAssocID="{3C441072-97F8-408A-B935-415EA8C48A13}" presName="ThreeNodes_1_text" presStyleLbl="node1" presStyleIdx="2" presStyleCnt="3">
        <dgm:presLayoutVars>
          <dgm:bulletEnabled val="1"/>
        </dgm:presLayoutVars>
      </dgm:prSet>
      <dgm:spPr/>
    </dgm:pt>
    <dgm:pt modelId="{1DC0250C-D4C1-4633-8528-DA41C6D94BFE}" type="pres">
      <dgm:prSet presAssocID="{3C441072-97F8-408A-B935-415EA8C48A13}" presName="ThreeNodes_2_text" presStyleLbl="node1" presStyleIdx="2" presStyleCnt="3">
        <dgm:presLayoutVars>
          <dgm:bulletEnabled val="1"/>
        </dgm:presLayoutVars>
      </dgm:prSet>
      <dgm:spPr/>
    </dgm:pt>
    <dgm:pt modelId="{EAF531AF-801E-4D33-A3B1-CD1DF21EC559}" type="pres">
      <dgm:prSet presAssocID="{3C441072-97F8-408A-B935-415EA8C48A13}" presName="ThreeNodes_3_text" presStyleLbl="node1" presStyleIdx="2" presStyleCnt="3">
        <dgm:presLayoutVars>
          <dgm:bulletEnabled val="1"/>
        </dgm:presLayoutVars>
      </dgm:prSet>
      <dgm:spPr/>
    </dgm:pt>
  </dgm:ptLst>
  <dgm:cxnLst>
    <dgm:cxn modelId="{EC6FDC0F-B77F-419D-8069-B7064DCCB3A2}" type="presOf" srcId="{54D91CE0-2791-467F-8179-024B551350F4}" destId="{0ECE6242-0F59-4D9E-8F4C-6CA39712306B}" srcOrd="0" destOrd="0" presId="urn:microsoft.com/office/officeart/2005/8/layout/vProcess5"/>
    <dgm:cxn modelId="{F3D92825-6EA4-4128-A2C5-8FA002E786B6}" type="presOf" srcId="{89F13F78-6758-4570-B9FB-19163956C876}" destId="{84600B64-AA5D-4788-8855-AECEEC974704}" srcOrd="0" destOrd="0" presId="urn:microsoft.com/office/officeart/2005/8/layout/vProcess5"/>
    <dgm:cxn modelId="{EA07AC29-7B05-4486-AC16-E0B7BD3BFD48}" type="presOf" srcId="{3C441072-97F8-408A-B935-415EA8C48A13}" destId="{F96860F9-D4E6-41D4-81D9-4EC54A724B77}" srcOrd="0" destOrd="0" presId="urn:microsoft.com/office/officeart/2005/8/layout/vProcess5"/>
    <dgm:cxn modelId="{FC70D03A-3F5C-4262-A623-4436D4659179}" srcId="{3C441072-97F8-408A-B935-415EA8C48A13}" destId="{89F13F78-6758-4570-B9FB-19163956C876}" srcOrd="1" destOrd="0" parTransId="{4EA4B919-AF14-409B-A090-7DCDDB9E304A}" sibTransId="{25C434CF-01E5-4FC3-B3A3-B3D62EA1EB44}"/>
    <dgm:cxn modelId="{63C4214D-C5B0-4C4D-8637-EAD8F4A7C291}" type="presOf" srcId="{89F13F78-6758-4570-B9FB-19163956C876}" destId="{1DC0250C-D4C1-4633-8528-DA41C6D94BFE}" srcOrd="1" destOrd="0" presId="urn:microsoft.com/office/officeart/2005/8/layout/vProcess5"/>
    <dgm:cxn modelId="{3104BB70-90FC-4CDA-B90D-9DFDA50DA3B5}" type="presOf" srcId="{73964B9D-8A5A-4B3A-86C3-E847DE7DFB6B}" destId="{27F60BB7-62AE-4460-A806-6B3954F06C1B}" srcOrd="0" destOrd="0" presId="urn:microsoft.com/office/officeart/2005/8/layout/vProcess5"/>
    <dgm:cxn modelId="{BB2FB258-70E9-4624-8FFA-6098F1FBA064}" type="presOf" srcId="{73964B9D-8A5A-4B3A-86C3-E847DE7DFB6B}" destId="{3DC4AEBB-F42E-4289-A91B-0DE1D36444D4}" srcOrd="1" destOrd="0" presId="urn:microsoft.com/office/officeart/2005/8/layout/vProcess5"/>
    <dgm:cxn modelId="{8D144A7F-4FEE-48F1-9515-AF5F49F3118A}" type="presOf" srcId="{25C434CF-01E5-4FC3-B3A3-B3D62EA1EB44}" destId="{2378CBFC-DE38-42D2-831C-470C56B078B1}" srcOrd="0" destOrd="0" presId="urn:microsoft.com/office/officeart/2005/8/layout/vProcess5"/>
    <dgm:cxn modelId="{59B67497-64DA-4421-B8C5-5E6775431D70}" srcId="{3C441072-97F8-408A-B935-415EA8C48A13}" destId="{73964B9D-8A5A-4B3A-86C3-E847DE7DFB6B}" srcOrd="0" destOrd="0" parTransId="{EF4CBA65-118B-4F97-B6C6-C5D13D377315}" sibTransId="{22AE852E-36B0-4EC7-BD67-3D565A957FF3}"/>
    <dgm:cxn modelId="{C323419B-5F5F-4548-82FD-2885E86015AC}" type="presOf" srcId="{22AE852E-36B0-4EC7-BD67-3D565A957FF3}" destId="{AC18AB00-BB8A-4B72-B1E2-C545E8312B2A}" srcOrd="0" destOrd="0" presId="urn:microsoft.com/office/officeart/2005/8/layout/vProcess5"/>
    <dgm:cxn modelId="{E5954EB4-C3AC-4673-A7BB-0CAFDA53B54A}" type="presOf" srcId="{54D91CE0-2791-467F-8179-024B551350F4}" destId="{EAF531AF-801E-4D33-A3B1-CD1DF21EC559}" srcOrd="1" destOrd="0" presId="urn:microsoft.com/office/officeart/2005/8/layout/vProcess5"/>
    <dgm:cxn modelId="{A0A722C7-6585-43E3-AAC6-89D4655EC507}" srcId="{3C441072-97F8-408A-B935-415EA8C48A13}" destId="{54D91CE0-2791-467F-8179-024B551350F4}" srcOrd="2" destOrd="0" parTransId="{B2457AAC-29D1-47A0-A23F-C64E8E707101}" sibTransId="{9FD0AF08-2194-4700-A3B0-3F05B14802E7}"/>
    <dgm:cxn modelId="{0F68B96E-6B0E-49A5-8BCA-AAA5C7AC8EC1}" type="presParOf" srcId="{F96860F9-D4E6-41D4-81D9-4EC54A724B77}" destId="{0A8073B6-9AC0-4DA7-AF33-84B0901B8B36}" srcOrd="0" destOrd="0" presId="urn:microsoft.com/office/officeart/2005/8/layout/vProcess5"/>
    <dgm:cxn modelId="{7F827491-7A4A-4FAB-9AFF-E8AC611476DA}" type="presParOf" srcId="{F96860F9-D4E6-41D4-81D9-4EC54A724B77}" destId="{27F60BB7-62AE-4460-A806-6B3954F06C1B}" srcOrd="1" destOrd="0" presId="urn:microsoft.com/office/officeart/2005/8/layout/vProcess5"/>
    <dgm:cxn modelId="{A4D5F3EA-D8C2-4A1A-95E7-1991FE029CED}" type="presParOf" srcId="{F96860F9-D4E6-41D4-81D9-4EC54A724B77}" destId="{84600B64-AA5D-4788-8855-AECEEC974704}" srcOrd="2" destOrd="0" presId="urn:microsoft.com/office/officeart/2005/8/layout/vProcess5"/>
    <dgm:cxn modelId="{220CBCCC-38D4-4969-BA25-839BB1BC7FF4}" type="presParOf" srcId="{F96860F9-D4E6-41D4-81D9-4EC54A724B77}" destId="{0ECE6242-0F59-4D9E-8F4C-6CA39712306B}" srcOrd="3" destOrd="0" presId="urn:microsoft.com/office/officeart/2005/8/layout/vProcess5"/>
    <dgm:cxn modelId="{5C4E810E-34BC-4D4B-ACEE-8C753190992D}" type="presParOf" srcId="{F96860F9-D4E6-41D4-81D9-4EC54A724B77}" destId="{AC18AB00-BB8A-4B72-B1E2-C545E8312B2A}" srcOrd="4" destOrd="0" presId="urn:microsoft.com/office/officeart/2005/8/layout/vProcess5"/>
    <dgm:cxn modelId="{88EDDDDA-AD23-4234-8B25-267C86444F25}" type="presParOf" srcId="{F96860F9-D4E6-41D4-81D9-4EC54A724B77}" destId="{2378CBFC-DE38-42D2-831C-470C56B078B1}" srcOrd="5" destOrd="0" presId="urn:microsoft.com/office/officeart/2005/8/layout/vProcess5"/>
    <dgm:cxn modelId="{AA60A969-977B-4F85-AEE7-F703B6330403}" type="presParOf" srcId="{F96860F9-D4E6-41D4-81D9-4EC54A724B77}" destId="{3DC4AEBB-F42E-4289-A91B-0DE1D36444D4}" srcOrd="6" destOrd="0" presId="urn:microsoft.com/office/officeart/2005/8/layout/vProcess5"/>
    <dgm:cxn modelId="{2DFFCEA7-613A-42DE-9FD3-4F1151D0C0BA}" type="presParOf" srcId="{F96860F9-D4E6-41D4-81D9-4EC54A724B77}" destId="{1DC0250C-D4C1-4633-8528-DA41C6D94BFE}" srcOrd="7" destOrd="0" presId="urn:microsoft.com/office/officeart/2005/8/layout/vProcess5"/>
    <dgm:cxn modelId="{7896B17C-E6AB-484C-BD68-9D0FD1F83AFC}" type="presParOf" srcId="{F96860F9-D4E6-41D4-81D9-4EC54A724B77}" destId="{EAF531AF-801E-4D33-A3B1-CD1DF21EC55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441072-97F8-408A-B935-415EA8C48A1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D7D1A914-92C2-4745-9D6F-63CD02FF88AB}">
      <dgm:prSet/>
      <dgm:spPr/>
      <dgm:t>
        <a:bodyPr/>
        <a:lstStyle/>
        <a:p>
          <a:pPr>
            <a:buFont typeface="+mj-lt"/>
            <a:buAutoNum type="alphaLcPeriod"/>
          </a:pPr>
          <a:r>
            <a:rPr lang="en-US" dirty="0"/>
            <a:t>Decrease evictions</a:t>
          </a:r>
        </a:p>
      </dgm:t>
    </dgm:pt>
    <dgm:pt modelId="{3CED50B1-1B07-4016-B117-E25793995E69}" type="parTrans" cxnId="{DA695CF4-DAD0-4A75-9D1D-778E669DA0F1}">
      <dgm:prSet/>
      <dgm:spPr/>
      <dgm:t>
        <a:bodyPr/>
        <a:lstStyle/>
        <a:p>
          <a:endParaRPr lang="en-US"/>
        </a:p>
      </dgm:t>
    </dgm:pt>
    <dgm:pt modelId="{44BFA459-A8D9-4440-8E89-83DE109CC95B}" type="sibTrans" cxnId="{DA695CF4-DAD0-4A75-9D1D-778E669DA0F1}">
      <dgm:prSet/>
      <dgm:spPr/>
      <dgm:t>
        <a:bodyPr/>
        <a:lstStyle/>
        <a:p>
          <a:endParaRPr lang="en-US"/>
        </a:p>
      </dgm:t>
    </dgm:pt>
    <dgm:pt modelId="{EE4DAB80-4CB7-4B59-B76E-892AE0A3402C}">
      <dgm:prSet/>
      <dgm:spPr/>
      <dgm:t>
        <a:bodyPr/>
        <a:lstStyle/>
        <a:p>
          <a:pPr>
            <a:buFont typeface="+mj-lt"/>
            <a:buAutoNum type="romanLcPeriod"/>
          </a:pPr>
          <a:r>
            <a:rPr lang="en-US" dirty="0"/>
            <a:t>Increase housing stability for landlords and tenants in subsidized or low-income housing</a:t>
          </a:r>
        </a:p>
      </dgm:t>
    </dgm:pt>
    <dgm:pt modelId="{F78BF9DD-D732-48C5-A97A-595177BC95A4}" type="parTrans" cxnId="{3D7AF9ED-2970-4F45-A1A8-7680C1286F85}">
      <dgm:prSet/>
      <dgm:spPr/>
      <dgm:t>
        <a:bodyPr/>
        <a:lstStyle/>
        <a:p>
          <a:endParaRPr lang="en-US"/>
        </a:p>
      </dgm:t>
    </dgm:pt>
    <dgm:pt modelId="{CB3F25C3-BA43-4AB4-9A5E-E3E86F0CC944}" type="sibTrans" cxnId="{3D7AF9ED-2970-4F45-A1A8-7680C1286F85}">
      <dgm:prSet/>
      <dgm:spPr/>
      <dgm:t>
        <a:bodyPr/>
        <a:lstStyle/>
        <a:p>
          <a:endParaRPr lang="en-US"/>
        </a:p>
      </dgm:t>
    </dgm:pt>
    <dgm:pt modelId="{224705E6-4D5E-4ACC-82C3-86B8106004C9}">
      <dgm:prSet/>
      <dgm:spPr/>
      <dgm:t>
        <a:bodyPr/>
        <a:lstStyle/>
        <a:p>
          <a:pPr>
            <a:buFont typeface="+mj-lt"/>
            <a:buAutoNum type="alphaLcPeriod"/>
          </a:pPr>
          <a:r>
            <a:rPr lang="en-US" dirty="0"/>
            <a:t>By providing conflict resolution specialists for support at the earliest sign of a problem. </a:t>
          </a:r>
        </a:p>
      </dgm:t>
    </dgm:pt>
    <dgm:pt modelId="{C8BCC03B-478D-4B40-A9FC-C0EB5D6EC191}" type="parTrans" cxnId="{071F2AA7-DA04-4E50-AAA3-BD3011C1C0A9}">
      <dgm:prSet/>
      <dgm:spPr/>
      <dgm:t>
        <a:bodyPr/>
        <a:lstStyle/>
        <a:p>
          <a:endParaRPr lang="en-US"/>
        </a:p>
      </dgm:t>
    </dgm:pt>
    <dgm:pt modelId="{E56635FD-ADE8-427F-ABB8-D75F0A3E2AE0}" type="sibTrans" cxnId="{071F2AA7-DA04-4E50-AAA3-BD3011C1C0A9}">
      <dgm:prSet/>
      <dgm:spPr/>
      <dgm:t>
        <a:bodyPr/>
        <a:lstStyle/>
        <a:p>
          <a:endParaRPr lang="en-US"/>
        </a:p>
      </dgm:t>
    </dgm:pt>
    <dgm:pt modelId="{532E8510-28C8-4E0D-8880-EAAC13188A54}">
      <dgm:prSet/>
      <dgm:spPr/>
      <dgm:t>
        <a:bodyPr/>
        <a:lstStyle/>
        <a:p>
          <a:pPr>
            <a:buFont typeface="+mj-lt"/>
            <a:buAutoNum type="romanLcPeriod"/>
          </a:pPr>
          <a:r>
            <a:rPr lang="en-US" dirty="0"/>
            <a:t>Decrease costs of eviction process for landlords and tenants</a:t>
          </a:r>
        </a:p>
      </dgm:t>
    </dgm:pt>
    <dgm:pt modelId="{55023B68-FE01-449B-935A-71E9361A8329}" type="parTrans" cxnId="{B42B1ED2-7817-47F3-83B6-9FF937CAEF1C}">
      <dgm:prSet/>
      <dgm:spPr/>
      <dgm:t>
        <a:bodyPr/>
        <a:lstStyle/>
        <a:p>
          <a:endParaRPr lang="en-US"/>
        </a:p>
      </dgm:t>
    </dgm:pt>
    <dgm:pt modelId="{4DF68C11-E4B5-4EC7-8610-CC737828E97D}" type="sibTrans" cxnId="{B42B1ED2-7817-47F3-83B6-9FF937CAEF1C}">
      <dgm:prSet/>
      <dgm:spPr/>
      <dgm:t>
        <a:bodyPr/>
        <a:lstStyle/>
        <a:p>
          <a:endParaRPr lang="en-US"/>
        </a:p>
      </dgm:t>
    </dgm:pt>
    <dgm:pt modelId="{DCDAE94C-6389-4547-8071-6A904EF10CD7}" type="pres">
      <dgm:prSet presAssocID="{3C441072-97F8-408A-B935-415EA8C48A13}" presName="vert0" presStyleCnt="0">
        <dgm:presLayoutVars>
          <dgm:dir/>
          <dgm:animOne val="branch"/>
          <dgm:animLvl val="lvl"/>
        </dgm:presLayoutVars>
      </dgm:prSet>
      <dgm:spPr/>
    </dgm:pt>
    <dgm:pt modelId="{E421EBAA-36C3-4ED6-A5B7-3136DFC0E0E4}" type="pres">
      <dgm:prSet presAssocID="{D7D1A914-92C2-4745-9D6F-63CD02FF88AB}" presName="thickLine" presStyleLbl="alignNode1" presStyleIdx="0" presStyleCnt="4"/>
      <dgm:spPr/>
    </dgm:pt>
    <dgm:pt modelId="{47DDE476-3E22-48C2-BC06-929D8DDBA309}" type="pres">
      <dgm:prSet presAssocID="{D7D1A914-92C2-4745-9D6F-63CD02FF88AB}" presName="horz1" presStyleCnt="0"/>
      <dgm:spPr/>
    </dgm:pt>
    <dgm:pt modelId="{6C3319D2-3609-4B74-AC8B-01E84F949FE0}" type="pres">
      <dgm:prSet presAssocID="{D7D1A914-92C2-4745-9D6F-63CD02FF88AB}" presName="tx1" presStyleLbl="revTx" presStyleIdx="0" presStyleCnt="4"/>
      <dgm:spPr/>
    </dgm:pt>
    <dgm:pt modelId="{081B620A-DAD4-4DA2-931C-6BD32CDB27A2}" type="pres">
      <dgm:prSet presAssocID="{D7D1A914-92C2-4745-9D6F-63CD02FF88AB}" presName="vert1" presStyleCnt="0"/>
      <dgm:spPr/>
    </dgm:pt>
    <dgm:pt modelId="{FEC13186-FE30-4281-9E23-AFF8533A4465}" type="pres">
      <dgm:prSet presAssocID="{EE4DAB80-4CB7-4B59-B76E-892AE0A3402C}" presName="thickLine" presStyleLbl="alignNode1" presStyleIdx="1" presStyleCnt="4"/>
      <dgm:spPr/>
    </dgm:pt>
    <dgm:pt modelId="{DEA56FAC-3D6B-483B-B166-04E0A8830060}" type="pres">
      <dgm:prSet presAssocID="{EE4DAB80-4CB7-4B59-B76E-892AE0A3402C}" presName="horz1" presStyleCnt="0"/>
      <dgm:spPr/>
    </dgm:pt>
    <dgm:pt modelId="{DB6D0667-8BDB-4929-96BC-AA4DFE70C98D}" type="pres">
      <dgm:prSet presAssocID="{EE4DAB80-4CB7-4B59-B76E-892AE0A3402C}" presName="tx1" presStyleLbl="revTx" presStyleIdx="1" presStyleCnt="4"/>
      <dgm:spPr/>
    </dgm:pt>
    <dgm:pt modelId="{D5266F9C-8B37-4F1A-B10C-1F24D0FFF589}" type="pres">
      <dgm:prSet presAssocID="{EE4DAB80-4CB7-4B59-B76E-892AE0A3402C}" presName="vert1" presStyleCnt="0"/>
      <dgm:spPr/>
    </dgm:pt>
    <dgm:pt modelId="{BC162681-5521-47AB-A747-931AAFA59D9D}" type="pres">
      <dgm:prSet presAssocID="{532E8510-28C8-4E0D-8880-EAAC13188A54}" presName="thickLine" presStyleLbl="alignNode1" presStyleIdx="2" presStyleCnt="4"/>
      <dgm:spPr/>
    </dgm:pt>
    <dgm:pt modelId="{4898E845-8FF7-4D7F-87BD-9E6D25A436A7}" type="pres">
      <dgm:prSet presAssocID="{532E8510-28C8-4E0D-8880-EAAC13188A54}" presName="horz1" presStyleCnt="0"/>
      <dgm:spPr/>
    </dgm:pt>
    <dgm:pt modelId="{C7176673-A419-40D1-A20E-81CF06E5BC84}" type="pres">
      <dgm:prSet presAssocID="{532E8510-28C8-4E0D-8880-EAAC13188A54}" presName="tx1" presStyleLbl="revTx" presStyleIdx="2" presStyleCnt="4"/>
      <dgm:spPr/>
    </dgm:pt>
    <dgm:pt modelId="{58A10EFA-6D58-4EC2-B7E8-0FA8967378FB}" type="pres">
      <dgm:prSet presAssocID="{532E8510-28C8-4E0D-8880-EAAC13188A54}" presName="vert1" presStyleCnt="0"/>
      <dgm:spPr/>
    </dgm:pt>
    <dgm:pt modelId="{EEC00069-A5E5-43B0-92EC-B6A31F404184}" type="pres">
      <dgm:prSet presAssocID="{224705E6-4D5E-4ACC-82C3-86B8106004C9}" presName="thickLine" presStyleLbl="alignNode1" presStyleIdx="3" presStyleCnt="4"/>
      <dgm:spPr/>
    </dgm:pt>
    <dgm:pt modelId="{0681AA68-A5C6-4546-B93A-A007A73328EC}" type="pres">
      <dgm:prSet presAssocID="{224705E6-4D5E-4ACC-82C3-86B8106004C9}" presName="horz1" presStyleCnt="0"/>
      <dgm:spPr/>
    </dgm:pt>
    <dgm:pt modelId="{120208BB-E013-4714-93B5-85E96C9B70E5}" type="pres">
      <dgm:prSet presAssocID="{224705E6-4D5E-4ACC-82C3-86B8106004C9}" presName="tx1" presStyleLbl="revTx" presStyleIdx="3" presStyleCnt="4"/>
      <dgm:spPr/>
    </dgm:pt>
    <dgm:pt modelId="{E90BCAF7-4345-41EC-8510-E6E894D92EA8}" type="pres">
      <dgm:prSet presAssocID="{224705E6-4D5E-4ACC-82C3-86B8106004C9}" presName="vert1" presStyleCnt="0"/>
      <dgm:spPr/>
    </dgm:pt>
  </dgm:ptLst>
  <dgm:cxnLst>
    <dgm:cxn modelId="{42474335-886B-4295-88F4-EB07C791D0A1}" type="presOf" srcId="{3C441072-97F8-408A-B935-415EA8C48A13}" destId="{DCDAE94C-6389-4547-8071-6A904EF10CD7}" srcOrd="0" destOrd="0" presId="urn:microsoft.com/office/officeart/2008/layout/LinedList"/>
    <dgm:cxn modelId="{A0543A83-97E4-4DB2-A953-65971B6233A5}" type="presOf" srcId="{D7D1A914-92C2-4745-9D6F-63CD02FF88AB}" destId="{6C3319D2-3609-4B74-AC8B-01E84F949FE0}" srcOrd="0" destOrd="0" presId="urn:microsoft.com/office/officeart/2008/layout/LinedList"/>
    <dgm:cxn modelId="{3AF79187-AB99-44D5-AFA0-21B7A98A14A7}" type="presOf" srcId="{224705E6-4D5E-4ACC-82C3-86B8106004C9}" destId="{120208BB-E013-4714-93B5-85E96C9B70E5}" srcOrd="0" destOrd="0" presId="urn:microsoft.com/office/officeart/2008/layout/LinedList"/>
    <dgm:cxn modelId="{95356E9A-42A6-4E0B-A249-956780B3081F}" type="presOf" srcId="{EE4DAB80-4CB7-4B59-B76E-892AE0A3402C}" destId="{DB6D0667-8BDB-4929-96BC-AA4DFE70C98D}" srcOrd="0" destOrd="0" presId="urn:microsoft.com/office/officeart/2008/layout/LinedList"/>
    <dgm:cxn modelId="{071F2AA7-DA04-4E50-AAA3-BD3011C1C0A9}" srcId="{3C441072-97F8-408A-B935-415EA8C48A13}" destId="{224705E6-4D5E-4ACC-82C3-86B8106004C9}" srcOrd="3" destOrd="0" parTransId="{C8BCC03B-478D-4B40-A9FC-C0EB5D6EC191}" sibTransId="{E56635FD-ADE8-427F-ABB8-D75F0A3E2AE0}"/>
    <dgm:cxn modelId="{0CBDACD0-E57F-418E-9AD1-5AC2A0F896A5}" type="presOf" srcId="{532E8510-28C8-4E0D-8880-EAAC13188A54}" destId="{C7176673-A419-40D1-A20E-81CF06E5BC84}" srcOrd="0" destOrd="0" presId="urn:microsoft.com/office/officeart/2008/layout/LinedList"/>
    <dgm:cxn modelId="{B42B1ED2-7817-47F3-83B6-9FF937CAEF1C}" srcId="{3C441072-97F8-408A-B935-415EA8C48A13}" destId="{532E8510-28C8-4E0D-8880-EAAC13188A54}" srcOrd="2" destOrd="0" parTransId="{55023B68-FE01-449B-935A-71E9361A8329}" sibTransId="{4DF68C11-E4B5-4EC7-8610-CC737828E97D}"/>
    <dgm:cxn modelId="{3D7AF9ED-2970-4F45-A1A8-7680C1286F85}" srcId="{3C441072-97F8-408A-B935-415EA8C48A13}" destId="{EE4DAB80-4CB7-4B59-B76E-892AE0A3402C}" srcOrd="1" destOrd="0" parTransId="{F78BF9DD-D732-48C5-A97A-595177BC95A4}" sibTransId="{CB3F25C3-BA43-4AB4-9A5E-E3E86F0CC944}"/>
    <dgm:cxn modelId="{DA695CF4-DAD0-4A75-9D1D-778E669DA0F1}" srcId="{3C441072-97F8-408A-B935-415EA8C48A13}" destId="{D7D1A914-92C2-4745-9D6F-63CD02FF88AB}" srcOrd="0" destOrd="0" parTransId="{3CED50B1-1B07-4016-B117-E25793995E69}" sibTransId="{44BFA459-A8D9-4440-8E89-83DE109CC95B}"/>
    <dgm:cxn modelId="{99D2570C-5DD5-4EF1-9802-D52245D6E6B5}" type="presParOf" srcId="{DCDAE94C-6389-4547-8071-6A904EF10CD7}" destId="{E421EBAA-36C3-4ED6-A5B7-3136DFC0E0E4}" srcOrd="0" destOrd="0" presId="urn:microsoft.com/office/officeart/2008/layout/LinedList"/>
    <dgm:cxn modelId="{E7586242-A646-4CAC-BB31-F40C7A662819}" type="presParOf" srcId="{DCDAE94C-6389-4547-8071-6A904EF10CD7}" destId="{47DDE476-3E22-48C2-BC06-929D8DDBA309}" srcOrd="1" destOrd="0" presId="urn:microsoft.com/office/officeart/2008/layout/LinedList"/>
    <dgm:cxn modelId="{AAB34869-E141-4836-9870-8EE9043A964E}" type="presParOf" srcId="{47DDE476-3E22-48C2-BC06-929D8DDBA309}" destId="{6C3319D2-3609-4B74-AC8B-01E84F949FE0}" srcOrd="0" destOrd="0" presId="urn:microsoft.com/office/officeart/2008/layout/LinedList"/>
    <dgm:cxn modelId="{C592A3E3-E3A8-4648-8EC4-5116AA80E0C4}" type="presParOf" srcId="{47DDE476-3E22-48C2-BC06-929D8DDBA309}" destId="{081B620A-DAD4-4DA2-931C-6BD32CDB27A2}" srcOrd="1" destOrd="0" presId="urn:microsoft.com/office/officeart/2008/layout/LinedList"/>
    <dgm:cxn modelId="{95A32F12-5963-4262-A5C6-9885A9171812}" type="presParOf" srcId="{DCDAE94C-6389-4547-8071-6A904EF10CD7}" destId="{FEC13186-FE30-4281-9E23-AFF8533A4465}" srcOrd="2" destOrd="0" presId="urn:microsoft.com/office/officeart/2008/layout/LinedList"/>
    <dgm:cxn modelId="{CF051A1A-8809-4D06-86BF-998F154EBC20}" type="presParOf" srcId="{DCDAE94C-6389-4547-8071-6A904EF10CD7}" destId="{DEA56FAC-3D6B-483B-B166-04E0A8830060}" srcOrd="3" destOrd="0" presId="urn:microsoft.com/office/officeart/2008/layout/LinedList"/>
    <dgm:cxn modelId="{2FE2776A-B0D7-4909-A530-774E15C85D0B}" type="presParOf" srcId="{DEA56FAC-3D6B-483B-B166-04E0A8830060}" destId="{DB6D0667-8BDB-4929-96BC-AA4DFE70C98D}" srcOrd="0" destOrd="0" presId="urn:microsoft.com/office/officeart/2008/layout/LinedList"/>
    <dgm:cxn modelId="{88153F78-5822-433B-BF7D-2C2CF11745D8}" type="presParOf" srcId="{DEA56FAC-3D6B-483B-B166-04E0A8830060}" destId="{D5266F9C-8B37-4F1A-B10C-1F24D0FFF589}" srcOrd="1" destOrd="0" presId="urn:microsoft.com/office/officeart/2008/layout/LinedList"/>
    <dgm:cxn modelId="{13E2C85F-C220-4ACC-A4CC-1E7857A2ACA6}" type="presParOf" srcId="{DCDAE94C-6389-4547-8071-6A904EF10CD7}" destId="{BC162681-5521-47AB-A747-931AAFA59D9D}" srcOrd="4" destOrd="0" presId="urn:microsoft.com/office/officeart/2008/layout/LinedList"/>
    <dgm:cxn modelId="{6EB24BA4-D5DC-4941-B64A-7480C9430C0C}" type="presParOf" srcId="{DCDAE94C-6389-4547-8071-6A904EF10CD7}" destId="{4898E845-8FF7-4D7F-87BD-9E6D25A436A7}" srcOrd="5" destOrd="0" presId="urn:microsoft.com/office/officeart/2008/layout/LinedList"/>
    <dgm:cxn modelId="{7CD6CFA8-2777-4E71-88EC-811AFD6C077D}" type="presParOf" srcId="{4898E845-8FF7-4D7F-87BD-9E6D25A436A7}" destId="{C7176673-A419-40D1-A20E-81CF06E5BC84}" srcOrd="0" destOrd="0" presId="urn:microsoft.com/office/officeart/2008/layout/LinedList"/>
    <dgm:cxn modelId="{9FB5CA52-D83E-4E84-98C8-3C17E038C66D}" type="presParOf" srcId="{4898E845-8FF7-4D7F-87BD-9E6D25A436A7}" destId="{58A10EFA-6D58-4EC2-B7E8-0FA8967378FB}" srcOrd="1" destOrd="0" presId="urn:microsoft.com/office/officeart/2008/layout/LinedList"/>
    <dgm:cxn modelId="{75A16FF2-9BC4-488D-894F-1C34311AEFE4}" type="presParOf" srcId="{DCDAE94C-6389-4547-8071-6A904EF10CD7}" destId="{EEC00069-A5E5-43B0-92EC-B6A31F404184}" srcOrd="6" destOrd="0" presId="urn:microsoft.com/office/officeart/2008/layout/LinedList"/>
    <dgm:cxn modelId="{DCD045B5-CC37-448D-AC88-8848B4078FA1}" type="presParOf" srcId="{DCDAE94C-6389-4547-8071-6A904EF10CD7}" destId="{0681AA68-A5C6-4546-B93A-A007A73328EC}" srcOrd="7" destOrd="0" presId="urn:microsoft.com/office/officeart/2008/layout/LinedList"/>
    <dgm:cxn modelId="{EDB07E30-2943-4CE7-B439-CDBA95A4E0DA}" type="presParOf" srcId="{0681AA68-A5C6-4546-B93A-A007A73328EC}" destId="{120208BB-E013-4714-93B5-85E96C9B70E5}" srcOrd="0" destOrd="0" presId="urn:microsoft.com/office/officeart/2008/layout/LinedList"/>
    <dgm:cxn modelId="{63EA0238-DCF5-49D3-A2FA-52FE2284ECB2}" type="presParOf" srcId="{0681AA68-A5C6-4546-B93A-A007A73328EC}" destId="{E90BCAF7-4345-41EC-8510-E6E894D92E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6FBC-60EA-40FF-9ED8-0C4DD459A34A}">
      <dsp:nvSpPr>
        <dsp:cNvPr id="0" name=""/>
        <dsp:cNvSpPr/>
      </dsp:nvSpPr>
      <dsp:spPr>
        <a:xfrm>
          <a:off x="0" y="0"/>
          <a:ext cx="103406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9B5B550-6BF1-48B5-A224-A6FA7D90D3B5}">
      <dsp:nvSpPr>
        <dsp:cNvPr id="0" name=""/>
        <dsp:cNvSpPr/>
      </dsp:nvSpPr>
      <dsp:spPr>
        <a:xfrm>
          <a:off x="0" y="0"/>
          <a:ext cx="10340658" cy="1394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Christine Cimini, University of Washington School of Law</a:t>
          </a:r>
        </a:p>
      </dsp:txBody>
      <dsp:txXfrm>
        <a:off x="0" y="0"/>
        <a:ext cx="10340658" cy="1394162"/>
      </dsp:txXfrm>
    </dsp:sp>
    <dsp:sp modelId="{630884C2-4E3A-4AC5-AB1C-A910DF9BCE8E}">
      <dsp:nvSpPr>
        <dsp:cNvPr id="0" name=""/>
        <dsp:cNvSpPr/>
      </dsp:nvSpPr>
      <dsp:spPr>
        <a:xfrm>
          <a:off x="0" y="1394162"/>
          <a:ext cx="103406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60EE82A-E501-44A6-9480-E39A1C373EC3}">
      <dsp:nvSpPr>
        <dsp:cNvPr id="0" name=""/>
        <dsp:cNvSpPr/>
      </dsp:nvSpPr>
      <dsp:spPr>
        <a:xfrm>
          <a:off x="0" y="1394162"/>
          <a:ext cx="10340658" cy="1394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Lauren Novack, Conflict Resolution Specialist and General Counsel, Housing Connector</a:t>
          </a:r>
        </a:p>
      </dsp:txBody>
      <dsp:txXfrm>
        <a:off x="0" y="1394162"/>
        <a:ext cx="10340658" cy="1394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1DD24-9A8E-4D2C-B6D9-9EA4D14CA1C7}">
      <dsp:nvSpPr>
        <dsp:cNvPr id="0" name=""/>
        <dsp:cNvSpPr/>
      </dsp:nvSpPr>
      <dsp:spPr>
        <a:xfrm>
          <a:off x="0" y="601"/>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F833458-F13C-48A3-A522-57ED210AB6C2}">
      <dsp:nvSpPr>
        <dsp:cNvPr id="0" name=""/>
        <dsp:cNvSpPr/>
      </dsp:nvSpPr>
      <dsp:spPr>
        <a:xfrm>
          <a:off x="0" y="601"/>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Rapid response de-escalation of conflict</a:t>
          </a:r>
        </a:p>
      </dsp:txBody>
      <dsp:txXfrm>
        <a:off x="0" y="601"/>
        <a:ext cx="5607050" cy="985279"/>
      </dsp:txXfrm>
    </dsp:sp>
    <dsp:sp modelId="{EDEC7B4C-CF8B-4A93-BBFD-A50FE13BFE61}">
      <dsp:nvSpPr>
        <dsp:cNvPr id="0" name=""/>
        <dsp:cNvSpPr/>
      </dsp:nvSpPr>
      <dsp:spPr>
        <a:xfrm>
          <a:off x="0" y="985880"/>
          <a:ext cx="5607050" cy="0"/>
        </a:xfrm>
        <a:prstGeom prst="line">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w="6350" cap="flat" cmpd="sng" algn="ctr">
          <a:solidFill>
            <a:schemeClr val="accent2">
              <a:hueOff val="-2587972"/>
              <a:satOff val="11465"/>
              <a:lumOff val="-421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3FC8F5E-0704-45C5-9E3A-035CCCE5B5D8}">
      <dsp:nvSpPr>
        <dsp:cNvPr id="0" name=""/>
        <dsp:cNvSpPr/>
      </dsp:nvSpPr>
      <dsp:spPr>
        <a:xfrm>
          <a:off x="0" y="985880"/>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Integration of wrap-around social services support</a:t>
          </a:r>
        </a:p>
      </dsp:txBody>
      <dsp:txXfrm>
        <a:off x="0" y="985880"/>
        <a:ext cx="5607050" cy="985279"/>
      </dsp:txXfrm>
    </dsp:sp>
    <dsp:sp modelId="{FD4A6CF1-9CDB-4707-A74F-206087C9DC4C}">
      <dsp:nvSpPr>
        <dsp:cNvPr id="0" name=""/>
        <dsp:cNvSpPr/>
      </dsp:nvSpPr>
      <dsp:spPr>
        <a:xfrm>
          <a:off x="0" y="1971160"/>
          <a:ext cx="5607050" cy="0"/>
        </a:xfrm>
        <a:prstGeom prst="line">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w="6350" cap="flat" cmpd="sng" algn="ctr">
          <a:solidFill>
            <a:schemeClr val="accent2">
              <a:hueOff val="-5175944"/>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E85AE43-BC8E-4968-92BC-EC00A0A662A9}">
      <dsp:nvSpPr>
        <dsp:cNvPr id="0" name=""/>
        <dsp:cNvSpPr/>
      </dsp:nvSpPr>
      <dsp:spPr>
        <a:xfrm>
          <a:off x="0" y="1971160"/>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Ability to address conflict related to financial and non-financial issues</a:t>
          </a:r>
        </a:p>
      </dsp:txBody>
      <dsp:txXfrm>
        <a:off x="0" y="1971160"/>
        <a:ext cx="5607050" cy="985279"/>
      </dsp:txXfrm>
    </dsp:sp>
    <dsp:sp modelId="{E790343C-53F1-4D45-9DBA-9858BD4973B7}">
      <dsp:nvSpPr>
        <dsp:cNvPr id="0" name=""/>
        <dsp:cNvSpPr/>
      </dsp:nvSpPr>
      <dsp:spPr>
        <a:xfrm>
          <a:off x="0" y="2956439"/>
          <a:ext cx="5607050" cy="0"/>
        </a:xfrm>
        <a:prstGeom prst="line">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w="6350" cap="flat" cmpd="sng" algn="ctr">
          <a:solidFill>
            <a:schemeClr val="accent2">
              <a:hueOff val="-7763915"/>
              <a:satOff val="34394"/>
              <a:lumOff val="-1264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AEC9D28-3E3E-4A0E-B9A8-40CA28FB3E94}">
      <dsp:nvSpPr>
        <dsp:cNvPr id="0" name=""/>
        <dsp:cNvSpPr/>
      </dsp:nvSpPr>
      <dsp:spPr>
        <a:xfrm>
          <a:off x="0" y="2956439"/>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Provides an array of conflict resolution tools</a:t>
          </a:r>
        </a:p>
      </dsp:txBody>
      <dsp:txXfrm>
        <a:off x="0" y="2956439"/>
        <a:ext cx="5607050" cy="985279"/>
      </dsp:txXfrm>
    </dsp:sp>
    <dsp:sp modelId="{D3B4FE66-9654-408C-ACFB-BCC822D66B5D}">
      <dsp:nvSpPr>
        <dsp:cNvPr id="0" name=""/>
        <dsp:cNvSpPr/>
      </dsp:nvSpPr>
      <dsp:spPr>
        <a:xfrm>
          <a:off x="0" y="3941719"/>
          <a:ext cx="5607050" cy="0"/>
        </a:xfrm>
        <a:prstGeom prst="lin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A5CE91F-576F-4EA8-B199-18CAF7E494E2}">
      <dsp:nvSpPr>
        <dsp:cNvPr id="0" name=""/>
        <dsp:cNvSpPr/>
      </dsp:nvSpPr>
      <dsp:spPr>
        <a:xfrm>
          <a:off x="0" y="3941719"/>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Research and assessment to help improve program and potentially scale up design of intervention in other communities.  </a:t>
          </a:r>
        </a:p>
      </dsp:txBody>
      <dsp:txXfrm>
        <a:off x="0" y="3941719"/>
        <a:ext cx="5607050" cy="9852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DFBF1-E15D-4684-BDB1-4685323EA352}">
      <dsp:nvSpPr>
        <dsp:cNvPr id="0" name=""/>
        <dsp:cNvSpPr/>
      </dsp:nvSpPr>
      <dsp:spPr>
        <a:xfrm>
          <a:off x="0" y="0"/>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6FC79B0-96E5-44A9-9CED-6F2D156788D4}">
      <dsp:nvSpPr>
        <dsp:cNvPr id="0" name=""/>
        <dsp:cNvSpPr/>
      </dsp:nvSpPr>
      <dsp:spPr>
        <a:xfrm>
          <a:off x="0" y="0"/>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117 conflicts</a:t>
          </a:r>
        </a:p>
      </dsp:txBody>
      <dsp:txXfrm>
        <a:off x="0" y="0"/>
        <a:ext cx="5607050" cy="1231899"/>
      </dsp:txXfrm>
    </dsp:sp>
    <dsp:sp modelId="{B3631448-F962-4FDB-97CE-697B50CCA879}">
      <dsp:nvSpPr>
        <dsp:cNvPr id="0" name=""/>
        <dsp:cNvSpPr/>
      </dsp:nvSpPr>
      <dsp:spPr>
        <a:xfrm>
          <a:off x="0" y="1231899"/>
          <a:ext cx="5607050" cy="0"/>
        </a:xfrm>
        <a:prstGeom prst="line">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w="6350" cap="flat" cmpd="sng" algn="ctr">
          <a:solidFill>
            <a:schemeClr val="accent2">
              <a:hueOff val="-3450629"/>
              <a:satOff val="15286"/>
              <a:lumOff val="-562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32DD46C-AAE3-48A1-8135-316F5516E9C7}">
      <dsp:nvSpPr>
        <dsp:cNvPr id="0" name=""/>
        <dsp:cNvSpPr/>
      </dsp:nvSpPr>
      <dsp:spPr>
        <a:xfrm>
          <a:off x="0" y="12318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841 total service hours provided (intake, conflict coaching, conciliation, mediation)</a:t>
          </a:r>
        </a:p>
      </dsp:txBody>
      <dsp:txXfrm>
        <a:off x="0" y="1231899"/>
        <a:ext cx="5607050" cy="1231899"/>
      </dsp:txXfrm>
    </dsp:sp>
    <dsp:sp modelId="{020F8E54-C3E6-47EE-8D7D-65B4D62F7885}">
      <dsp:nvSpPr>
        <dsp:cNvPr id="0" name=""/>
        <dsp:cNvSpPr/>
      </dsp:nvSpPr>
      <dsp:spPr>
        <a:xfrm>
          <a:off x="0" y="2463799"/>
          <a:ext cx="5607050" cy="0"/>
        </a:xfrm>
        <a:prstGeom prst="line">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w="6350" cap="flat" cmpd="sng" algn="ctr">
          <a:solidFill>
            <a:schemeClr val="accent2">
              <a:hueOff val="-6901259"/>
              <a:satOff val="30573"/>
              <a:lumOff val="-1124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24A8D6-9C24-4E06-A9E9-731C10371FD2}">
      <dsp:nvSpPr>
        <dsp:cNvPr id="0" name=""/>
        <dsp:cNvSpPr/>
      </dsp:nvSpPr>
      <dsp:spPr>
        <a:xfrm>
          <a:off x="0" y="24637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Most frequently used conflict resolution tool was conflict coaching (73% of time) often in conjunction with other DR tools. </a:t>
          </a:r>
        </a:p>
      </dsp:txBody>
      <dsp:txXfrm>
        <a:off x="0" y="2463799"/>
        <a:ext cx="5607050" cy="1231899"/>
      </dsp:txXfrm>
    </dsp:sp>
    <dsp:sp modelId="{AD902957-1BA0-42BD-851C-809A3FDB2385}">
      <dsp:nvSpPr>
        <dsp:cNvPr id="0" name=""/>
        <dsp:cNvSpPr/>
      </dsp:nvSpPr>
      <dsp:spPr>
        <a:xfrm>
          <a:off x="0" y="3695699"/>
          <a:ext cx="5607050" cy="0"/>
        </a:xfrm>
        <a:prstGeom prst="lin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99060D7-53C7-4B1A-8269-2AF9E055A50E}">
      <dsp:nvSpPr>
        <dsp:cNvPr id="0" name=""/>
        <dsp:cNvSpPr/>
      </dsp:nvSpPr>
      <dsp:spPr>
        <a:xfrm>
          <a:off x="0" y="36956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Conciliation and mediation were used 27% of the time.</a:t>
          </a:r>
        </a:p>
      </dsp:txBody>
      <dsp:txXfrm>
        <a:off x="0" y="3695699"/>
        <a:ext cx="5607050" cy="12318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C05E1-E4BB-47B6-A342-5442B79B07C9}">
      <dsp:nvSpPr>
        <dsp:cNvPr id="0" name=""/>
        <dsp:cNvSpPr/>
      </dsp:nvSpPr>
      <dsp:spPr>
        <a:xfrm>
          <a:off x="0" y="657007"/>
          <a:ext cx="6908800" cy="849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HCV Tenants Have Complex Lives and Issues to Manage</a:t>
          </a:r>
        </a:p>
      </dsp:txBody>
      <dsp:txXfrm>
        <a:off x="41465" y="698472"/>
        <a:ext cx="6825870" cy="766490"/>
      </dsp:txXfrm>
    </dsp:sp>
    <dsp:sp modelId="{36450820-99CA-477E-8850-3ED2EC57DDBB}">
      <dsp:nvSpPr>
        <dsp:cNvPr id="0" name=""/>
        <dsp:cNvSpPr/>
      </dsp:nvSpPr>
      <dsp:spPr>
        <a:xfrm>
          <a:off x="0" y="1569787"/>
          <a:ext cx="6908800" cy="849420"/>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Communication Challenging in Complex, Crisis Driven Situations</a:t>
          </a:r>
        </a:p>
      </dsp:txBody>
      <dsp:txXfrm>
        <a:off x="41465" y="1611252"/>
        <a:ext cx="6825870" cy="766490"/>
      </dsp:txXfrm>
    </dsp:sp>
    <dsp:sp modelId="{CCCA0FA8-4861-4E4A-8679-0F5D3B99036A}">
      <dsp:nvSpPr>
        <dsp:cNvPr id="0" name=""/>
        <dsp:cNvSpPr/>
      </dsp:nvSpPr>
      <dsp:spPr>
        <a:xfrm>
          <a:off x="0" y="2482567"/>
          <a:ext cx="6908800" cy="849420"/>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On the Ground Property Managers Not Equipped or Experienced Enough to Manage Issues</a:t>
          </a:r>
        </a:p>
      </dsp:txBody>
      <dsp:txXfrm>
        <a:off x="41465" y="2524032"/>
        <a:ext cx="6825870" cy="766490"/>
      </dsp:txXfrm>
    </dsp:sp>
    <dsp:sp modelId="{DD8FE29F-423E-4DD5-B795-FEF5B6DACC1A}">
      <dsp:nvSpPr>
        <dsp:cNvPr id="0" name=""/>
        <dsp:cNvSpPr/>
      </dsp:nvSpPr>
      <dsp:spPr>
        <a:xfrm>
          <a:off x="0" y="3395348"/>
          <a:ext cx="6908800" cy="84942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Neutral 3</a:t>
          </a:r>
          <a:r>
            <a:rPr lang="en-US" sz="2200" b="1" kern="1200" baseline="30000" dirty="0"/>
            <a:t>rd</a:t>
          </a:r>
          <a:r>
            <a:rPr lang="en-US" sz="2200" b="1" kern="1200" dirty="0"/>
            <a:t> Party Helps</a:t>
          </a:r>
          <a:r>
            <a:rPr lang="en-US" sz="2200" kern="1200" dirty="0"/>
            <a:t>:</a:t>
          </a:r>
        </a:p>
      </dsp:txBody>
      <dsp:txXfrm>
        <a:off x="41465" y="3436813"/>
        <a:ext cx="6825870" cy="766490"/>
      </dsp:txXfrm>
    </dsp:sp>
    <dsp:sp modelId="{30FC2E6A-77D8-450D-AE73-9DA42A8D8883}">
      <dsp:nvSpPr>
        <dsp:cNvPr id="0" name=""/>
        <dsp:cNvSpPr/>
      </dsp:nvSpPr>
      <dsp:spPr>
        <a:xfrm>
          <a:off x="0" y="4244768"/>
          <a:ext cx="69088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Neutralize Power Dynamic and Imbalance</a:t>
          </a:r>
        </a:p>
        <a:p>
          <a:pPr marL="171450" lvl="1" indent="-171450" algn="l" defTabSz="800100">
            <a:lnSpc>
              <a:spcPct val="90000"/>
            </a:lnSpc>
            <a:spcBef>
              <a:spcPct val="0"/>
            </a:spcBef>
            <a:spcAft>
              <a:spcPct val="20000"/>
            </a:spcAft>
            <a:buChar char="•"/>
          </a:pPr>
          <a:r>
            <a:rPr lang="en-US" sz="1800" kern="1200" dirty="0"/>
            <a:t>Helps Tenants with Mental and Health Issues to Communicate and Advocate for Themselves</a:t>
          </a:r>
        </a:p>
        <a:p>
          <a:pPr marL="171450" lvl="1" indent="-171450" algn="l" defTabSz="800100">
            <a:lnSpc>
              <a:spcPct val="90000"/>
            </a:lnSpc>
            <a:spcBef>
              <a:spcPct val="0"/>
            </a:spcBef>
            <a:spcAft>
              <a:spcPct val="20000"/>
            </a:spcAft>
            <a:buChar char="•"/>
          </a:pPr>
          <a:r>
            <a:rPr lang="en-US" sz="1800" kern="1200" dirty="0"/>
            <a:t>Has the Ability to Quickly Engage Decision Makers to Get Information</a:t>
          </a:r>
        </a:p>
        <a:p>
          <a:pPr marL="171450" lvl="1" indent="-171450" algn="l" defTabSz="800100">
            <a:lnSpc>
              <a:spcPct val="90000"/>
            </a:lnSpc>
            <a:spcBef>
              <a:spcPct val="0"/>
            </a:spcBef>
            <a:spcAft>
              <a:spcPct val="20000"/>
            </a:spcAft>
            <a:buChar char="•"/>
          </a:pPr>
          <a:r>
            <a:rPr lang="en-US" sz="1800" kern="1200" dirty="0"/>
            <a:t>Lends Credibility and Has Ability to Bring Decision Makers to the Table</a:t>
          </a:r>
        </a:p>
      </dsp:txBody>
      <dsp:txXfrm>
        <a:off x="0" y="4244768"/>
        <a:ext cx="6908800" cy="1912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85175-336E-48E9-9890-952A5F782092}">
      <dsp:nvSpPr>
        <dsp:cNvPr id="0" name=""/>
        <dsp:cNvSpPr/>
      </dsp:nvSpPr>
      <dsp:spPr>
        <a:xfrm>
          <a:off x="0" y="32854"/>
          <a:ext cx="5607050" cy="1167952"/>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When parties engaged, CRS had substantial success. </a:t>
          </a:r>
        </a:p>
      </dsp:txBody>
      <dsp:txXfrm>
        <a:off x="57015" y="89869"/>
        <a:ext cx="5493020" cy="1053922"/>
      </dsp:txXfrm>
    </dsp:sp>
    <dsp:sp modelId="{7C55D5AD-31D5-4641-8ADD-CB80F7E1111F}">
      <dsp:nvSpPr>
        <dsp:cNvPr id="0" name=""/>
        <dsp:cNvSpPr/>
      </dsp:nvSpPr>
      <dsp:spPr>
        <a:xfrm>
          <a:off x="0" y="1264167"/>
          <a:ext cx="5607050" cy="1167952"/>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CRS worked for a variety of different types of conflicts – financial and non-financial. </a:t>
          </a:r>
        </a:p>
      </dsp:txBody>
      <dsp:txXfrm>
        <a:off x="57015" y="1321182"/>
        <a:ext cx="5493020" cy="1053922"/>
      </dsp:txXfrm>
    </dsp:sp>
    <dsp:sp modelId="{208CFCD5-F17B-430F-80C8-F496CF80BA33}">
      <dsp:nvSpPr>
        <dsp:cNvPr id="0" name=""/>
        <dsp:cNvSpPr/>
      </dsp:nvSpPr>
      <dsp:spPr>
        <a:xfrm>
          <a:off x="0" y="2495479"/>
          <a:ext cx="5607050" cy="1167952"/>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skill, knowledge and trustworthiness of the conflict specialist is critical to program success.</a:t>
          </a:r>
        </a:p>
      </dsp:txBody>
      <dsp:txXfrm>
        <a:off x="57015" y="2552494"/>
        <a:ext cx="5493020" cy="1053922"/>
      </dsp:txXfrm>
    </dsp:sp>
    <dsp:sp modelId="{A5A481AA-516C-4E8D-9C46-BBDEF8D86FA6}">
      <dsp:nvSpPr>
        <dsp:cNvPr id="0" name=""/>
        <dsp:cNvSpPr/>
      </dsp:nvSpPr>
      <dsp:spPr>
        <a:xfrm>
          <a:off x="0" y="3726792"/>
          <a:ext cx="5607050" cy="1167952"/>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There are a variety of barriers that limit the reach of the program or prevent successful resolution of specific conflict. </a:t>
          </a:r>
        </a:p>
      </dsp:txBody>
      <dsp:txXfrm>
        <a:off x="57015" y="3783807"/>
        <a:ext cx="5493020" cy="10539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3821E-003B-470E-B978-D6B64D58ED3C}">
      <dsp:nvSpPr>
        <dsp:cNvPr id="0" name=""/>
        <dsp:cNvSpPr/>
      </dsp:nvSpPr>
      <dsp:spPr>
        <a:xfrm>
          <a:off x="0" y="601"/>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4A40E37-11FF-4CDD-A055-ABE874C371DF}">
      <dsp:nvSpPr>
        <dsp:cNvPr id="0" name=""/>
        <dsp:cNvSpPr/>
      </dsp:nvSpPr>
      <dsp:spPr>
        <a:xfrm>
          <a:off x="0" y="601"/>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0" kern="1200" dirty="0"/>
            <a:t>Tenants, landlords, and property managers should have direct access to CRS intake line to facilitate early intervention </a:t>
          </a:r>
          <a:endParaRPr lang="en-US" sz="2000" kern="1200" dirty="0"/>
        </a:p>
      </dsp:txBody>
      <dsp:txXfrm>
        <a:off x="0" y="601"/>
        <a:ext cx="5607050" cy="985279"/>
      </dsp:txXfrm>
    </dsp:sp>
    <dsp:sp modelId="{E30009C7-B57D-4895-8337-8835CAF9B5AC}">
      <dsp:nvSpPr>
        <dsp:cNvPr id="0" name=""/>
        <dsp:cNvSpPr/>
      </dsp:nvSpPr>
      <dsp:spPr>
        <a:xfrm>
          <a:off x="0" y="985880"/>
          <a:ext cx="5607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25A5273-3CBA-4F7C-BAE1-6573EF739487}">
      <dsp:nvSpPr>
        <dsp:cNvPr id="0" name=""/>
        <dsp:cNvSpPr/>
      </dsp:nvSpPr>
      <dsp:spPr>
        <a:xfrm>
          <a:off x="0" y="985880"/>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0" kern="1200" dirty="0"/>
            <a:t>Improve Program Visibility Through Outreach and Direct Marketing</a:t>
          </a:r>
          <a:endParaRPr lang="en-US" sz="2000" i="1" kern="1200" dirty="0"/>
        </a:p>
      </dsp:txBody>
      <dsp:txXfrm>
        <a:off x="0" y="985880"/>
        <a:ext cx="5607050" cy="985279"/>
      </dsp:txXfrm>
    </dsp:sp>
    <dsp:sp modelId="{19AEDEB4-B7E1-4569-A5CE-A7A2DA674EB5}">
      <dsp:nvSpPr>
        <dsp:cNvPr id="0" name=""/>
        <dsp:cNvSpPr/>
      </dsp:nvSpPr>
      <dsp:spPr>
        <a:xfrm>
          <a:off x="0" y="1971160"/>
          <a:ext cx="5607050"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0D88245-69A3-4D4B-8E22-47609F4B2026}">
      <dsp:nvSpPr>
        <dsp:cNvPr id="0" name=""/>
        <dsp:cNvSpPr/>
      </dsp:nvSpPr>
      <dsp:spPr>
        <a:xfrm>
          <a:off x="0" y="1971160"/>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Provide Training To Apartment Management</a:t>
          </a:r>
        </a:p>
      </dsp:txBody>
      <dsp:txXfrm>
        <a:off x="0" y="1971160"/>
        <a:ext cx="5607050" cy="985279"/>
      </dsp:txXfrm>
    </dsp:sp>
    <dsp:sp modelId="{022D599A-F585-403D-A2EB-D2D85CAD218B}">
      <dsp:nvSpPr>
        <dsp:cNvPr id="0" name=""/>
        <dsp:cNvSpPr/>
      </dsp:nvSpPr>
      <dsp:spPr>
        <a:xfrm>
          <a:off x="0" y="2956439"/>
          <a:ext cx="5607050"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FD26406-28A1-4EFB-B7A6-02792EC63A74}">
      <dsp:nvSpPr>
        <dsp:cNvPr id="0" name=""/>
        <dsp:cNvSpPr/>
      </dsp:nvSpPr>
      <dsp:spPr>
        <a:xfrm>
          <a:off x="0" y="2956439"/>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Use of incentives (or mandates) may increase participation in program. </a:t>
          </a:r>
        </a:p>
      </dsp:txBody>
      <dsp:txXfrm>
        <a:off x="0" y="2956439"/>
        <a:ext cx="5607050" cy="985279"/>
      </dsp:txXfrm>
    </dsp:sp>
    <dsp:sp modelId="{6D2D1619-2170-471F-8412-114A559D3E33}">
      <dsp:nvSpPr>
        <dsp:cNvPr id="0" name=""/>
        <dsp:cNvSpPr/>
      </dsp:nvSpPr>
      <dsp:spPr>
        <a:xfrm>
          <a:off x="0" y="3941719"/>
          <a:ext cx="5607050" cy="0"/>
        </a:xfrm>
        <a:prstGeom prst="lin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w="6350"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F7670C1-D3DD-4E3B-A623-25DDFF221735}">
      <dsp:nvSpPr>
        <dsp:cNvPr id="0" name=""/>
        <dsp:cNvSpPr/>
      </dsp:nvSpPr>
      <dsp:spPr>
        <a:xfrm>
          <a:off x="0" y="3941719"/>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Enhance wrap-around services and integration into the CRS process </a:t>
          </a:r>
        </a:p>
      </dsp:txBody>
      <dsp:txXfrm>
        <a:off x="0" y="3941719"/>
        <a:ext cx="5607050" cy="98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273B8-75BE-463D-B0A9-0C68E6B14CCF}">
      <dsp:nvSpPr>
        <dsp:cNvPr id="0" name=""/>
        <dsp:cNvSpPr/>
      </dsp:nvSpPr>
      <dsp:spPr>
        <a:xfrm>
          <a:off x="0" y="1038389"/>
          <a:ext cx="6062133" cy="152144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0489" tIns="437388" rIns="47048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 Costs of Eviction</a:t>
          </a:r>
        </a:p>
        <a:p>
          <a:pPr marL="228600" lvl="1" indent="-228600" algn="l" defTabSz="933450">
            <a:lnSpc>
              <a:spcPct val="90000"/>
            </a:lnSpc>
            <a:spcBef>
              <a:spcPct val="0"/>
            </a:spcBef>
            <a:spcAft>
              <a:spcPct val="15000"/>
            </a:spcAft>
            <a:buChar char="•"/>
          </a:pPr>
          <a:r>
            <a:rPr lang="en-US" sz="2100" kern="1200"/>
            <a:t>Eviction Costs During and Post-COVID-19 </a:t>
          </a:r>
        </a:p>
        <a:p>
          <a:pPr marL="228600" lvl="1" indent="-228600" algn="l" defTabSz="933450">
            <a:lnSpc>
              <a:spcPct val="90000"/>
            </a:lnSpc>
            <a:spcBef>
              <a:spcPct val="0"/>
            </a:spcBef>
            <a:spcAft>
              <a:spcPct val="15000"/>
            </a:spcAft>
            <a:buChar char="•"/>
          </a:pPr>
          <a:r>
            <a:rPr lang="en-US" sz="2100" kern="1200"/>
            <a:t>National Responses</a:t>
          </a:r>
        </a:p>
      </dsp:txBody>
      <dsp:txXfrm>
        <a:off x="0" y="1038389"/>
        <a:ext cx="6062133" cy="1521449"/>
      </dsp:txXfrm>
    </dsp:sp>
    <dsp:sp modelId="{9377C1FF-2F70-441F-80BF-6349ECACFF44}">
      <dsp:nvSpPr>
        <dsp:cNvPr id="0" name=""/>
        <dsp:cNvSpPr/>
      </dsp:nvSpPr>
      <dsp:spPr>
        <a:xfrm>
          <a:off x="303106" y="728429"/>
          <a:ext cx="4243493" cy="61992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394" tIns="0" rIns="160394" bIns="0" numCol="1" spcCol="1270" anchor="ctr" anchorCtr="0">
          <a:noAutofit/>
        </a:bodyPr>
        <a:lstStyle/>
        <a:p>
          <a:pPr marL="0" lvl="0" indent="0" algn="l" defTabSz="933450">
            <a:lnSpc>
              <a:spcPct val="90000"/>
            </a:lnSpc>
            <a:spcBef>
              <a:spcPct val="0"/>
            </a:spcBef>
            <a:spcAft>
              <a:spcPct val="35000"/>
            </a:spcAft>
            <a:buNone/>
          </a:pPr>
          <a:r>
            <a:rPr lang="en-US" sz="2100" kern="1200" dirty="0"/>
            <a:t>Part 1: The Problem </a:t>
          </a:r>
        </a:p>
      </dsp:txBody>
      <dsp:txXfrm>
        <a:off x="333368" y="758691"/>
        <a:ext cx="4182969" cy="559396"/>
      </dsp:txXfrm>
    </dsp:sp>
    <dsp:sp modelId="{BEA7F153-75E9-43C6-AB5E-39DF0FA183A8}">
      <dsp:nvSpPr>
        <dsp:cNvPr id="0" name=""/>
        <dsp:cNvSpPr/>
      </dsp:nvSpPr>
      <dsp:spPr>
        <a:xfrm>
          <a:off x="0" y="2983199"/>
          <a:ext cx="6062133" cy="1190700"/>
        </a:xfrm>
        <a:prstGeom prst="rect">
          <a:avLst/>
        </a:prstGeom>
        <a:solidFill>
          <a:schemeClr val="lt1">
            <a:alpha val="90000"/>
            <a:hueOff val="0"/>
            <a:satOff val="0"/>
            <a:lumOff val="0"/>
            <a:alphaOff val="0"/>
          </a:schemeClr>
        </a:solidFill>
        <a:ln w="6350" cap="flat" cmpd="sng" algn="ctr">
          <a:solidFill>
            <a:schemeClr val="accent2">
              <a:hueOff val="-5175944"/>
              <a:satOff val="22930"/>
              <a:lumOff val="-8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0489" tIns="437388" rIns="47048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Description</a:t>
          </a:r>
          <a:r>
            <a:rPr lang="en-US" sz="2100" kern="1200" baseline="0" dirty="0"/>
            <a:t> of Program </a:t>
          </a:r>
          <a:endParaRPr lang="en-US" sz="2100" kern="1200" dirty="0"/>
        </a:p>
        <a:p>
          <a:pPr marL="228600" lvl="1" indent="-228600" algn="l" defTabSz="933450">
            <a:lnSpc>
              <a:spcPct val="90000"/>
            </a:lnSpc>
            <a:spcBef>
              <a:spcPct val="0"/>
            </a:spcBef>
            <a:spcAft>
              <a:spcPct val="15000"/>
            </a:spcAft>
            <a:buChar char="•"/>
          </a:pPr>
          <a:r>
            <a:rPr lang="en-US" sz="2100" kern="1200" dirty="0"/>
            <a:t>Case Studies </a:t>
          </a:r>
        </a:p>
      </dsp:txBody>
      <dsp:txXfrm>
        <a:off x="0" y="2983199"/>
        <a:ext cx="6062133" cy="1190700"/>
      </dsp:txXfrm>
    </dsp:sp>
    <dsp:sp modelId="{861FEA1C-DBD3-49D5-BCF2-3129E6724E69}">
      <dsp:nvSpPr>
        <dsp:cNvPr id="0" name=""/>
        <dsp:cNvSpPr/>
      </dsp:nvSpPr>
      <dsp:spPr>
        <a:xfrm>
          <a:off x="303106" y="2673239"/>
          <a:ext cx="4243493" cy="61992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394" tIns="0" rIns="160394" bIns="0" numCol="1" spcCol="1270" anchor="ctr" anchorCtr="0">
          <a:noAutofit/>
        </a:bodyPr>
        <a:lstStyle/>
        <a:p>
          <a:pPr marL="0" lvl="0" indent="0" algn="l" defTabSz="933450">
            <a:lnSpc>
              <a:spcPct val="90000"/>
            </a:lnSpc>
            <a:spcBef>
              <a:spcPct val="0"/>
            </a:spcBef>
            <a:spcAft>
              <a:spcPct val="35000"/>
            </a:spcAft>
            <a:buNone/>
          </a:pPr>
          <a:r>
            <a:rPr lang="en-US" sz="2100" kern="1200" dirty="0"/>
            <a:t>Part 2: One Local Response: Conflict Resolution Services (CRS)</a:t>
          </a:r>
        </a:p>
      </dsp:txBody>
      <dsp:txXfrm>
        <a:off x="333368" y="2703501"/>
        <a:ext cx="4182969" cy="559396"/>
      </dsp:txXfrm>
    </dsp:sp>
    <dsp:sp modelId="{B80B3B8C-DF51-479D-B401-3BF576CADB95}">
      <dsp:nvSpPr>
        <dsp:cNvPr id="0" name=""/>
        <dsp:cNvSpPr/>
      </dsp:nvSpPr>
      <dsp:spPr>
        <a:xfrm>
          <a:off x="0" y="4597259"/>
          <a:ext cx="6062133" cy="529200"/>
        </a:xfrm>
        <a:prstGeom prst="rect">
          <a:avLst/>
        </a:prstGeom>
        <a:solidFill>
          <a:schemeClr val="lt1">
            <a:alpha val="90000"/>
            <a:hueOff val="0"/>
            <a:satOff val="0"/>
            <a:lumOff val="0"/>
            <a:alphaOff val="0"/>
          </a:schemeClr>
        </a:solidFill>
        <a:ln w="6350" cap="flat" cmpd="sng" algn="ctr">
          <a:solidFill>
            <a:schemeClr val="accent2">
              <a:hueOff val="-10351888"/>
              <a:satOff val="45859"/>
              <a:lumOff val="-16864"/>
              <a:alphaOff val="0"/>
            </a:schemeClr>
          </a:solidFill>
          <a:prstDash val="solid"/>
        </a:ln>
        <a:effectLst/>
      </dsp:spPr>
      <dsp:style>
        <a:lnRef idx="1">
          <a:scrgbClr r="0" g="0" b="0"/>
        </a:lnRef>
        <a:fillRef idx="1">
          <a:scrgbClr r="0" g="0" b="0"/>
        </a:fillRef>
        <a:effectRef idx="0">
          <a:scrgbClr r="0" g="0" b="0"/>
        </a:effectRef>
        <a:fontRef idx="minor"/>
      </dsp:style>
    </dsp:sp>
    <dsp:sp modelId="{1E5D2CA0-BE22-4A9F-BFAD-FFE9730AF6B0}">
      <dsp:nvSpPr>
        <dsp:cNvPr id="0" name=""/>
        <dsp:cNvSpPr/>
      </dsp:nvSpPr>
      <dsp:spPr>
        <a:xfrm>
          <a:off x="303106" y="4287300"/>
          <a:ext cx="4243493" cy="61992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394" tIns="0" rIns="160394" bIns="0" numCol="1" spcCol="1270" anchor="ctr" anchorCtr="0">
          <a:noAutofit/>
        </a:bodyPr>
        <a:lstStyle/>
        <a:p>
          <a:pPr marL="0" lvl="0" indent="0" algn="l" defTabSz="933450">
            <a:lnSpc>
              <a:spcPct val="90000"/>
            </a:lnSpc>
            <a:spcBef>
              <a:spcPct val="0"/>
            </a:spcBef>
            <a:spcAft>
              <a:spcPct val="35000"/>
            </a:spcAft>
            <a:buNone/>
          </a:pPr>
          <a:r>
            <a:rPr lang="en-US" sz="2100" kern="1200" dirty="0"/>
            <a:t>Part 3: Program Evaluation and Current Findings</a:t>
          </a:r>
        </a:p>
      </dsp:txBody>
      <dsp:txXfrm>
        <a:off x="333368" y="4317562"/>
        <a:ext cx="4182969"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74D06-2FD9-472B-9D0E-49F548FC3786}">
      <dsp:nvSpPr>
        <dsp:cNvPr id="0" name=""/>
        <dsp:cNvSpPr/>
      </dsp:nvSpPr>
      <dsp:spPr>
        <a:xfrm>
          <a:off x="0" y="64936"/>
          <a:ext cx="5320145" cy="1351350"/>
        </a:xfrm>
        <a:prstGeom prst="roundRect">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Eviction crisis in the US is real and predates COVID-19</a:t>
          </a:r>
        </a:p>
      </dsp:txBody>
      <dsp:txXfrm>
        <a:off x="65967" y="130903"/>
        <a:ext cx="5188211" cy="1219416"/>
      </dsp:txXfrm>
    </dsp:sp>
    <dsp:sp modelId="{FA8E8955-4228-47EE-8754-35F2F0575FE4}">
      <dsp:nvSpPr>
        <dsp:cNvPr id="0" name=""/>
        <dsp:cNvSpPr/>
      </dsp:nvSpPr>
      <dsp:spPr>
        <a:xfrm>
          <a:off x="0" y="1473886"/>
          <a:ext cx="5320145" cy="1351350"/>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Eviction are disproportionately borne by Black and Latinx households, with women in these groups facing higher eviction rates than men in these same groups.</a:t>
          </a:r>
        </a:p>
      </dsp:txBody>
      <dsp:txXfrm>
        <a:off x="65967" y="1539853"/>
        <a:ext cx="5188211" cy="1219416"/>
      </dsp:txXfrm>
    </dsp:sp>
    <dsp:sp modelId="{3536CBB0-098E-4054-9CD5-21C91313FE2F}">
      <dsp:nvSpPr>
        <dsp:cNvPr id="0" name=""/>
        <dsp:cNvSpPr/>
      </dsp:nvSpPr>
      <dsp:spPr>
        <a:xfrm>
          <a:off x="0" y="2882836"/>
          <a:ext cx="5320145" cy="1351350"/>
        </a:xfrm>
        <a:prstGeom prst="roundRect">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Eviction process and proceedings create </a:t>
          </a:r>
          <a:r>
            <a:rPr lang="en-US" sz="2000" b="0" kern="1200" dirty="0"/>
            <a:t>financial and non-financial costs for Landlords and Tenants</a:t>
          </a:r>
          <a:endParaRPr lang="en-US" sz="2000" kern="1200" dirty="0"/>
        </a:p>
      </dsp:txBody>
      <dsp:txXfrm>
        <a:off x="65967" y="2948803"/>
        <a:ext cx="5188211" cy="1219416"/>
      </dsp:txXfrm>
    </dsp:sp>
    <dsp:sp modelId="{BB6BEEEA-C8DE-40BE-A023-65E9B6CEED23}">
      <dsp:nvSpPr>
        <dsp:cNvPr id="0" name=""/>
        <dsp:cNvSpPr/>
      </dsp:nvSpPr>
      <dsp:spPr>
        <a:xfrm>
          <a:off x="0" y="4291786"/>
          <a:ext cx="5320145" cy="1351350"/>
        </a:xfrm>
        <a:prstGeom prst="roundRect">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Non-economic harms often outweigh financial harms </a:t>
          </a:r>
        </a:p>
      </dsp:txBody>
      <dsp:txXfrm>
        <a:off x="65967" y="4357753"/>
        <a:ext cx="5188211" cy="1219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8CFE-E3C4-406F-92D2-E9E90F52EA67}">
      <dsp:nvSpPr>
        <dsp:cNvPr id="0" name=""/>
        <dsp:cNvSpPr/>
      </dsp:nvSpPr>
      <dsp:spPr>
        <a:xfrm>
          <a:off x="0" y="409324"/>
          <a:ext cx="5607050" cy="19923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479044" rIns="43516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Legal and court fees</a:t>
          </a:r>
        </a:p>
        <a:p>
          <a:pPr marL="228600" lvl="1" indent="-228600" algn="l" defTabSz="1022350">
            <a:lnSpc>
              <a:spcPct val="90000"/>
            </a:lnSpc>
            <a:spcBef>
              <a:spcPct val="0"/>
            </a:spcBef>
            <a:spcAft>
              <a:spcPct val="15000"/>
            </a:spcAft>
            <a:buChar char="•"/>
          </a:pPr>
          <a:r>
            <a:rPr lang="en-US" sz="2300" kern="1200"/>
            <a:t>Lost rent</a:t>
          </a:r>
        </a:p>
        <a:p>
          <a:pPr marL="228600" lvl="1" indent="-228600" algn="l" defTabSz="1022350">
            <a:lnSpc>
              <a:spcPct val="90000"/>
            </a:lnSpc>
            <a:spcBef>
              <a:spcPct val="0"/>
            </a:spcBef>
            <a:spcAft>
              <a:spcPct val="15000"/>
            </a:spcAft>
            <a:buChar char="•"/>
          </a:pPr>
          <a:r>
            <a:rPr lang="en-US" sz="2300" kern="1200"/>
            <a:t>Costs associated with turnover and repairs</a:t>
          </a:r>
        </a:p>
      </dsp:txBody>
      <dsp:txXfrm>
        <a:off x="0" y="409324"/>
        <a:ext cx="5607050" cy="1992375"/>
      </dsp:txXfrm>
    </dsp:sp>
    <dsp:sp modelId="{EAADB181-9877-4ECB-936A-29E3AFA23BA9}">
      <dsp:nvSpPr>
        <dsp:cNvPr id="0" name=""/>
        <dsp:cNvSpPr/>
      </dsp:nvSpPr>
      <dsp:spPr>
        <a:xfrm>
          <a:off x="280352" y="69844"/>
          <a:ext cx="3924935" cy="6789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1022350">
            <a:lnSpc>
              <a:spcPct val="90000"/>
            </a:lnSpc>
            <a:spcBef>
              <a:spcPct val="0"/>
            </a:spcBef>
            <a:spcAft>
              <a:spcPct val="35000"/>
            </a:spcAft>
            <a:buNone/>
          </a:pPr>
          <a:r>
            <a:rPr lang="en-US" sz="2300" kern="1200" dirty="0"/>
            <a:t>Financial</a:t>
          </a:r>
        </a:p>
      </dsp:txBody>
      <dsp:txXfrm>
        <a:off x="313496" y="102988"/>
        <a:ext cx="3858647" cy="612672"/>
      </dsp:txXfrm>
    </dsp:sp>
    <dsp:sp modelId="{0FA494EA-EADD-47FB-938D-F6092B65939D}">
      <dsp:nvSpPr>
        <dsp:cNvPr id="0" name=""/>
        <dsp:cNvSpPr/>
      </dsp:nvSpPr>
      <dsp:spPr>
        <a:xfrm>
          <a:off x="0" y="2865380"/>
          <a:ext cx="5607050" cy="19923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479044" rIns="43516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Time spent on court and paperwork</a:t>
          </a:r>
        </a:p>
        <a:p>
          <a:pPr marL="228600" lvl="1" indent="-228600" algn="l" defTabSz="1022350">
            <a:lnSpc>
              <a:spcPct val="90000"/>
            </a:lnSpc>
            <a:spcBef>
              <a:spcPct val="0"/>
            </a:spcBef>
            <a:spcAft>
              <a:spcPct val="15000"/>
            </a:spcAft>
            <a:buChar char="•"/>
          </a:pPr>
          <a:r>
            <a:rPr lang="en-US" sz="2300" kern="1200"/>
            <a:t>Strained tenant/community relationships</a:t>
          </a:r>
        </a:p>
        <a:p>
          <a:pPr marL="228600" lvl="1" indent="-228600" algn="l" defTabSz="1022350">
            <a:lnSpc>
              <a:spcPct val="90000"/>
            </a:lnSpc>
            <a:spcBef>
              <a:spcPct val="0"/>
            </a:spcBef>
            <a:spcAft>
              <a:spcPct val="15000"/>
            </a:spcAft>
            <a:buChar char="•"/>
          </a:pPr>
          <a:r>
            <a:rPr lang="en-US" sz="2300" kern="1200"/>
            <a:t>Stress of income uncertainty</a:t>
          </a:r>
        </a:p>
      </dsp:txBody>
      <dsp:txXfrm>
        <a:off x="0" y="2865380"/>
        <a:ext cx="5607050" cy="1992375"/>
      </dsp:txXfrm>
    </dsp:sp>
    <dsp:sp modelId="{05AF5501-50BA-4F21-BB16-EE617BCC5144}">
      <dsp:nvSpPr>
        <dsp:cNvPr id="0" name=""/>
        <dsp:cNvSpPr/>
      </dsp:nvSpPr>
      <dsp:spPr>
        <a:xfrm>
          <a:off x="280352" y="2525900"/>
          <a:ext cx="3924935" cy="67896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1022350">
            <a:lnSpc>
              <a:spcPct val="90000"/>
            </a:lnSpc>
            <a:spcBef>
              <a:spcPct val="0"/>
            </a:spcBef>
            <a:spcAft>
              <a:spcPct val="35000"/>
            </a:spcAft>
            <a:buNone/>
          </a:pPr>
          <a:r>
            <a:rPr lang="en-US" sz="2300" kern="1200"/>
            <a:t>Non-Financial Costs</a:t>
          </a:r>
        </a:p>
      </dsp:txBody>
      <dsp:txXfrm>
        <a:off x="313496" y="2559044"/>
        <a:ext cx="3858647"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CF68-8785-4E18-B281-22927B48C0E1}">
      <dsp:nvSpPr>
        <dsp:cNvPr id="0" name=""/>
        <dsp:cNvSpPr/>
      </dsp:nvSpPr>
      <dsp:spPr>
        <a:xfrm>
          <a:off x="0" y="320742"/>
          <a:ext cx="5607050" cy="1376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95732" rIns="435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Possible legal fees (for non-indigent tenants)</a:t>
          </a:r>
        </a:p>
        <a:p>
          <a:pPr marL="171450" lvl="1" indent="-171450" algn="l" defTabSz="844550">
            <a:lnSpc>
              <a:spcPct val="90000"/>
            </a:lnSpc>
            <a:spcBef>
              <a:spcPct val="0"/>
            </a:spcBef>
            <a:spcAft>
              <a:spcPct val="15000"/>
            </a:spcAft>
            <a:buChar char="•"/>
          </a:pPr>
          <a:r>
            <a:rPr lang="en-US" sz="1900" kern="1200"/>
            <a:t>Relocation expenses</a:t>
          </a:r>
        </a:p>
        <a:p>
          <a:pPr marL="171450" lvl="1" indent="-171450" algn="l" defTabSz="844550">
            <a:lnSpc>
              <a:spcPct val="90000"/>
            </a:lnSpc>
            <a:spcBef>
              <a:spcPct val="0"/>
            </a:spcBef>
            <a:spcAft>
              <a:spcPct val="15000"/>
            </a:spcAft>
            <a:buChar char="•"/>
          </a:pPr>
          <a:r>
            <a:rPr lang="en-US" sz="1900" kern="1200"/>
            <a:t>Loss of security deposit and belongings</a:t>
          </a:r>
        </a:p>
      </dsp:txBody>
      <dsp:txXfrm>
        <a:off x="0" y="320742"/>
        <a:ext cx="5607050" cy="1376550"/>
      </dsp:txXfrm>
    </dsp:sp>
    <dsp:sp modelId="{400BBDB8-07D1-4441-B5A1-9539786DEA0B}">
      <dsp:nvSpPr>
        <dsp:cNvPr id="0" name=""/>
        <dsp:cNvSpPr/>
      </dsp:nvSpPr>
      <dsp:spPr>
        <a:xfrm>
          <a:off x="280352" y="40302"/>
          <a:ext cx="3924935" cy="5608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89000">
            <a:lnSpc>
              <a:spcPct val="90000"/>
            </a:lnSpc>
            <a:spcBef>
              <a:spcPct val="0"/>
            </a:spcBef>
            <a:spcAft>
              <a:spcPct val="35000"/>
            </a:spcAft>
            <a:buNone/>
          </a:pPr>
          <a:r>
            <a:rPr lang="en-US" sz="2000" kern="1200" dirty="0"/>
            <a:t>Financial</a:t>
          </a:r>
        </a:p>
      </dsp:txBody>
      <dsp:txXfrm>
        <a:off x="307732" y="67682"/>
        <a:ext cx="3870175" cy="506120"/>
      </dsp:txXfrm>
    </dsp:sp>
    <dsp:sp modelId="{42BBCD66-7EED-4D73-93B7-2A86B20646F3}">
      <dsp:nvSpPr>
        <dsp:cNvPr id="0" name=""/>
        <dsp:cNvSpPr/>
      </dsp:nvSpPr>
      <dsp:spPr>
        <a:xfrm>
          <a:off x="0" y="2080332"/>
          <a:ext cx="5607050" cy="134662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95732" rIns="435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Housing instability and risk of homelessness</a:t>
          </a:r>
        </a:p>
        <a:p>
          <a:pPr marL="171450" lvl="1" indent="-171450" algn="l" defTabSz="844550">
            <a:lnSpc>
              <a:spcPct val="90000"/>
            </a:lnSpc>
            <a:spcBef>
              <a:spcPct val="0"/>
            </a:spcBef>
            <a:spcAft>
              <a:spcPct val="15000"/>
            </a:spcAft>
            <a:buChar char="•"/>
          </a:pPr>
          <a:r>
            <a:rPr lang="en-US" sz="1900" kern="1200" dirty="0"/>
            <a:t>Negative impact on health, schooling, job, future earnings </a:t>
          </a:r>
        </a:p>
      </dsp:txBody>
      <dsp:txXfrm>
        <a:off x="0" y="2080332"/>
        <a:ext cx="5607050" cy="1346625"/>
      </dsp:txXfrm>
    </dsp:sp>
    <dsp:sp modelId="{723E5856-9C90-444D-98C5-C81EC0D9473D}">
      <dsp:nvSpPr>
        <dsp:cNvPr id="0" name=""/>
        <dsp:cNvSpPr/>
      </dsp:nvSpPr>
      <dsp:spPr>
        <a:xfrm>
          <a:off x="280352" y="1799892"/>
          <a:ext cx="3924935" cy="56088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44550">
            <a:lnSpc>
              <a:spcPct val="90000"/>
            </a:lnSpc>
            <a:spcBef>
              <a:spcPct val="0"/>
            </a:spcBef>
            <a:spcAft>
              <a:spcPct val="35000"/>
            </a:spcAft>
            <a:buNone/>
          </a:pPr>
          <a:r>
            <a:rPr lang="en-US" sz="1900" kern="1200" dirty="0"/>
            <a:t>Non-Financial Costs</a:t>
          </a:r>
        </a:p>
      </dsp:txBody>
      <dsp:txXfrm>
        <a:off x="307732" y="1827272"/>
        <a:ext cx="3870175" cy="506120"/>
      </dsp:txXfrm>
    </dsp:sp>
    <dsp:sp modelId="{49F0E62C-EABB-4AC7-A7EB-DF4D49602925}">
      <dsp:nvSpPr>
        <dsp:cNvPr id="0" name=""/>
        <dsp:cNvSpPr/>
      </dsp:nvSpPr>
      <dsp:spPr>
        <a:xfrm>
          <a:off x="0" y="3809997"/>
          <a:ext cx="5607050" cy="10773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95732" rIns="435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Negative impact on credit report</a:t>
          </a:r>
        </a:p>
        <a:p>
          <a:pPr marL="171450" lvl="1" indent="-171450" algn="l" defTabSz="844550">
            <a:lnSpc>
              <a:spcPct val="90000"/>
            </a:lnSpc>
            <a:spcBef>
              <a:spcPct val="0"/>
            </a:spcBef>
            <a:spcAft>
              <a:spcPct val="15000"/>
            </a:spcAft>
            <a:buChar char="•"/>
          </a:pPr>
          <a:r>
            <a:rPr lang="en-US" sz="1900" kern="1200"/>
            <a:t>Rental history stigma</a:t>
          </a:r>
        </a:p>
      </dsp:txBody>
      <dsp:txXfrm>
        <a:off x="0" y="3809997"/>
        <a:ext cx="5607050" cy="1077300"/>
      </dsp:txXfrm>
    </dsp:sp>
    <dsp:sp modelId="{922649E6-42FC-4DF3-9695-DA20AFE8DCB8}">
      <dsp:nvSpPr>
        <dsp:cNvPr id="0" name=""/>
        <dsp:cNvSpPr/>
      </dsp:nvSpPr>
      <dsp:spPr>
        <a:xfrm>
          <a:off x="280352" y="3529557"/>
          <a:ext cx="3924935" cy="56088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44550">
            <a:lnSpc>
              <a:spcPct val="90000"/>
            </a:lnSpc>
            <a:spcBef>
              <a:spcPct val="0"/>
            </a:spcBef>
            <a:spcAft>
              <a:spcPct val="35000"/>
            </a:spcAft>
            <a:buNone/>
          </a:pPr>
          <a:r>
            <a:rPr lang="en-US" sz="1900" kern="1200"/>
            <a:t>Long-Term Impact </a:t>
          </a:r>
        </a:p>
      </dsp:txBody>
      <dsp:txXfrm>
        <a:off x="307732" y="3556937"/>
        <a:ext cx="3870175"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E8C81-158B-45BD-9B38-B11D4F904D6E}">
      <dsp:nvSpPr>
        <dsp:cNvPr id="0" name=""/>
        <dsp:cNvSpPr/>
      </dsp:nvSpPr>
      <dsp:spPr>
        <a:xfrm>
          <a:off x="0" y="2062"/>
          <a:ext cx="5651500" cy="10452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A7395-BE4B-4707-AEEB-9A2E84187AC0}">
      <dsp:nvSpPr>
        <dsp:cNvPr id="0" name=""/>
        <dsp:cNvSpPr/>
      </dsp:nvSpPr>
      <dsp:spPr>
        <a:xfrm>
          <a:off x="316176" y="237234"/>
          <a:ext cx="574865" cy="574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B0795F-5C5B-44E0-8366-43BF7B6674EB}">
      <dsp:nvSpPr>
        <dsp:cNvPr id="0" name=""/>
        <dsp:cNvSpPr/>
      </dsp:nvSpPr>
      <dsp:spPr>
        <a:xfrm>
          <a:off x="1207218" y="2062"/>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889000">
            <a:lnSpc>
              <a:spcPct val="90000"/>
            </a:lnSpc>
            <a:spcBef>
              <a:spcPct val="0"/>
            </a:spcBef>
            <a:spcAft>
              <a:spcPct val="35000"/>
            </a:spcAft>
            <a:buNone/>
          </a:pPr>
          <a:r>
            <a:rPr lang="en-US" sz="2000" kern="1200"/>
            <a:t>Eviction moratoria to prevent immediate displacement, </a:t>
          </a:r>
        </a:p>
      </dsp:txBody>
      <dsp:txXfrm>
        <a:off x="1207218" y="2062"/>
        <a:ext cx="4444281" cy="1045210"/>
      </dsp:txXfrm>
    </dsp:sp>
    <dsp:sp modelId="{14B77ADC-0F29-4413-AA2C-F7B9F88F64FA}">
      <dsp:nvSpPr>
        <dsp:cNvPr id="0" name=""/>
        <dsp:cNvSpPr/>
      </dsp:nvSpPr>
      <dsp:spPr>
        <a:xfrm>
          <a:off x="0" y="1308575"/>
          <a:ext cx="5651500" cy="10452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2D6F7-973E-4613-A7AF-A4AB2978D037}">
      <dsp:nvSpPr>
        <dsp:cNvPr id="0" name=""/>
        <dsp:cNvSpPr/>
      </dsp:nvSpPr>
      <dsp:spPr>
        <a:xfrm>
          <a:off x="316176" y="1543747"/>
          <a:ext cx="574865" cy="574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EFDD82-7682-49BD-A585-4EAF3B2F42F1}">
      <dsp:nvSpPr>
        <dsp:cNvPr id="0" name=""/>
        <dsp:cNvSpPr/>
      </dsp:nvSpPr>
      <dsp:spPr>
        <a:xfrm>
          <a:off x="1207218" y="1308575"/>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889000">
            <a:lnSpc>
              <a:spcPct val="90000"/>
            </a:lnSpc>
            <a:spcBef>
              <a:spcPct val="0"/>
            </a:spcBef>
            <a:spcAft>
              <a:spcPct val="35000"/>
            </a:spcAft>
            <a:buNone/>
          </a:pPr>
          <a:r>
            <a:rPr lang="en-US" sz="2000" kern="1200"/>
            <a:t>Stimulus payments</a:t>
          </a:r>
        </a:p>
      </dsp:txBody>
      <dsp:txXfrm>
        <a:off x="1207218" y="1308575"/>
        <a:ext cx="4444281" cy="1045210"/>
      </dsp:txXfrm>
    </dsp:sp>
    <dsp:sp modelId="{ADFFBBD8-DF40-4B8C-A44E-11AF167CB2F7}">
      <dsp:nvSpPr>
        <dsp:cNvPr id="0" name=""/>
        <dsp:cNvSpPr/>
      </dsp:nvSpPr>
      <dsp:spPr>
        <a:xfrm>
          <a:off x="0" y="2615088"/>
          <a:ext cx="5651500" cy="10452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44954-C0E7-4D41-A02D-62042E85BE70}">
      <dsp:nvSpPr>
        <dsp:cNvPr id="0" name=""/>
        <dsp:cNvSpPr/>
      </dsp:nvSpPr>
      <dsp:spPr>
        <a:xfrm>
          <a:off x="316176" y="2850261"/>
          <a:ext cx="574865" cy="574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4054DB-6446-4F80-89B8-261434710227}">
      <dsp:nvSpPr>
        <dsp:cNvPr id="0" name=""/>
        <dsp:cNvSpPr/>
      </dsp:nvSpPr>
      <dsp:spPr>
        <a:xfrm>
          <a:off x="1207218" y="2615088"/>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889000">
            <a:lnSpc>
              <a:spcPct val="90000"/>
            </a:lnSpc>
            <a:spcBef>
              <a:spcPct val="0"/>
            </a:spcBef>
            <a:spcAft>
              <a:spcPct val="35000"/>
            </a:spcAft>
            <a:buNone/>
          </a:pPr>
          <a:r>
            <a:rPr lang="en-US" sz="2000" kern="1200"/>
            <a:t>Expanded unemployment insurance that allowed many tenants to stay current on rent, and </a:t>
          </a:r>
        </a:p>
      </dsp:txBody>
      <dsp:txXfrm>
        <a:off x="1207218" y="2615088"/>
        <a:ext cx="4444281" cy="1045210"/>
      </dsp:txXfrm>
    </dsp:sp>
    <dsp:sp modelId="{6FFFA986-980C-4411-ACC1-9D73204532F2}">
      <dsp:nvSpPr>
        <dsp:cNvPr id="0" name=""/>
        <dsp:cNvSpPr/>
      </dsp:nvSpPr>
      <dsp:spPr>
        <a:xfrm>
          <a:off x="0" y="3921602"/>
          <a:ext cx="5651500" cy="10452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BFDB4-6729-402B-AA00-D4E8B73B931F}">
      <dsp:nvSpPr>
        <dsp:cNvPr id="0" name=""/>
        <dsp:cNvSpPr/>
      </dsp:nvSpPr>
      <dsp:spPr>
        <a:xfrm>
          <a:off x="316176" y="4156774"/>
          <a:ext cx="574865" cy="574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601A55-8D3F-4B76-B6B2-E651C53E19F4}">
      <dsp:nvSpPr>
        <dsp:cNvPr id="0" name=""/>
        <dsp:cNvSpPr/>
      </dsp:nvSpPr>
      <dsp:spPr>
        <a:xfrm>
          <a:off x="1207218" y="3921602"/>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889000">
            <a:lnSpc>
              <a:spcPct val="90000"/>
            </a:lnSpc>
            <a:spcBef>
              <a:spcPct val="0"/>
            </a:spcBef>
            <a:spcAft>
              <a:spcPct val="35000"/>
            </a:spcAft>
            <a:buNone/>
          </a:pPr>
          <a:r>
            <a:rPr lang="en-US" sz="2000" kern="1200"/>
            <a:t>Emergency rental assistance to help them catch up if they fell behind</a:t>
          </a:r>
        </a:p>
      </dsp:txBody>
      <dsp:txXfrm>
        <a:off x="1207218" y="3921602"/>
        <a:ext cx="4444281" cy="1045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A3DBC-8C61-4E0D-8F35-AA4AA4BB8EF8}">
      <dsp:nvSpPr>
        <dsp:cNvPr id="0" name=""/>
        <dsp:cNvSpPr/>
      </dsp:nvSpPr>
      <dsp:spPr>
        <a:xfrm>
          <a:off x="0" y="1553874"/>
          <a:ext cx="10261599"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51AD69-A701-4456-AD13-D148D4E01E9F}">
      <dsp:nvSpPr>
        <dsp:cNvPr id="0" name=""/>
        <dsp:cNvSpPr/>
      </dsp:nvSpPr>
      <dsp:spPr>
        <a:xfrm>
          <a:off x="210042" y="963401"/>
          <a:ext cx="3007129" cy="3729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dirty="0"/>
            <a:t>Mar. 2020 and Dec. 2021</a:t>
          </a:r>
        </a:p>
      </dsp:txBody>
      <dsp:txXfrm>
        <a:off x="210042" y="963401"/>
        <a:ext cx="3007129" cy="372929"/>
      </dsp:txXfrm>
    </dsp:sp>
    <dsp:sp modelId="{599FAFB1-8613-40D6-A1FF-28E6C567B639}">
      <dsp:nvSpPr>
        <dsp:cNvPr id="0" name=""/>
        <dsp:cNvSpPr/>
      </dsp:nvSpPr>
      <dsp:spPr>
        <a:xfrm>
          <a:off x="210042" y="364587"/>
          <a:ext cx="3007129" cy="59881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Nationwide: eviction filings decreased by 65% between March 2020 and Dec. 2021. </a:t>
          </a:r>
        </a:p>
      </dsp:txBody>
      <dsp:txXfrm>
        <a:off x="210042" y="364587"/>
        <a:ext cx="3007129" cy="598814"/>
      </dsp:txXfrm>
    </dsp:sp>
    <dsp:sp modelId="{3399FFA6-49FD-40C6-97B6-C77CF654BF6E}">
      <dsp:nvSpPr>
        <dsp:cNvPr id="0" name=""/>
        <dsp:cNvSpPr/>
      </dsp:nvSpPr>
      <dsp:spPr>
        <a:xfrm>
          <a:off x="1713607" y="1336331"/>
          <a:ext cx="0" cy="217542"/>
        </a:xfrm>
        <a:prstGeom prst="line">
          <a:avLst/>
        </a:pr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BB1CAE-DFD4-471C-A991-0B34D6890548}">
      <dsp:nvSpPr>
        <dsp:cNvPr id="0" name=""/>
        <dsp:cNvSpPr/>
      </dsp:nvSpPr>
      <dsp:spPr>
        <a:xfrm>
          <a:off x="1918638" y="1771416"/>
          <a:ext cx="3007129" cy="372929"/>
        </a:xfrm>
        <a:prstGeom prst="rect">
          <a:avLst/>
        </a:prstGeom>
        <a:solidFill>
          <a:schemeClr val="accent2">
            <a:hueOff val="-2587972"/>
            <a:satOff val="11465"/>
            <a:lumOff val="-4216"/>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dirty="0"/>
            <a:t>2020–2021</a:t>
          </a:r>
        </a:p>
      </dsp:txBody>
      <dsp:txXfrm>
        <a:off x="1918638" y="1771416"/>
        <a:ext cx="3007129" cy="372929"/>
      </dsp:txXfrm>
    </dsp:sp>
    <dsp:sp modelId="{FE558F81-8BD4-433B-BBC3-4860308FDD64}">
      <dsp:nvSpPr>
        <dsp:cNvPr id="0" name=""/>
        <dsp:cNvSpPr/>
      </dsp:nvSpPr>
      <dsp:spPr>
        <a:xfrm>
          <a:off x="1918638" y="2144346"/>
          <a:ext cx="3007129" cy="939316"/>
        </a:xfrm>
        <a:prstGeom prst="rect">
          <a:avLst/>
        </a:prstGeom>
        <a:solidFill>
          <a:schemeClr val="accent2">
            <a:tint val="40000"/>
            <a:alpha val="90000"/>
            <a:hueOff val="-2736497"/>
            <a:satOff val="7830"/>
            <a:lumOff val="-521"/>
            <a:alphaOff val="0"/>
          </a:schemeClr>
        </a:solidFill>
        <a:ln w="12700" cap="flat" cmpd="sng" algn="ctr">
          <a:solidFill>
            <a:schemeClr val="accent2">
              <a:tint val="40000"/>
              <a:alpha val="90000"/>
              <a:hueOff val="-2736497"/>
              <a:satOff val="7830"/>
              <a:lumOff val="-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King County:  monthly eviction filings decreased from approximately 385 in 2019 to approximately 29 during 2020-2021. </a:t>
          </a:r>
        </a:p>
      </dsp:txBody>
      <dsp:txXfrm>
        <a:off x="1918638" y="2144346"/>
        <a:ext cx="3007129" cy="939316"/>
      </dsp:txXfrm>
    </dsp:sp>
    <dsp:sp modelId="{9139E730-D2D5-4043-AF1C-BB204CD4D032}">
      <dsp:nvSpPr>
        <dsp:cNvPr id="0" name=""/>
        <dsp:cNvSpPr/>
      </dsp:nvSpPr>
      <dsp:spPr>
        <a:xfrm>
          <a:off x="3422203" y="1553873"/>
          <a:ext cx="0" cy="217542"/>
        </a:xfrm>
        <a:prstGeom prst="line">
          <a:avLst/>
        </a:prstGeom>
        <a:noFill/>
        <a:ln w="6350" cap="flat" cmpd="sng" algn="ctr">
          <a:solidFill>
            <a:schemeClr val="accent2">
              <a:hueOff val="-2587972"/>
              <a:satOff val="11465"/>
              <a:lumOff val="-4216"/>
              <a:alphaOff val="0"/>
            </a:schemeClr>
          </a:solidFill>
          <a:prstDash val="solid"/>
        </a:ln>
        <a:effectLst/>
      </dsp:spPr>
      <dsp:style>
        <a:lnRef idx="1">
          <a:scrgbClr r="0" g="0" b="0"/>
        </a:lnRef>
        <a:fillRef idx="0">
          <a:scrgbClr r="0" g="0" b="0"/>
        </a:fillRef>
        <a:effectRef idx="0">
          <a:scrgbClr r="0" g="0" b="0"/>
        </a:effectRef>
        <a:fontRef idx="minor"/>
      </dsp:style>
    </dsp:sp>
    <dsp:sp modelId="{4E46040A-6994-4E31-8F9C-BECBDA4D9972}">
      <dsp:nvSpPr>
        <dsp:cNvPr id="0" name=""/>
        <dsp:cNvSpPr/>
      </dsp:nvSpPr>
      <dsp:spPr>
        <a:xfrm rot="2700000">
          <a:off x="1689434" y="1529701"/>
          <a:ext cx="48345" cy="4834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832CF-AA87-4187-AD45-11E85612F0F3}">
      <dsp:nvSpPr>
        <dsp:cNvPr id="0" name=""/>
        <dsp:cNvSpPr/>
      </dsp:nvSpPr>
      <dsp:spPr>
        <a:xfrm rot="2700000">
          <a:off x="3398030" y="1529701"/>
          <a:ext cx="48345" cy="48345"/>
        </a:xfrm>
        <a:prstGeom prst="rect">
          <a:avLst/>
        </a:prstGeom>
        <a:solidFill>
          <a:schemeClr val="accent2">
            <a:hueOff val="-2587972"/>
            <a:satOff val="11465"/>
            <a:lumOff val="-421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1CCCB-7ED2-4C46-9566-78A7EB808240}">
      <dsp:nvSpPr>
        <dsp:cNvPr id="0" name=""/>
        <dsp:cNvSpPr/>
      </dsp:nvSpPr>
      <dsp:spPr>
        <a:xfrm>
          <a:off x="3627235" y="963401"/>
          <a:ext cx="3007129" cy="372929"/>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2022</a:t>
          </a:r>
        </a:p>
      </dsp:txBody>
      <dsp:txXfrm>
        <a:off x="3627235" y="963401"/>
        <a:ext cx="3007129" cy="372929"/>
      </dsp:txXfrm>
    </dsp:sp>
    <dsp:sp modelId="{1DEF63B7-310A-4308-B280-3B9E745E4102}">
      <dsp:nvSpPr>
        <dsp:cNvPr id="0" name=""/>
        <dsp:cNvSpPr/>
      </dsp:nvSpPr>
      <dsp:spPr>
        <a:xfrm>
          <a:off x="3627235" y="24085"/>
          <a:ext cx="3007129" cy="939316"/>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As moratoria expired and bridge measures dried up, eviction filings began climbing back to historical averages and even increased throughout 2022. </a:t>
          </a:r>
        </a:p>
      </dsp:txBody>
      <dsp:txXfrm>
        <a:off x="3627235" y="24085"/>
        <a:ext cx="3007129" cy="939316"/>
      </dsp:txXfrm>
    </dsp:sp>
    <dsp:sp modelId="{B9749873-F433-4ADE-B872-EC3C635AF27D}">
      <dsp:nvSpPr>
        <dsp:cNvPr id="0" name=""/>
        <dsp:cNvSpPr/>
      </dsp:nvSpPr>
      <dsp:spPr>
        <a:xfrm>
          <a:off x="5130799" y="1336331"/>
          <a:ext cx="0" cy="217542"/>
        </a:xfrm>
        <a:prstGeom prst="line">
          <a:avLst/>
        </a:prstGeom>
        <a:noFill/>
        <a:ln w="6350" cap="flat" cmpd="sng" algn="ctr">
          <a:solidFill>
            <a:schemeClr val="accent2">
              <a:hueOff val="-5175944"/>
              <a:satOff val="22930"/>
              <a:lumOff val="-8432"/>
              <a:alphaOff val="0"/>
            </a:schemeClr>
          </a:solidFill>
          <a:prstDash val="solid"/>
        </a:ln>
        <a:effectLst/>
      </dsp:spPr>
      <dsp:style>
        <a:lnRef idx="1">
          <a:scrgbClr r="0" g="0" b="0"/>
        </a:lnRef>
        <a:fillRef idx="0">
          <a:scrgbClr r="0" g="0" b="0"/>
        </a:fillRef>
        <a:effectRef idx="0">
          <a:scrgbClr r="0" g="0" b="0"/>
        </a:effectRef>
        <a:fontRef idx="minor"/>
      </dsp:style>
    </dsp:sp>
    <dsp:sp modelId="{E3712DB0-8719-4F48-9251-C0D67408D19D}">
      <dsp:nvSpPr>
        <dsp:cNvPr id="0" name=""/>
        <dsp:cNvSpPr/>
      </dsp:nvSpPr>
      <dsp:spPr>
        <a:xfrm>
          <a:off x="5335831" y="1771416"/>
          <a:ext cx="3007129" cy="372929"/>
        </a:xfrm>
        <a:prstGeom prst="rect">
          <a:avLst/>
        </a:prstGeom>
        <a:solidFill>
          <a:schemeClr val="accent2">
            <a:hueOff val="-7763915"/>
            <a:satOff val="34394"/>
            <a:lumOff val="-12648"/>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2023</a:t>
          </a:r>
        </a:p>
      </dsp:txBody>
      <dsp:txXfrm>
        <a:off x="5335831" y="1771416"/>
        <a:ext cx="3007129" cy="372929"/>
      </dsp:txXfrm>
    </dsp:sp>
    <dsp:sp modelId="{3B28F861-52E7-4E70-BA82-A4A3680438C3}">
      <dsp:nvSpPr>
        <dsp:cNvPr id="0" name=""/>
        <dsp:cNvSpPr/>
      </dsp:nvSpPr>
      <dsp:spPr>
        <a:xfrm>
          <a:off x="5335831" y="2144346"/>
          <a:ext cx="3007129" cy="939316"/>
        </a:xfrm>
        <a:prstGeom prst="rect">
          <a:avLst/>
        </a:prstGeom>
        <a:solidFill>
          <a:schemeClr val="accent2">
            <a:tint val="40000"/>
            <a:alpha val="90000"/>
            <a:hueOff val="-8209490"/>
            <a:satOff val="23491"/>
            <a:lumOff val="-1563"/>
            <a:alphaOff val="0"/>
          </a:schemeClr>
        </a:solidFill>
        <a:ln w="12700" cap="flat" cmpd="sng" algn="ctr">
          <a:solidFill>
            <a:schemeClr val="accent2">
              <a:tint val="40000"/>
              <a:alpha val="90000"/>
              <a:hueOff val="-8209490"/>
              <a:satOff val="23491"/>
              <a:lumOff val="-1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In Washington state, filings began to rise in 2023 and reached record highs in 2024, with statewide eviction filings increasing 41% compared to 2023. </a:t>
          </a:r>
        </a:p>
      </dsp:txBody>
      <dsp:txXfrm>
        <a:off x="5335831" y="2144346"/>
        <a:ext cx="3007129" cy="939316"/>
      </dsp:txXfrm>
    </dsp:sp>
    <dsp:sp modelId="{A430AA80-825F-416E-B8D1-076D9D59FAE3}">
      <dsp:nvSpPr>
        <dsp:cNvPr id="0" name=""/>
        <dsp:cNvSpPr/>
      </dsp:nvSpPr>
      <dsp:spPr>
        <a:xfrm>
          <a:off x="6839396" y="1553873"/>
          <a:ext cx="0" cy="217542"/>
        </a:xfrm>
        <a:prstGeom prst="line">
          <a:avLst/>
        </a:prstGeom>
        <a:noFill/>
        <a:ln w="6350" cap="flat" cmpd="sng" algn="ctr">
          <a:solidFill>
            <a:schemeClr val="accent2">
              <a:hueOff val="-7763915"/>
              <a:satOff val="34394"/>
              <a:lumOff val="-12648"/>
              <a:alphaOff val="0"/>
            </a:schemeClr>
          </a:solidFill>
          <a:prstDash val="solid"/>
        </a:ln>
        <a:effectLst/>
      </dsp:spPr>
      <dsp:style>
        <a:lnRef idx="1">
          <a:scrgbClr r="0" g="0" b="0"/>
        </a:lnRef>
        <a:fillRef idx="0">
          <a:scrgbClr r="0" g="0" b="0"/>
        </a:fillRef>
        <a:effectRef idx="0">
          <a:scrgbClr r="0" g="0" b="0"/>
        </a:effectRef>
        <a:fontRef idx="minor"/>
      </dsp:style>
    </dsp:sp>
    <dsp:sp modelId="{B558A1AF-E0BC-4B98-B7B8-5C21B69B839D}">
      <dsp:nvSpPr>
        <dsp:cNvPr id="0" name=""/>
        <dsp:cNvSpPr/>
      </dsp:nvSpPr>
      <dsp:spPr>
        <a:xfrm rot="2700000">
          <a:off x="5106627" y="1529701"/>
          <a:ext cx="48345" cy="48345"/>
        </a:xfrm>
        <a:prstGeom prst="rect">
          <a:avLst/>
        </a:prstGeom>
        <a:solidFill>
          <a:schemeClr val="accent2">
            <a:hueOff val="-5175944"/>
            <a:satOff val="22930"/>
            <a:lumOff val="-843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FCEA2-5171-4F5F-9DFD-68DE5A5F358D}">
      <dsp:nvSpPr>
        <dsp:cNvPr id="0" name=""/>
        <dsp:cNvSpPr/>
      </dsp:nvSpPr>
      <dsp:spPr>
        <a:xfrm rot="2700000">
          <a:off x="6815223" y="1529701"/>
          <a:ext cx="48345" cy="48345"/>
        </a:xfrm>
        <a:prstGeom prst="rect">
          <a:avLst/>
        </a:prstGeom>
        <a:solidFill>
          <a:schemeClr val="accent2">
            <a:hueOff val="-7763915"/>
            <a:satOff val="34394"/>
            <a:lumOff val="-1264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F12EF-57A1-44DD-A2F9-E072207D1DF4}">
      <dsp:nvSpPr>
        <dsp:cNvPr id="0" name=""/>
        <dsp:cNvSpPr/>
      </dsp:nvSpPr>
      <dsp:spPr>
        <a:xfrm>
          <a:off x="7044428" y="963401"/>
          <a:ext cx="3007129" cy="372929"/>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2025</a:t>
          </a:r>
        </a:p>
      </dsp:txBody>
      <dsp:txXfrm>
        <a:off x="7044428" y="963401"/>
        <a:ext cx="3007129" cy="372929"/>
      </dsp:txXfrm>
    </dsp:sp>
    <dsp:sp modelId="{32A24476-8886-4607-B5CF-6A0D104AC73E}">
      <dsp:nvSpPr>
        <dsp:cNvPr id="0" name=""/>
        <dsp:cNvSpPr/>
      </dsp:nvSpPr>
      <dsp:spPr>
        <a:xfrm>
          <a:off x="7044428" y="24085"/>
          <a:ext cx="3007129" cy="939316"/>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In King County, by 2025, eviction filings averaged 812 per month, more than double the rate in 2019, before the COVID-19 pandemic.</a:t>
          </a:r>
        </a:p>
      </dsp:txBody>
      <dsp:txXfrm>
        <a:off x="7044428" y="24085"/>
        <a:ext cx="3007129" cy="939316"/>
      </dsp:txXfrm>
    </dsp:sp>
    <dsp:sp modelId="{4996E167-3B32-4EE7-95CA-5967027C1F0B}">
      <dsp:nvSpPr>
        <dsp:cNvPr id="0" name=""/>
        <dsp:cNvSpPr/>
      </dsp:nvSpPr>
      <dsp:spPr>
        <a:xfrm>
          <a:off x="8547992" y="1336331"/>
          <a:ext cx="0" cy="217542"/>
        </a:xfrm>
        <a:prstGeom prst="line">
          <a:avLst/>
        </a:prstGeom>
        <a:noFill/>
        <a:ln w="6350" cap="flat" cmpd="sng" algn="ctr">
          <a:solidFill>
            <a:schemeClr val="accent2">
              <a:hueOff val="-10351888"/>
              <a:satOff val="45859"/>
              <a:lumOff val="-16864"/>
              <a:alphaOff val="0"/>
            </a:schemeClr>
          </a:solidFill>
          <a:prstDash val="solid"/>
        </a:ln>
        <a:effectLst/>
      </dsp:spPr>
      <dsp:style>
        <a:lnRef idx="1">
          <a:scrgbClr r="0" g="0" b="0"/>
        </a:lnRef>
        <a:fillRef idx="0">
          <a:scrgbClr r="0" g="0" b="0"/>
        </a:fillRef>
        <a:effectRef idx="0">
          <a:scrgbClr r="0" g="0" b="0"/>
        </a:effectRef>
        <a:fontRef idx="minor"/>
      </dsp:style>
    </dsp:sp>
    <dsp:sp modelId="{CE3AC71D-A3CA-4904-81D9-DF79BD8F60B2}">
      <dsp:nvSpPr>
        <dsp:cNvPr id="0" name=""/>
        <dsp:cNvSpPr/>
      </dsp:nvSpPr>
      <dsp:spPr>
        <a:xfrm rot="2700000">
          <a:off x="8523820" y="1529701"/>
          <a:ext cx="48345" cy="48345"/>
        </a:xfrm>
        <a:prstGeom prst="rect">
          <a:avLst/>
        </a:prstGeom>
        <a:solidFill>
          <a:schemeClr val="accent2">
            <a:hueOff val="-10351888"/>
            <a:satOff val="45859"/>
            <a:lumOff val="-16864"/>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60BB7-62AE-4460-A806-6B3954F06C1B}">
      <dsp:nvSpPr>
        <dsp:cNvPr id="0" name=""/>
        <dsp:cNvSpPr/>
      </dsp:nvSpPr>
      <dsp:spPr>
        <a:xfrm>
          <a:off x="0" y="0"/>
          <a:ext cx="8722360" cy="9323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Prevention programs: intervene before an eviction is filed </a:t>
          </a:r>
        </a:p>
      </dsp:txBody>
      <dsp:txXfrm>
        <a:off x="27307" y="27307"/>
        <a:ext cx="7716308" cy="877710"/>
      </dsp:txXfrm>
    </dsp:sp>
    <dsp:sp modelId="{84600B64-AA5D-4788-8855-AECEEC974704}">
      <dsp:nvSpPr>
        <dsp:cNvPr id="0" name=""/>
        <dsp:cNvSpPr/>
      </dsp:nvSpPr>
      <dsp:spPr>
        <a:xfrm>
          <a:off x="769619" y="1087711"/>
          <a:ext cx="8722360" cy="9323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Diversion: divert cases from legal proceedings.</a:t>
          </a:r>
        </a:p>
      </dsp:txBody>
      <dsp:txXfrm>
        <a:off x="796926" y="1115018"/>
        <a:ext cx="7292115" cy="877710"/>
      </dsp:txXfrm>
    </dsp:sp>
    <dsp:sp modelId="{0ECE6242-0F59-4D9E-8F4C-6CA39712306B}">
      <dsp:nvSpPr>
        <dsp:cNvPr id="0" name=""/>
        <dsp:cNvSpPr/>
      </dsp:nvSpPr>
      <dsp:spPr>
        <a:xfrm>
          <a:off x="1539239" y="2175423"/>
          <a:ext cx="8722360" cy="9323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Many programs started or were substantially modified in response to the COVID pandemic and most focused on nonpayment issues</a:t>
          </a:r>
        </a:p>
      </dsp:txBody>
      <dsp:txXfrm>
        <a:off x="1566546" y="2202730"/>
        <a:ext cx="7292115" cy="877710"/>
      </dsp:txXfrm>
    </dsp:sp>
    <dsp:sp modelId="{AC18AB00-BB8A-4B72-B1E2-C545E8312B2A}">
      <dsp:nvSpPr>
        <dsp:cNvPr id="0" name=""/>
        <dsp:cNvSpPr/>
      </dsp:nvSpPr>
      <dsp:spPr>
        <a:xfrm>
          <a:off x="8116349" y="707012"/>
          <a:ext cx="606010" cy="6060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52701" y="707012"/>
        <a:ext cx="333306" cy="456023"/>
      </dsp:txXfrm>
    </dsp:sp>
    <dsp:sp modelId="{2378CBFC-DE38-42D2-831C-470C56B078B1}">
      <dsp:nvSpPr>
        <dsp:cNvPr id="0" name=""/>
        <dsp:cNvSpPr/>
      </dsp:nvSpPr>
      <dsp:spPr>
        <a:xfrm>
          <a:off x="8885969" y="1788508"/>
          <a:ext cx="606010" cy="60601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22321" y="1788508"/>
        <a:ext cx="333306" cy="4560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1EBAA-36C3-4ED6-A5B7-3136DFC0E0E4}">
      <dsp:nvSpPr>
        <dsp:cNvPr id="0" name=""/>
        <dsp:cNvSpPr/>
      </dsp:nvSpPr>
      <dsp:spPr>
        <a:xfrm>
          <a:off x="0" y="0"/>
          <a:ext cx="103406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C3319D2-3609-4B74-AC8B-01E84F949FE0}">
      <dsp:nvSpPr>
        <dsp:cNvPr id="0" name=""/>
        <dsp:cNvSpPr/>
      </dsp:nvSpPr>
      <dsp:spPr>
        <a:xfrm>
          <a:off x="0" y="0"/>
          <a:ext cx="10340658" cy="69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Decrease evictions</a:t>
          </a:r>
        </a:p>
      </dsp:txBody>
      <dsp:txXfrm>
        <a:off x="0" y="0"/>
        <a:ext cx="10340658" cy="697081"/>
      </dsp:txXfrm>
    </dsp:sp>
    <dsp:sp modelId="{FEC13186-FE30-4281-9E23-AFF8533A4465}">
      <dsp:nvSpPr>
        <dsp:cNvPr id="0" name=""/>
        <dsp:cNvSpPr/>
      </dsp:nvSpPr>
      <dsp:spPr>
        <a:xfrm>
          <a:off x="0" y="697081"/>
          <a:ext cx="103406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B6D0667-8BDB-4929-96BC-AA4DFE70C98D}">
      <dsp:nvSpPr>
        <dsp:cNvPr id="0" name=""/>
        <dsp:cNvSpPr/>
      </dsp:nvSpPr>
      <dsp:spPr>
        <a:xfrm>
          <a:off x="0" y="697081"/>
          <a:ext cx="10340658" cy="69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Increase housing stability for landlords and tenants in subsidized or low-income housing</a:t>
          </a:r>
        </a:p>
      </dsp:txBody>
      <dsp:txXfrm>
        <a:off x="0" y="697081"/>
        <a:ext cx="10340658" cy="697081"/>
      </dsp:txXfrm>
    </dsp:sp>
    <dsp:sp modelId="{BC162681-5521-47AB-A747-931AAFA59D9D}">
      <dsp:nvSpPr>
        <dsp:cNvPr id="0" name=""/>
        <dsp:cNvSpPr/>
      </dsp:nvSpPr>
      <dsp:spPr>
        <a:xfrm>
          <a:off x="0" y="1394162"/>
          <a:ext cx="103406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7176673-A419-40D1-A20E-81CF06E5BC84}">
      <dsp:nvSpPr>
        <dsp:cNvPr id="0" name=""/>
        <dsp:cNvSpPr/>
      </dsp:nvSpPr>
      <dsp:spPr>
        <a:xfrm>
          <a:off x="0" y="1394162"/>
          <a:ext cx="10340658" cy="69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Decrease costs of eviction process for landlords and tenants</a:t>
          </a:r>
        </a:p>
      </dsp:txBody>
      <dsp:txXfrm>
        <a:off x="0" y="1394162"/>
        <a:ext cx="10340658" cy="697081"/>
      </dsp:txXfrm>
    </dsp:sp>
    <dsp:sp modelId="{EEC00069-A5E5-43B0-92EC-B6A31F404184}">
      <dsp:nvSpPr>
        <dsp:cNvPr id="0" name=""/>
        <dsp:cNvSpPr/>
      </dsp:nvSpPr>
      <dsp:spPr>
        <a:xfrm>
          <a:off x="0" y="2091243"/>
          <a:ext cx="103406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20208BB-E013-4714-93B5-85E96C9B70E5}">
      <dsp:nvSpPr>
        <dsp:cNvPr id="0" name=""/>
        <dsp:cNvSpPr/>
      </dsp:nvSpPr>
      <dsp:spPr>
        <a:xfrm>
          <a:off x="0" y="2091243"/>
          <a:ext cx="10340658" cy="69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By providing conflict resolution specialists for support at the earliest sign of a problem. </a:t>
          </a:r>
        </a:p>
      </dsp:txBody>
      <dsp:txXfrm>
        <a:off x="0" y="2091243"/>
        <a:ext cx="10340658" cy="6970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0.17263</cdr:x>
      <cdr:y>0.97302</cdr:y>
    </cdr:from>
    <cdr:to>
      <cdr:x>0.34316</cdr:x>
      <cdr:y>1</cdr:y>
    </cdr:to>
    <cdr:sp macro="" textlink="">
      <cdr:nvSpPr>
        <cdr:cNvPr id="2" name="TextBox 1">
          <a:extLst xmlns:a="http://schemas.openxmlformats.org/drawingml/2006/main">
            <a:ext uri="{FF2B5EF4-FFF2-40B4-BE49-F238E27FC236}">
              <a16:creationId xmlns:a16="http://schemas.microsoft.com/office/drawing/2014/main" id="{C4838B91-B7A3-A6D9-101D-4704712D6B14}"/>
            </a:ext>
          </a:extLst>
        </cdr:cNvPr>
        <cdr:cNvSpPr txBox="1"/>
      </cdr:nvSpPr>
      <cdr:spPr>
        <a:xfrm xmlns:a="http://schemas.openxmlformats.org/drawingml/2006/main">
          <a:off x="1190171" y="5776174"/>
          <a:ext cx="1175657" cy="1601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kern="1200" dirty="0"/>
            <a:t>Accounting </a:t>
          </a:r>
          <a:r>
            <a:rPr lang="en-US" sz="2000" kern="1200" dirty="0"/>
            <a:t>Issues</a:t>
          </a:r>
        </a:p>
        <a:p xmlns:a="http://schemas.openxmlformats.org/drawingml/2006/main">
          <a:r>
            <a:rPr lang="en-US" sz="1100" kern="1200" dirty="0" err="1"/>
            <a:t>ssues</a:t>
          </a:r>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FF1CD-0CF8-47B1-A83F-7C22A2308DC0}"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34C6A-A97C-4482-8077-B2A17517ACF9}" type="slidenum">
              <a:rPr lang="en-US" smtClean="0"/>
              <a:t>‹#›</a:t>
            </a:fld>
            <a:endParaRPr lang="en-US"/>
          </a:p>
        </p:txBody>
      </p:sp>
    </p:spTree>
    <p:extLst>
      <p:ext uri="{BB962C8B-B14F-4D97-AF65-F5344CB8AC3E}">
        <p14:creationId xmlns:p14="http://schemas.microsoft.com/office/powerpoint/2010/main" val="174213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1</a:t>
            </a:fld>
            <a:endParaRPr lang="en-US"/>
          </a:p>
        </p:txBody>
      </p:sp>
    </p:spTree>
    <p:extLst>
      <p:ext uri="{BB962C8B-B14F-4D97-AF65-F5344CB8AC3E}">
        <p14:creationId xmlns:p14="http://schemas.microsoft.com/office/powerpoint/2010/main" val="389914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57200">
              <a:spcBef>
                <a:spcPts val="0"/>
              </a:spcBef>
              <a:buClr>
                <a:srgbClr val="000000"/>
              </a:buClr>
              <a:buSzPts val="2000"/>
            </a:pPr>
            <a:r>
              <a:rPr lang="en-US" sz="4400" dirty="0">
                <a:solidFill>
                  <a:srgbClr val="404040"/>
                </a:solidFill>
              </a:rPr>
              <a:t>Prevention programs </a:t>
            </a:r>
            <a:r>
              <a:rPr lang="en-US" sz="2800" dirty="0"/>
              <a:t>use an array of tools, including housing counseling, legal assistance, emergency rental assistance, and other supportive services. </a:t>
            </a:r>
          </a:p>
          <a:p>
            <a:pPr lvl="1" indent="-457200">
              <a:spcBef>
                <a:spcPts val="0"/>
              </a:spcBef>
              <a:buClr>
                <a:srgbClr val="000000"/>
              </a:buClr>
              <a:buSzPts val="2000"/>
            </a:pPr>
            <a:endParaRPr lang="en-US" sz="2800" dirty="0">
              <a:solidFill>
                <a:srgbClr val="404040"/>
              </a:solidFill>
            </a:endParaRPr>
          </a:p>
          <a:p>
            <a:pPr lvl="1" indent="-457200">
              <a:spcBef>
                <a:spcPts val="0"/>
              </a:spcBef>
              <a:buClr>
                <a:srgbClr val="000000"/>
              </a:buClr>
              <a:buSzPts val="2000"/>
            </a:pPr>
            <a:r>
              <a:rPr lang="en-US" sz="2800" dirty="0">
                <a:solidFill>
                  <a:srgbClr val="404040"/>
                </a:solidFill>
              </a:rPr>
              <a:t>Diversion programs use negotiation, mediation, and at times legal assistance.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10</a:t>
            </a:fld>
            <a:endParaRPr lang="en-US"/>
          </a:p>
        </p:txBody>
      </p:sp>
    </p:spTree>
    <p:extLst>
      <p:ext uri="{BB962C8B-B14F-4D97-AF65-F5344CB8AC3E}">
        <p14:creationId xmlns:p14="http://schemas.microsoft.com/office/powerpoint/2010/main" val="385424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031D6-CD87-12CD-A80F-68C8750F9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924B7-7661-71EE-983A-03B1731C6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00456-2942-C529-1EDC-19ECE87E44E6}"/>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B6BB545-0E38-2718-AB6B-382E545441EE}"/>
              </a:ext>
            </a:extLst>
          </p:cNvPr>
          <p:cNvSpPr>
            <a:spLocks noGrp="1"/>
          </p:cNvSpPr>
          <p:nvPr>
            <p:ph type="sldNum" sz="quarter" idx="5"/>
          </p:nvPr>
        </p:nvSpPr>
        <p:spPr/>
        <p:txBody>
          <a:bodyPr/>
          <a:lstStyle/>
          <a:p>
            <a:fld id="{65A34C6A-A97C-4482-8077-B2A17517ACF9}" type="slidenum">
              <a:rPr lang="en-US" smtClean="0"/>
              <a:t>12</a:t>
            </a:fld>
            <a:endParaRPr lang="en-US"/>
          </a:p>
        </p:txBody>
      </p:sp>
    </p:spTree>
    <p:extLst>
      <p:ext uri="{BB962C8B-B14F-4D97-AF65-F5344CB8AC3E}">
        <p14:creationId xmlns:p14="http://schemas.microsoft.com/office/powerpoint/2010/main" val="235797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CDEB-80E9-275A-2263-8C302C862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044C0-5EBE-6528-B9A2-05068CA22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A6D6C-DFF8-9B0A-09C5-8F659377D0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some programs combine case managers, legal assistance, and supportive services, (</a:t>
            </a:r>
            <a:r>
              <a:rPr lang="en-US" sz="1200" dirty="0" err="1"/>
              <a:t>ie</a:t>
            </a:r>
            <a:r>
              <a:rPr lang="en-US" sz="1200" dirty="0"/>
              <a:t>: United Way King Co – eviction prevention) </a:t>
            </a:r>
          </a:p>
        </p:txBody>
      </p:sp>
      <p:sp>
        <p:nvSpPr>
          <p:cNvPr id="4" name="Slide Number Placeholder 3">
            <a:extLst>
              <a:ext uri="{FF2B5EF4-FFF2-40B4-BE49-F238E27FC236}">
                <a16:creationId xmlns:a16="http://schemas.microsoft.com/office/drawing/2014/main" id="{6DD73A25-6184-A485-783F-4B3D41E23AB6}"/>
              </a:ext>
            </a:extLst>
          </p:cNvPr>
          <p:cNvSpPr>
            <a:spLocks noGrp="1"/>
          </p:cNvSpPr>
          <p:nvPr>
            <p:ph type="sldNum" sz="quarter" idx="5"/>
          </p:nvPr>
        </p:nvSpPr>
        <p:spPr/>
        <p:txBody>
          <a:bodyPr/>
          <a:lstStyle/>
          <a:p>
            <a:fld id="{65A34C6A-A97C-4482-8077-B2A17517ACF9}" type="slidenum">
              <a:rPr lang="en-US" smtClean="0"/>
              <a:t>13</a:t>
            </a:fld>
            <a:endParaRPr lang="en-US"/>
          </a:p>
        </p:txBody>
      </p:sp>
    </p:spTree>
    <p:extLst>
      <p:ext uri="{BB962C8B-B14F-4D97-AF65-F5344CB8AC3E}">
        <p14:creationId xmlns:p14="http://schemas.microsoft.com/office/powerpoint/2010/main" val="280775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15</a:t>
            </a:fld>
            <a:endParaRPr lang="en-US"/>
          </a:p>
        </p:txBody>
      </p:sp>
    </p:spTree>
    <p:extLst>
      <p:ext uri="{BB962C8B-B14F-4D97-AF65-F5344CB8AC3E}">
        <p14:creationId xmlns:p14="http://schemas.microsoft.com/office/powerpoint/2010/main" val="68832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9AC3-6772-A4E6-0893-CAA1A8322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58F49-94E4-6624-3DDE-E952D54E0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71B7B-12EF-6060-E2B3-5F71107CE4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AABDF7-583D-1473-3F77-898D96479ECE}"/>
              </a:ext>
            </a:extLst>
          </p:cNvPr>
          <p:cNvSpPr>
            <a:spLocks noGrp="1"/>
          </p:cNvSpPr>
          <p:nvPr>
            <p:ph type="sldNum" sz="quarter" idx="5"/>
          </p:nvPr>
        </p:nvSpPr>
        <p:spPr/>
        <p:txBody>
          <a:bodyPr/>
          <a:lstStyle/>
          <a:p>
            <a:fld id="{65A34C6A-A97C-4482-8077-B2A17517ACF9}" type="slidenum">
              <a:rPr lang="en-US" smtClean="0"/>
              <a:t>16</a:t>
            </a:fld>
            <a:endParaRPr lang="en-US"/>
          </a:p>
        </p:txBody>
      </p:sp>
    </p:spTree>
    <p:extLst>
      <p:ext uri="{BB962C8B-B14F-4D97-AF65-F5344CB8AC3E}">
        <p14:creationId xmlns:p14="http://schemas.microsoft.com/office/powerpoint/2010/main" val="855744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EAE19-368A-C057-4804-40516DF48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07576-FF3C-6CD6-1EA6-C70FDDC0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0EAF-90AB-2FAD-2426-6A9282B015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AB161C-DBBF-E1A9-4A10-7BEEFED4222B}"/>
              </a:ext>
            </a:extLst>
          </p:cNvPr>
          <p:cNvSpPr>
            <a:spLocks noGrp="1"/>
          </p:cNvSpPr>
          <p:nvPr>
            <p:ph type="sldNum" sz="quarter" idx="5"/>
          </p:nvPr>
        </p:nvSpPr>
        <p:spPr/>
        <p:txBody>
          <a:bodyPr/>
          <a:lstStyle/>
          <a:p>
            <a:fld id="{65A34C6A-A97C-4482-8077-B2A17517ACF9}" type="slidenum">
              <a:rPr lang="en-US" smtClean="0"/>
              <a:t>17</a:t>
            </a:fld>
            <a:endParaRPr lang="en-US"/>
          </a:p>
        </p:txBody>
      </p:sp>
    </p:spTree>
    <p:extLst>
      <p:ext uri="{BB962C8B-B14F-4D97-AF65-F5344CB8AC3E}">
        <p14:creationId xmlns:p14="http://schemas.microsoft.com/office/powerpoint/2010/main" val="295121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Conflict Coaching and Mediation case:</a:t>
            </a:r>
          </a:p>
          <a:p>
            <a:r>
              <a:rPr lang="en-US" b="0" dirty="0"/>
              <a:t>Background: Resident formerly unhoused and had trauma from a previous eviction. Aggressive communication, put manager on defensive, p</a:t>
            </a:r>
            <a:r>
              <a:rPr lang="en-US" dirty="0"/>
              <a:t>ortal’s delinquent SHA </a:t>
            </a:r>
            <a:r>
              <a:rPr lang="en-US" b="0" dirty="0"/>
              <a:t>HAP portion</a:t>
            </a:r>
            <a:r>
              <a:rPr lang="en-US" dirty="0"/>
              <a:t> flag retraumatized the resident and drove obsessive high-volume outreach; understandably manager disengaged.</a:t>
            </a:r>
          </a:p>
          <a:p>
            <a:r>
              <a:rPr lang="en-US" dirty="0"/>
              <a:t>Conflict coaching (role-play, practice to develop empathy)</a:t>
            </a:r>
          </a:p>
          <a:p>
            <a:r>
              <a:rPr lang="en-US" dirty="0"/>
              <a:t>Mediation: resident communicated in a way that did not create defensive focusing on I statements and needs and shared lived experience; manager agreed to call the vendor; turning off the HAP delinquency display broke the anxiety loop.</a:t>
            </a:r>
          </a:p>
          <a:p>
            <a:r>
              <a:rPr lang="en-US" dirty="0"/>
              <a:t>Outcome: Low-cost fix, high impact; eviction avoided.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Message: </a:t>
            </a:r>
            <a:r>
              <a:rPr lang="en-US" b="0" dirty="0"/>
              <a:t>Old days of eviction, relatively simple eviction prove the # emails, fact that the occurred between the 11</a:t>
            </a:r>
            <a:r>
              <a:rPr lang="en-US" b="0" baseline="30000" dirty="0"/>
              <a:t>th</a:t>
            </a:r>
            <a:r>
              <a:rPr lang="en-US" b="0" dirty="0"/>
              <a:t> and 60</a:t>
            </a:r>
            <a:r>
              <a:rPr lang="en-US" b="0" baseline="30000" dirty="0"/>
              <a:t>th</a:t>
            </a:r>
            <a:r>
              <a:rPr lang="en-US" b="0" dirty="0"/>
              <a:t> day of the notice to comply and vacate. Eviction without ever getting to root of the problem. Now, it is too costly to deal with, so problem festers and both parties unhappy. </a:t>
            </a:r>
            <a:endParaRPr lang="en-US" dirty="0"/>
          </a:p>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18</a:t>
            </a:fld>
            <a:endParaRPr lang="en-US"/>
          </a:p>
        </p:txBody>
      </p:sp>
    </p:spTree>
    <p:extLst>
      <p:ext uri="{BB962C8B-B14F-4D97-AF65-F5344CB8AC3E}">
        <p14:creationId xmlns:p14="http://schemas.microsoft.com/office/powerpoint/2010/main" val="82240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770EA-2551-AFF3-F923-3460DDADE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066B2-9AF0-99FC-6153-EC3C5B162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3BCA3-8CFE-57D7-668C-C5B7C40F9003}"/>
              </a:ext>
            </a:extLst>
          </p:cNvPr>
          <p:cNvSpPr>
            <a:spLocks noGrp="1"/>
          </p:cNvSpPr>
          <p:nvPr>
            <p:ph type="body" idx="1"/>
          </p:nvPr>
        </p:nvSpPr>
        <p:spPr/>
        <p:txBody>
          <a:bodyPr/>
          <a:lstStyle/>
          <a:p>
            <a:r>
              <a:rPr lang="en-US" b="1" dirty="0"/>
              <a:t>Conciliation case:</a:t>
            </a:r>
            <a:endParaRPr lang="en-US" dirty="0"/>
          </a:p>
          <a:p>
            <a:r>
              <a:rPr lang="en-US" dirty="0"/>
              <a:t>Termination notice 12/31 (8 notices to comply or vacate, numerous non-payment notices)</a:t>
            </a:r>
          </a:p>
          <a:p>
            <a:r>
              <a:rPr lang="en-US" dirty="0"/>
              <a:t>Conflict coaching: de-pressurized situation by listening to resident and landlord’s needs in conflict coaching allowing them both to be heard. Tenant was depressed no ability to move by himself with vision and mobility issues. Felt being targeted through association with others. Felt it unfair. Landlord frustrated with behavior, but expressed gratitude for service and did not want to see a veteran homeless.</a:t>
            </a:r>
          </a:p>
          <a:p>
            <a:r>
              <a:rPr lang="en-US" dirty="0"/>
              <a:t>Conciliation: aligned on goals: dignity, safety, no return to homelessness.</a:t>
            </a:r>
          </a:p>
          <a:p>
            <a:r>
              <a:rPr lang="en-US" dirty="0"/>
              <a:t>Concrete terms: 1-month extension; </a:t>
            </a:r>
            <a:r>
              <a:rPr lang="en-US" b="0" dirty="0"/>
              <a:t>SHA expedited move out voucher</a:t>
            </a:r>
            <a:r>
              <a:rPr lang="en-US" dirty="0"/>
              <a:t>; housing navigation VASH; landlord </a:t>
            </a:r>
            <a:r>
              <a:rPr lang="en-US" b="0" dirty="0"/>
              <a:t>forgives balance </a:t>
            </a:r>
            <a:r>
              <a:rPr lang="en-US" dirty="0"/>
              <a:t>and covers movers/truck/storage.</a:t>
            </a:r>
          </a:p>
          <a:p>
            <a:r>
              <a:rPr lang="en-US" dirty="0"/>
              <a:t>Outcome: orderly relocation, no eviction filing, landlord risk managed, resident stabilized.</a:t>
            </a:r>
          </a:p>
          <a:p>
            <a:r>
              <a:rPr lang="en-US" b="1" dirty="0"/>
              <a:t>Outcome:</a:t>
            </a:r>
            <a:endParaRPr lang="en-US" dirty="0"/>
          </a:p>
          <a:p>
            <a:r>
              <a:rPr lang="en-US" dirty="0"/>
              <a:t>Win-win, veteran avoided eviction and loss of voucher, landlord avoided the cost in terms of money, staff and resident moral. </a:t>
            </a:r>
          </a:p>
          <a:p>
            <a:endParaRPr lang="en-US" dirty="0"/>
          </a:p>
        </p:txBody>
      </p:sp>
      <p:sp>
        <p:nvSpPr>
          <p:cNvPr id="4" name="Slide Number Placeholder 3">
            <a:extLst>
              <a:ext uri="{FF2B5EF4-FFF2-40B4-BE49-F238E27FC236}">
                <a16:creationId xmlns:a16="http://schemas.microsoft.com/office/drawing/2014/main" id="{3D0498DD-3E52-2306-B6C6-B0F6ADEA0DCB}"/>
              </a:ext>
            </a:extLst>
          </p:cNvPr>
          <p:cNvSpPr>
            <a:spLocks noGrp="1"/>
          </p:cNvSpPr>
          <p:nvPr>
            <p:ph type="sldNum" sz="quarter" idx="5"/>
          </p:nvPr>
        </p:nvSpPr>
        <p:spPr/>
        <p:txBody>
          <a:bodyPr/>
          <a:lstStyle/>
          <a:p>
            <a:fld id="{65A34C6A-A97C-4482-8077-B2A17517ACF9}" type="slidenum">
              <a:rPr lang="en-US" smtClean="0"/>
              <a:t>19</a:t>
            </a:fld>
            <a:endParaRPr lang="en-US"/>
          </a:p>
        </p:txBody>
      </p:sp>
    </p:spTree>
    <p:extLst>
      <p:ext uri="{BB962C8B-B14F-4D97-AF65-F5344CB8AC3E}">
        <p14:creationId xmlns:p14="http://schemas.microsoft.com/office/powerpoint/2010/main" val="91395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21</a:t>
            </a:fld>
            <a:endParaRPr lang="en-US"/>
          </a:p>
        </p:txBody>
      </p:sp>
    </p:spTree>
    <p:extLst>
      <p:ext uri="{BB962C8B-B14F-4D97-AF65-F5344CB8AC3E}">
        <p14:creationId xmlns:p14="http://schemas.microsoft.com/office/powerpoint/2010/main" val="190519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09/11/25</a:t>
            </a:r>
          </a:p>
          <a:p>
            <a:endParaRPr lang="en-US" dirty="0"/>
          </a:p>
          <a:p>
            <a:r>
              <a:rPr lang="en-US" dirty="0"/>
              <a:t>N=147 (25 are missing information)</a:t>
            </a:r>
          </a:p>
        </p:txBody>
      </p:sp>
      <p:sp>
        <p:nvSpPr>
          <p:cNvPr id="4" name="Slide Number Placeholder 3"/>
          <p:cNvSpPr>
            <a:spLocks noGrp="1"/>
          </p:cNvSpPr>
          <p:nvPr>
            <p:ph type="sldNum" sz="quarter" idx="5"/>
          </p:nvPr>
        </p:nvSpPr>
        <p:spPr/>
        <p:txBody>
          <a:bodyPr/>
          <a:lstStyle/>
          <a:p>
            <a:fld id="{65A34C6A-A97C-4482-8077-B2A17517ACF9}" type="slidenum">
              <a:rPr lang="en-US" smtClean="0"/>
              <a:t>22</a:t>
            </a:fld>
            <a:endParaRPr lang="en-US"/>
          </a:p>
        </p:txBody>
      </p:sp>
    </p:spTree>
    <p:extLst>
      <p:ext uri="{BB962C8B-B14F-4D97-AF65-F5344CB8AC3E}">
        <p14:creationId xmlns:p14="http://schemas.microsoft.com/office/powerpoint/2010/main" val="33659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Lauren and Christine </a:t>
            </a:r>
          </a:p>
        </p:txBody>
      </p:sp>
      <p:sp>
        <p:nvSpPr>
          <p:cNvPr id="4" name="Slide Number Placeholder 3"/>
          <p:cNvSpPr>
            <a:spLocks noGrp="1"/>
          </p:cNvSpPr>
          <p:nvPr>
            <p:ph type="sldNum" sz="quarter" idx="5"/>
          </p:nvPr>
        </p:nvSpPr>
        <p:spPr/>
        <p:txBody>
          <a:bodyPr/>
          <a:lstStyle/>
          <a:p>
            <a:fld id="{65A34C6A-A97C-4482-8077-B2A17517ACF9}" type="slidenum">
              <a:rPr lang="en-US" smtClean="0"/>
              <a:t>2</a:t>
            </a:fld>
            <a:endParaRPr lang="en-US"/>
          </a:p>
        </p:txBody>
      </p:sp>
    </p:spTree>
    <p:extLst>
      <p:ext uri="{BB962C8B-B14F-4D97-AF65-F5344CB8AC3E}">
        <p14:creationId xmlns:p14="http://schemas.microsoft.com/office/powerpoint/2010/main" val="4177109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09/11/25</a:t>
            </a:r>
          </a:p>
          <a:p>
            <a:endParaRPr lang="en-US" dirty="0"/>
          </a:p>
          <a:p>
            <a:r>
              <a:rPr lang="en-US" dirty="0"/>
              <a:t>N=172</a:t>
            </a:r>
          </a:p>
        </p:txBody>
      </p:sp>
      <p:sp>
        <p:nvSpPr>
          <p:cNvPr id="4" name="Slide Number Placeholder 3"/>
          <p:cNvSpPr>
            <a:spLocks noGrp="1"/>
          </p:cNvSpPr>
          <p:nvPr>
            <p:ph type="sldNum" sz="quarter" idx="5"/>
          </p:nvPr>
        </p:nvSpPr>
        <p:spPr/>
        <p:txBody>
          <a:bodyPr/>
          <a:lstStyle/>
          <a:p>
            <a:fld id="{65A34C6A-A97C-4482-8077-B2A17517ACF9}" type="slidenum">
              <a:rPr lang="en-US" smtClean="0"/>
              <a:t>23</a:t>
            </a:fld>
            <a:endParaRPr lang="en-US"/>
          </a:p>
        </p:txBody>
      </p:sp>
    </p:spTree>
    <p:extLst>
      <p:ext uri="{BB962C8B-B14F-4D97-AF65-F5344CB8AC3E}">
        <p14:creationId xmlns:p14="http://schemas.microsoft.com/office/powerpoint/2010/main" val="184137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DC74A-013F-EFCE-378A-174266267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BB926-179B-A0C3-4305-5FD119AA6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D6452-5815-467A-A84A-F74ACCA1698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Source: Housing Connector Administrative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Notes: N=83, excludes 12 strictly financial conflicts and 5  financial and nonfinancial conflicts without sufficient details to classify further.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total is greater than 100% because some conflicts are classified under multiple categories.</a:t>
            </a:r>
          </a:p>
          <a:p>
            <a:endParaRPr lang="en-US" dirty="0"/>
          </a:p>
        </p:txBody>
      </p:sp>
      <p:sp>
        <p:nvSpPr>
          <p:cNvPr id="4" name="Slide Number Placeholder 3">
            <a:extLst>
              <a:ext uri="{FF2B5EF4-FFF2-40B4-BE49-F238E27FC236}">
                <a16:creationId xmlns:a16="http://schemas.microsoft.com/office/drawing/2014/main" id="{0BC6E311-D404-AE12-EDBE-71E8A093CD55}"/>
              </a:ext>
            </a:extLst>
          </p:cNvPr>
          <p:cNvSpPr>
            <a:spLocks noGrp="1"/>
          </p:cNvSpPr>
          <p:nvPr>
            <p:ph type="sldNum" sz="quarter" idx="5"/>
          </p:nvPr>
        </p:nvSpPr>
        <p:spPr/>
        <p:txBody>
          <a:bodyPr/>
          <a:lstStyle/>
          <a:p>
            <a:fld id="{65A34C6A-A97C-4482-8077-B2A17517ACF9}" type="slidenum">
              <a:rPr lang="en-US" smtClean="0"/>
              <a:t>24</a:t>
            </a:fld>
            <a:endParaRPr lang="en-US"/>
          </a:p>
        </p:txBody>
      </p:sp>
    </p:spTree>
    <p:extLst>
      <p:ext uri="{BB962C8B-B14F-4D97-AF65-F5344CB8AC3E}">
        <p14:creationId xmlns:p14="http://schemas.microsoft.com/office/powerpoint/2010/main" val="59072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225C-71BA-7887-0583-BCDAC50F7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68444-4358-09DF-6CC6-0D55F071B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BFB31-B7A2-6ED6-354F-9BBC38A9065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Source: Housing Connector Administrative Data</a:t>
            </a:r>
          </a:p>
          <a:p>
            <a:r>
              <a:rPr lang="en-US" sz="1200" kern="1200" dirty="0">
                <a:solidFill>
                  <a:schemeClr val="tx1"/>
                </a:solidFill>
                <a:effectLst/>
                <a:latin typeface="+mn-lt"/>
                <a:ea typeface="+mn-ea"/>
                <a:cs typeface="+mn-cs"/>
              </a:rPr>
              <a:t>Notes: N=61, excludes 21 strictly nonfinancial conflicts and 5</a:t>
            </a:r>
            <a:r>
              <a:rPr lang="en-US" sz="1200" strike="sng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financial and nonfinancial conflicts without sufficient details to classify further.</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33831AA-3368-7B2F-BF54-B42F7E007549}"/>
              </a:ext>
            </a:extLst>
          </p:cNvPr>
          <p:cNvSpPr>
            <a:spLocks noGrp="1"/>
          </p:cNvSpPr>
          <p:nvPr>
            <p:ph type="sldNum" sz="quarter" idx="5"/>
          </p:nvPr>
        </p:nvSpPr>
        <p:spPr/>
        <p:txBody>
          <a:bodyPr/>
          <a:lstStyle/>
          <a:p>
            <a:fld id="{65A34C6A-A97C-4482-8077-B2A17517ACF9}" type="slidenum">
              <a:rPr lang="en-US" smtClean="0"/>
              <a:t>25</a:t>
            </a:fld>
            <a:endParaRPr lang="en-US"/>
          </a:p>
        </p:txBody>
      </p:sp>
    </p:spTree>
    <p:extLst>
      <p:ext uri="{BB962C8B-B14F-4D97-AF65-F5344CB8AC3E}">
        <p14:creationId xmlns:p14="http://schemas.microsoft.com/office/powerpoint/2010/main" val="263863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3C7E-47C2-969D-03E5-B11A7F91D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62D53-6183-531E-45A3-22D41513B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0787F-1D67-F03B-299C-3939A1C62DB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E31B3B1-F8E9-E4F0-E614-EF2D95169EF4}"/>
              </a:ext>
            </a:extLst>
          </p:cNvPr>
          <p:cNvSpPr>
            <a:spLocks noGrp="1"/>
          </p:cNvSpPr>
          <p:nvPr>
            <p:ph type="sldNum" sz="quarter" idx="5"/>
          </p:nvPr>
        </p:nvSpPr>
        <p:spPr/>
        <p:txBody>
          <a:bodyPr/>
          <a:lstStyle/>
          <a:p>
            <a:fld id="{65A34C6A-A97C-4482-8077-B2A17517ACF9}" type="slidenum">
              <a:rPr lang="en-US" smtClean="0"/>
              <a:t>26</a:t>
            </a:fld>
            <a:endParaRPr lang="en-US"/>
          </a:p>
        </p:txBody>
      </p:sp>
    </p:spTree>
    <p:extLst>
      <p:ext uri="{BB962C8B-B14F-4D97-AF65-F5344CB8AC3E}">
        <p14:creationId xmlns:p14="http://schemas.microsoft.com/office/powerpoint/2010/main" val="3345778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27</a:t>
            </a:fld>
            <a:endParaRPr lang="en-US"/>
          </a:p>
        </p:txBody>
      </p:sp>
    </p:spTree>
    <p:extLst>
      <p:ext uri="{BB962C8B-B14F-4D97-AF65-F5344CB8AC3E}">
        <p14:creationId xmlns:p14="http://schemas.microsoft.com/office/powerpoint/2010/main" val="3770139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28</a:t>
            </a:fld>
            <a:endParaRPr lang="en-US"/>
          </a:p>
        </p:txBody>
      </p:sp>
    </p:spTree>
    <p:extLst>
      <p:ext uri="{BB962C8B-B14F-4D97-AF65-F5344CB8AC3E}">
        <p14:creationId xmlns:p14="http://schemas.microsoft.com/office/powerpoint/2010/main" val="2775942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70D37-5BE5-F747-5802-01690FCDA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8E711-E94D-6FBB-E03A-34F162007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B0790-2859-26B3-67F2-156679D440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29BAAA-61B8-056A-AD9D-EAEE9FD590F7}"/>
              </a:ext>
            </a:extLst>
          </p:cNvPr>
          <p:cNvSpPr>
            <a:spLocks noGrp="1"/>
          </p:cNvSpPr>
          <p:nvPr>
            <p:ph type="sldNum" sz="quarter" idx="5"/>
          </p:nvPr>
        </p:nvSpPr>
        <p:spPr/>
        <p:txBody>
          <a:bodyPr/>
          <a:lstStyle/>
          <a:p>
            <a:fld id="{65A34C6A-A97C-4482-8077-B2A17517ACF9}" type="slidenum">
              <a:rPr lang="en-US" smtClean="0"/>
              <a:t>29</a:t>
            </a:fld>
            <a:endParaRPr lang="en-US"/>
          </a:p>
        </p:txBody>
      </p:sp>
    </p:spTree>
    <p:extLst>
      <p:ext uri="{BB962C8B-B14F-4D97-AF65-F5344CB8AC3E}">
        <p14:creationId xmlns:p14="http://schemas.microsoft.com/office/powerpoint/2010/main" val="705074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30</a:t>
            </a:fld>
            <a:endParaRPr lang="en-US"/>
          </a:p>
        </p:txBody>
      </p:sp>
    </p:spTree>
    <p:extLst>
      <p:ext uri="{BB962C8B-B14F-4D97-AF65-F5344CB8AC3E}">
        <p14:creationId xmlns:p14="http://schemas.microsoft.com/office/powerpoint/2010/main" val="13886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p:txBody>
      </p:sp>
      <p:sp>
        <p:nvSpPr>
          <p:cNvPr id="4" name="Slide Number Placeholder 3"/>
          <p:cNvSpPr>
            <a:spLocks noGrp="1"/>
          </p:cNvSpPr>
          <p:nvPr>
            <p:ph type="sldNum" sz="quarter" idx="5"/>
          </p:nvPr>
        </p:nvSpPr>
        <p:spPr/>
        <p:txBody>
          <a:bodyPr/>
          <a:lstStyle/>
          <a:p>
            <a:fld id="{65A34C6A-A97C-4482-8077-B2A17517ACF9}" type="slidenum">
              <a:rPr lang="en-US" smtClean="0"/>
              <a:t>3</a:t>
            </a:fld>
            <a:endParaRPr lang="en-US"/>
          </a:p>
        </p:txBody>
      </p:sp>
    </p:spTree>
    <p:extLst>
      <p:ext uri="{BB962C8B-B14F-4D97-AF65-F5344CB8AC3E}">
        <p14:creationId xmlns:p14="http://schemas.microsoft.com/office/powerpoint/2010/main" val="356844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4</a:t>
            </a:fld>
            <a:endParaRPr lang="en-US"/>
          </a:p>
        </p:txBody>
      </p:sp>
    </p:spTree>
    <p:extLst>
      <p:ext uri="{BB962C8B-B14F-4D97-AF65-F5344CB8AC3E}">
        <p14:creationId xmlns:p14="http://schemas.microsoft.com/office/powerpoint/2010/main" val="140615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eviction crisis in the United States is not new.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Between 2000 and 2016, on average, 3.6 million evictions were filed each year, resulting in 1.5 million eviction judgements annually.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2016, annual evictions resulted in just over eight (8) eviction cases per 100 renter households, or approximately four (4) evictions filed per minute.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evictions are pervasive, the burden of eviction is disproportionately borne by Black and Latinx households, with women in these groups facing higher eviction rates than men in these same groups. </a:t>
            </a:r>
          </a:p>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5</a:t>
            </a:fld>
            <a:endParaRPr lang="en-US"/>
          </a:p>
        </p:txBody>
      </p:sp>
    </p:spTree>
    <p:extLst>
      <p:ext uri="{BB962C8B-B14F-4D97-AF65-F5344CB8AC3E}">
        <p14:creationId xmlns:p14="http://schemas.microsoft.com/office/powerpoint/2010/main" val="329630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Chistine </a:t>
            </a:r>
          </a:p>
        </p:txBody>
      </p:sp>
      <p:sp>
        <p:nvSpPr>
          <p:cNvPr id="4" name="Slide Number Placeholder 3"/>
          <p:cNvSpPr>
            <a:spLocks noGrp="1"/>
          </p:cNvSpPr>
          <p:nvPr>
            <p:ph type="sldNum" sz="quarter" idx="5"/>
          </p:nvPr>
        </p:nvSpPr>
        <p:spPr/>
        <p:txBody>
          <a:bodyPr/>
          <a:lstStyle/>
          <a:p>
            <a:fld id="{65A34C6A-A97C-4482-8077-B2A17517ACF9}" type="slidenum">
              <a:rPr lang="en-US" smtClean="0"/>
              <a:t>6</a:t>
            </a:fld>
            <a:endParaRPr lang="en-US"/>
          </a:p>
        </p:txBody>
      </p:sp>
    </p:spTree>
    <p:extLst>
      <p:ext uri="{BB962C8B-B14F-4D97-AF65-F5344CB8AC3E}">
        <p14:creationId xmlns:p14="http://schemas.microsoft.com/office/powerpoint/2010/main" val="224372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consequences of an eviction can be devastating.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Families who are evicted regularly lose: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their possessions,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their jobs,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experience higher rates of depression.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For children, the instability caused by eviction can lead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poorer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Poorer health, and future earnings outcomes.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Record of Eviction: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once an eviction action is filed, even if the court determines the action is without merit, the filing can impact a tenant’s ability to rent in the future and credit rating. </a:t>
            </a:r>
          </a:p>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7</a:t>
            </a:fld>
            <a:endParaRPr lang="en-US"/>
          </a:p>
        </p:txBody>
      </p:sp>
    </p:spTree>
    <p:extLst>
      <p:ext uri="{BB962C8B-B14F-4D97-AF65-F5344CB8AC3E}">
        <p14:creationId xmlns:p14="http://schemas.microsoft.com/office/powerpoint/2010/main" val="388830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Enacted on National, State and Local level:</a:t>
            </a:r>
          </a:p>
          <a:p>
            <a:r>
              <a:rPr lang="en-US" sz="1200" kern="1200" dirty="0">
                <a:solidFill>
                  <a:schemeClr val="tx1"/>
                </a:solidFill>
                <a:effectLst/>
                <a:latin typeface="+mn-lt"/>
                <a:ea typeface="+mn-ea"/>
                <a:cs typeface="+mn-cs"/>
              </a:rPr>
              <a:t>National: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Congress: (March 2020) passed the Coronavirus Aid, Relief, and Economic Security (CARES) Act which included a 120-day eviction moratorium, through July 25, 2020.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Centers for Disease Control (CDC) then issued its own eviction moratorium that expired at the end of July 2021.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Washington State: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residential evictions were halted statewide in March 2020 and a bridge order proclamation was subsequently issued extending the moratorium through the end of October 2021.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Local Seattle eviction moratorium went beyond the protections afforded by federal and state governments, extending the moratorium through Feb. 2022. </a:t>
            </a:r>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8</a:t>
            </a:fld>
            <a:endParaRPr lang="en-US"/>
          </a:p>
        </p:txBody>
      </p:sp>
    </p:spTree>
    <p:extLst>
      <p:ext uri="{BB962C8B-B14F-4D97-AF65-F5344CB8AC3E}">
        <p14:creationId xmlns:p14="http://schemas.microsoft.com/office/powerpoint/2010/main" val="249890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A34C6A-A97C-4482-8077-B2A17517ACF9}" type="slidenum">
              <a:rPr lang="en-US" smtClean="0"/>
              <a:t>9</a:t>
            </a:fld>
            <a:endParaRPr lang="en-US"/>
          </a:p>
        </p:txBody>
      </p:sp>
    </p:spTree>
    <p:extLst>
      <p:ext uri="{BB962C8B-B14F-4D97-AF65-F5344CB8AC3E}">
        <p14:creationId xmlns:p14="http://schemas.microsoft.com/office/powerpoint/2010/main" val="291665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444479B-705B-4489-957E-7E8A228BDFA0}" type="datetime1">
              <a:rPr lang="en-US" smtClean="0"/>
              <a:t>9/30/2025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294717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9/30/2025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2996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9/30/2025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3307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89F774-3FA6-43B8-9241-99959C8FD463}" type="datetime1">
              <a:rPr lang="en-US" smtClean="0"/>
              <a:t>9/30/2025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9937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9504452-5DCC-4FE2-A5C9-8A5EF6714D65}" type="datetime1">
              <a:rPr lang="en-US" smtClean="0"/>
              <a:t>9/30/2025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200047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579ABC2-0180-4F3A-A895-A85BC724D472}" type="datetime1">
              <a:rPr lang="en-US" smtClean="0"/>
              <a:t>9/30/2025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510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DA38F49-B3E2-4BF0-BEC7-C30D34ABBB8D}" type="datetime1">
              <a:rPr lang="en-US" smtClean="0"/>
              <a:t>9/30/2025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78845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9/30/2025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2812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9/30/2025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6159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58E7897-33C5-4F1A-9307-D068E37F3DC7}" type="datetime1">
              <a:rPr lang="en-US" smtClean="0"/>
              <a:t>9/30/2025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9958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2E171BA-CC09-47C8-A6DF-F5C5CB59CEEC}" type="datetime1">
              <a:rPr lang="en-US" smtClean="0"/>
              <a:t>9/30/2025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2868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DA38F49-B3E2-4BF0-BEC7-C30D34ABBB8D}" type="datetime1">
              <a:rPr lang="en-US" smtClean="0"/>
              <a:t>9/30/2025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55552215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Disappearing affordable housing in a high-tech town – The Seattle Globalist">
            <a:extLst>
              <a:ext uri="{FF2B5EF4-FFF2-40B4-BE49-F238E27FC236}">
                <a16:creationId xmlns:a16="http://schemas.microsoft.com/office/drawing/2014/main" id="{C589308E-EFE5-63B1-F3CE-8BD27A80E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820"/>
          <a:stretch>
            <a:fillRect/>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7BE4A5-169D-39F2-A297-7B665921F2FD}"/>
              </a:ext>
            </a:extLst>
          </p:cNvPr>
          <p:cNvSpPr>
            <a:spLocks noGrp="1"/>
          </p:cNvSpPr>
          <p:nvPr>
            <p:ph type="ctrTitle"/>
          </p:nvPr>
        </p:nvSpPr>
        <p:spPr>
          <a:xfrm>
            <a:off x="1600200" y="3753529"/>
            <a:ext cx="8991600" cy="1645759"/>
          </a:xfrm>
        </p:spPr>
        <p:txBody>
          <a:bodyPr>
            <a:normAutofit/>
          </a:bodyPr>
          <a:lstStyle/>
          <a:p>
            <a:r>
              <a:rPr lang="en-US" sz="2900" dirty="0"/>
              <a:t>Effectiveness of Early Invention in Resolving Housing Conflict </a:t>
            </a:r>
          </a:p>
        </p:txBody>
      </p:sp>
      <p:sp>
        <p:nvSpPr>
          <p:cNvPr id="3" name="Subtitle 2">
            <a:extLst>
              <a:ext uri="{FF2B5EF4-FFF2-40B4-BE49-F238E27FC236}">
                <a16:creationId xmlns:a16="http://schemas.microsoft.com/office/drawing/2014/main" id="{93D5FEE3-E0A3-5214-48D7-88560187B1ED}"/>
              </a:ext>
            </a:extLst>
          </p:cNvPr>
          <p:cNvSpPr>
            <a:spLocks noGrp="1"/>
          </p:cNvSpPr>
          <p:nvPr>
            <p:ph type="subTitle" idx="1"/>
          </p:nvPr>
        </p:nvSpPr>
        <p:spPr>
          <a:xfrm>
            <a:off x="1600200" y="5704731"/>
            <a:ext cx="9105900" cy="513189"/>
          </a:xfrm>
        </p:spPr>
        <p:txBody>
          <a:bodyPr>
            <a:noAutofit/>
          </a:bodyPr>
          <a:lstStyle/>
          <a:p>
            <a:pPr>
              <a:lnSpc>
                <a:spcPct val="90000"/>
              </a:lnSpc>
            </a:pPr>
            <a:r>
              <a:rPr lang="en-US" sz="1600" dirty="0"/>
              <a:t>Presented by: Christine Cimini, Professor of Law, University of Washington School of Law &amp;</a:t>
            </a:r>
          </a:p>
          <a:p>
            <a:pPr>
              <a:lnSpc>
                <a:spcPct val="90000"/>
              </a:lnSpc>
            </a:pPr>
            <a:r>
              <a:rPr lang="en-US" sz="1600" dirty="0"/>
              <a:t>Lauren Novack, Conflict Resolution Specialist and General Counsel, Housing Connector </a:t>
            </a:r>
          </a:p>
        </p:txBody>
      </p:sp>
    </p:spTree>
    <p:extLst>
      <p:ext uri="{BB962C8B-B14F-4D97-AF65-F5344CB8AC3E}">
        <p14:creationId xmlns:p14="http://schemas.microsoft.com/office/powerpoint/2010/main" val="352035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A4F7FAE-7FA6-2CCD-B6C7-953645153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A13FD-CBD0-DFA7-5DD6-9F032A541585}"/>
              </a:ext>
            </a:extLst>
          </p:cNvPr>
          <p:cNvSpPr>
            <a:spLocks noGrp="1"/>
          </p:cNvSpPr>
          <p:nvPr>
            <p:ph type="title"/>
          </p:nvPr>
        </p:nvSpPr>
        <p:spPr>
          <a:xfrm>
            <a:off x="2231136" y="964692"/>
            <a:ext cx="7729728" cy="1188720"/>
          </a:xfrm>
        </p:spPr>
        <p:txBody>
          <a:bodyPr>
            <a:normAutofit/>
          </a:bodyPr>
          <a:lstStyle/>
          <a:p>
            <a:r>
              <a:rPr lang="en-US" dirty="0"/>
              <a:t>Existing eviction prevention and diversion programs</a:t>
            </a:r>
          </a:p>
        </p:txBody>
      </p:sp>
      <p:graphicFrame>
        <p:nvGraphicFramePr>
          <p:cNvPr id="14" name="Content Placeholder 2">
            <a:extLst>
              <a:ext uri="{FF2B5EF4-FFF2-40B4-BE49-F238E27FC236}">
                <a16:creationId xmlns:a16="http://schemas.microsoft.com/office/drawing/2014/main" id="{2D39EA94-19CF-70F3-F99A-C6E7138E5D58}"/>
              </a:ext>
            </a:extLst>
          </p:cNvPr>
          <p:cNvGraphicFramePr>
            <a:graphicFrameLocks noGrp="1"/>
          </p:cNvGraphicFramePr>
          <p:nvPr>
            <p:ph idx="1"/>
            <p:extLst>
              <p:ext uri="{D42A27DB-BD31-4B8C-83A1-F6EECF244321}">
                <p14:modId xmlns:p14="http://schemas.microsoft.com/office/powerpoint/2010/main" val="1814605550"/>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75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5E792-03B3-85C2-A95F-06296A858655}"/>
              </a:ext>
            </a:extLst>
          </p:cNvPr>
          <p:cNvSpPr>
            <a:spLocks noGrp="1"/>
          </p:cNvSpPr>
          <p:nvPr>
            <p:ph type="ctrTitle"/>
          </p:nvPr>
        </p:nvSpPr>
        <p:spPr>
          <a:xfrm>
            <a:off x="1262729" y="1289303"/>
            <a:ext cx="9638443" cy="3339303"/>
          </a:xfrm>
          <a:ln>
            <a:noFill/>
          </a:ln>
        </p:spPr>
        <p:txBody>
          <a:bodyPr>
            <a:normAutofit/>
          </a:bodyPr>
          <a:lstStyle/>
          <a:p>
            <a:r>
              <a:rPr lang="en-US" sz="4600"/>
              <a:t>Part 2: one local response</a:t>
            </a:r>
            <a:br>
              <a:rPr lang="en-US" sz="4600"/>
            </a:br>
            <a:br>
              <a:rPr lang="en-US" sz="4600"/>
            </a:br>
            <a:r>
              <a:rPr lang="en-US" sz="4600"/>
              <a:t>Conflict Resolution Services (CRS)</a:t>
            </a:r>
          </a:p>
        </p:txBody>
      </p:sp>
    </p:spTree>
    <p:extLst>
      <p:ext uri="{BB962C8B-B14F-4D97-AF65-F5344CB8AC3E}">
        <p14:creationId xmlns:p14="http://schemas.microsoft.com/office/powerpoint/2010/main" val="20997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AC2450-FCF0-ACBA-3AB7-CE1D390475D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51824-92F4-91EE-E8C6-543D78035FED}"/>
              </a:ext>
            </a:extLst>
          </p:cNvPr>
          <p:cNvSpPr>
            <a:spLocks noGrp="1"/>
          </p:cNvSpPr>
          <p:nvPr>
            <p:ph type="title"/>
          </p:nvPr>
        </p:nvSpPr>
        <p:spPr>
          <a:xfrm>
            <a:off x="2231136" y="4325791"/>
            <a:ext cx="7729728" cy="1188720"/>
          </a:xfrm>
        </p:spPr>
        <p:txBody>
          <a:bodyPr>
            <a:normAutofit/>
          </a:bodyPr>
          <a:lstStyle/>
          <a:p>
            <a:r>
              <a:rPr lang="en-US" dirty="0"/>
              <a:t>Goals of program</a:t>
            </a:r>
          </a:p>
        </p:txBody>
      </p:sp>
      <p:graphicFrame>
        <p:nvGraphicFramePr>
          <p:cNvPr id="14" name="Content Placeholder 2">
            <a:extLst>
              <a:ext uri="{FF2B5EF4-FFF2-40B4-BE49-F238E27FC236}">
                <a16:creationId xmlns:a16="http://schemas.microsoft.com/office/drawing/2014/main" id="{98BE110F-480E-D09A-6E87-785DF65BDBAC}"/>
              </a:ext>
            </a:extLst>
          </p:cNvPr>
          <p:cNvGraphicFramePr>
            <a:graphicFrameLocks noGrp="1"/>
          </p:cNvGraphicFramePr>
          <p:nvPr>
            <p:ph idx="1"/>
            <p:extLst>
              <p:ext uri="{D42A27DB-BD31-4B8C-83A1-F6EECF244321}">
                <p14:modId xmlns:p14="http://schemas.microsoft.com/office/powerpoint/2010/main" val="1360826561"/>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06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61D237-CF1C-30AF-04B5-659E965CD92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2D553-2438-BFBD-A8D6-539A9D9B17F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Key components of CRS</a:t>
            </a:r>
          </a:p>
        </p:txBody>
      </p:sp>
      <p:graphicFrame>
        <p:nvGraphicFramePr>
          <p:cNvPr id="5" name="Content Placeholder 2">
            <a:extLst>
              <a:ext uri="{FF2B5EF4-FFF2-40B4-BE49-F238E27FC236}">
                <a16:creationId xmlns:a16="http://schemas.microsoft.com/office/drawing/2014/main" id="{4551E521-FCA3-9DB2-0251-CF7478C0978B}"/>
              </a:ext>
            </a:extLst>
          </p:cNvPr>
          <p:cNvGraphicFramePr>
            <a:graphicFrameLocks noGrp="1"/>
          </p:cNvGraphicFramePr>
          <p:nvPr>
            <p:ph idx="1"/>
            <p:extLst>
              <p:ext uri="{D42A27DB-BD31-4B8C-83A1-F6EECF244321}">
                <p14:modId xmlns:p14="http://schemas.microsoft.com/office/powerpoint/2010/main" val="1287177067"/>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37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service&#10;&#10;AI-generated content may be incorrect.">
            <a:extLst>
              <a:ext uri="{FF2B5EF4-FFF2-40B4-BE49-F238E27FC236}">
                <a16:creationId xmlns:a16="http://schemas.microsoft.com/office/drawing/2014/main" id="{4712E31A-C40B-431F-C954-869D5AB00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879" y="1124712"/>
            <a:ext cx="8778241" cy="4608576"/>
          </a:xfrm>
          <a:prstGeom prst="rect">
            <a:avLst/>
          </a:prstGeom>
        </p:spPr>
      </p:pic>
    </p:spTree>
    <p:extLst>
      <p:ext uri="{BB962C8B-B14F-4D97-AF65-F5344CB8AC3E}">
        <p14:creationId xmlns:p14="http://schemas.microsoft.com/office/powerpoint/2010/main" val="311088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F805F-EFD0-A574-2132-A859C0FF3443}"/>
              </a:ext>
            </a:extLst>
          </p:cNvPr>
          <p:cNvSpPr>
            <a:spLocks noGrp="1"/>
          </p:cNvSpPr>
          <p:nvPr>
            <p:ph type="title"/>
          </p:nvPr>
        </p:nvSpPr>
        <p:spPr>
          <a:xfrm>
            <a:off x="2231136" y="467418"/>
            <a:ext cx="7729728" cy="1188720"/>
          </a:xfrm>
          <a:solidFill>
            <a:srgbClr val="FFFFFF"/>
          </a:solidFill>
        </p:spPr>
        <p:txBody>
          <a:bodyPr>
            <a:normAutofit/>
          </a:bodyPr>
          <a:lstStyle/>
          <a:p>
            <a:r>
              <a:rPr lang="en-US" dirty="0"/>
              <a:t>Conflict coaching</a:t>
            </a:r>
          </a:p>
        </p:txBody>
      </p:sp>
      <p:sp>
        <p:nvSpPr>
          <p:cNvPr id="3" name="Content Placeholder 2">
            <a:extLst>
              <a:ext uri="{FF2B5EF4-FFF2-40B4-BE49-F238E27FC236}">
                <a16:creationId xmlns:a16="http://schemas.microsoft.com/office/drawing/2014/main" id="{674C65CE-AD40-FAF9-284F-25B3E347EACE}"/>
              </a:ext>
            </a:extLst>
          </p:cNvPr>
          <p:cNvSpPr>
            <a:spLocks noGrp="1"/>
          </p:cNvSpPr>
          <p:nvPr>
            <p:ph idx="1"/>
          </p:nvPr>
        </p:nvSpPr>
        <p:spPr>
          <a:xfrm>
            <a:off x="1706062" y="1843590"/>
            <a:ext cx="8880372" cy="3326928"/>
          </a:xfrm>
        </p:spPr>
        <p:txBody>
          <a:bodyPr>
            <a:normAutofit fontScale="32500" lnSpcReduction="20000"/>
          </a:bodyPr>
          <a:lstStyle/>
          <a:p>
            <a:endParaRPr lang="en-US" sz="8800" dirty="0">
              <a:ln w="0"/>
              <a:solidFill>
                <a:schemeClr val="tx1"/>
              </a:solidFill>
              <a:effectLst>
                <a:outerShdw blurRad="38100" dist="19050" dir="2700000" algn="tl" rotWithShape="0">
                  <a:schemeClr val="dk1">
                    <a:alpha val="40000"/>
                  </a:schemeClr>
                </a:outerShdw>
              </a:effectLst>
            </a:endParaRPr>
          </a:p>
          <a:p>
            <a:r>
              <a:rPr lang="en-US" sz="8600" dirty="0">
                <a:ln w="0"/>
                <a:solidFill>
                  <a:schemeClr val="tx1"/>
                </a:solidFill>
              </a:rPr>
              <a:t>One-on-one process with a resident or landlord.</a:t>
            </a:r>
          </a:p>
          <a:p>
            <a:r>
              <a:rPr lang="en-US" sz="8600" dirty="0">
                <a:ln w="0"/>
                <a:solidFill>
                  <a:schemeClr val="tx1"/>
                </a:solidFill>
              </a:rPr>
              <a:t>Builds skills in communication, self-advocacy, and de-escalation.</a:t>
            </a:r>
          </a:p>
          <a:p>
            <a:r>
              <a:rPr lang="en-US" sz="8600" dirty="0">
                <a:ln w="0"/>
                <a:solidFill>
                  <a:schemeClr val="tx1"/>
                </a:solidFill>
              </a:rPr>
              <a:t>Tools: role-play, active listening techniques</a:t>
            </a:r>
          </a:p>
          <a:p>
            <a:r>
              <a:rPr lang="en-US" sz="8600" dirty="0">
                <a:ln w="0"/>
                <a:solidFill>
                  <a:schemeClr val="tx1"/>
                </a:solidFill>
              </a:rPr>
              <a:t>Goal: empower parties to manage conflict before it escalates.</a:t>
            </a: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647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FEFBCC-3A9D-CBDC-AACF-320DE1F3003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613B24E-3B9E-EF35-BE69-38F355525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AFF2C4-F6BE-3D59-1916-10F0EE986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274CA9-540E-FE7E-6325-B2E11FFA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1644B-EC90-2777-1891-8AEB40E88D2E}"/>
              </a:ext>
            </a:extLst>
          </p:cNvPr>
          <p:cNvSpPr>
            <a:spLocks noGrp="1"/>
          </p:cNvSpPr>
          <p:nvPr>
            <p:ph type="title"/>
          </p:nvPr>
        </p:nvSpPr>
        <p:spPr>
          <a:xfrm>
            <a:off x="2231136" y="467418"/>
            <a:ext cx="7729728" cy="1188720"/>
          </a:xfrm>
          <a:solidFill>
            <a:srgbClr val="FFFFFF"/>
          </a:solidFill>
        </p:spPr>
        <p:txBody>
          <a:bodyPr>
            <a:normAutofit/>
          </a:bodyPr>
          <a:lstStyle/>
          <a:p>
            <a:r>
              <a:rPr lang="en-US" dirty="0"/>
              <a:t>conciliation</a:t>
            </a:r>
          </a:p>
        </p:txBody>
      </p:sp>
      <p:sp>
        <p:nvSpPr>
          <p:cNvPr id="3" name="Content Placeholder 2">
            <a:extLst>
              <a:ext uri="{FF2B5EF4-FFF2-40B4-BE49-F238E27FC236}">
                <a16:creationId xmlns:a16="http://schemas.microsoft.com/office/drawing/2014/main" id="{604A900B-B362-F743-A4BD-82700C0A567D}"/>
              </a:ext>
            </a:extLst>
          </p:cNvPr>
          <p:cNvSpPr>
            <a:spLocks noGrp="1"/>
          </p:cNvSpPr>
          <p:nvPr>
            <p:ph idx="1"/>
          </p:nvPr>
        </p:nvSpPr>
        <p:spPr>
          <a:xfrm>
            <a:off x="1706062" y="1843590"/>
            <a:ext cx="8880372" cy="3657324"/>
          </a:xfrm>
        </p:spPr>
        <p:txBody>
          <a:bodyPr>
            <a:normAutofit/>
          </a:bodyPr>
          <a:lstStyle/>
          <a:p>
            <a:r>
              <a:rPr lang="en-US" sz="2800" dirty="0">
                <a:ln w="0"/>
                <a:solidFill>
                  <a:schemeClr val="tx1"/>
                </a:solidFill>
              </a:rPr>
              <a:t>Facilitated </a:t>
            </a:r>
            <a:r>
              <a:rPr lang="en-US" sz="2800" i="1" dirty="0">
                <a:ln w="0"/>
                <a:solidFill>
                  <a:schemeClr val="tx1"/>
                </a:solidFill>
              </a:rPr>
              <a:t>indirect negotiation </a:t>
            </a:r>
            <a:r>
              <a:rPr lang="en-US" sz="2800" dirty="0">
                <a:ln w="0"/>
                <a:solidFill>
                  <a:schemeClr val="tx1"/>
                </a:solidFill>
              </a:rPr>
              <a:t>between parties.</a:t>
            </a:r>
          </a:p>
          <a:p>
            <a:r>
              <a:rPr lang="en-US" sz="2800" dirty="0">
                <a:ln w="0"/>
                <a:solidFill>
                  <a:schemeClr val="tx1"/>
                </a:solidFill>
              </a:rPr>
              <a:t>Used when direct engagement is too charged, unsafe, simple conflicts.</a:t>
            </a:r>
          </a:p>
          <a:p>
            <a:r>
              <a:rPr lang="en-US" sz="2800" dirty="0">
                <a:ln w="0"/>
                <a:solidFill>
                  <a:schemeClr val="tx1"/>
                </a:solidFill>
              </a:rPr>
              <a:t>Specialist acts as shuttle diplomat, clarifying needs and options.</a:t>
            </a:r>
          </a:p>
          <a:p>
            <a:r>
              <a:rPr lang="en-US" sz="2800" dirty="0">
                <a:ln w="0"/>
                <a:solidFill>
                  <a:schemeClr val="tx1"/>
                </a:solidFill>
              </a:rPr>
              <a:t>Goal: reduce tension, explore solutions without confrontation.</a:t>
            </a: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4426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05C288-07C3-5D1F-6788-B138ED9A783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A0BE8EA-FBB5-EFCA-4FFB-57200A102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E08968-8147-BE74-15A3-F5AE08F6C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059A33-7BAA-F336-3D3F-F1B28C78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6D626-CF25-FC92-A7D9-E19C750CBFAE}"/>
              </a:ext>
            </a:extLst>
          </p:cNvPr>
          <p:cNvSpPr>
            <a:spLocks noGrp="1"/>
          </p:cNvSpPr>
          <p:nvPr>
            <p:ph type="title"/>
          </p:nvPr>
        </p:nvSpPr>
        <p:spPr>
          <a:xfrm>
            <a:off x="2231136" y="467418"/>
            <a:ext cx="7729728" cy="1188720"/>
          </a:xfrm>
          <a:solidFill>
            <a:srgbClr val="FFFFFF"/>
          </a:solidFill>
        </p:spPr>
        <p:txBody>
          <a:bodyPr>
            <a:normAutofit/>
          </a:bodyPr>
          <a:lstStyle/>
          <a:p>
            <a:r>
              <a:rPr lang="en-US" dirty="0"/>
              <a:t>mediation</a:t>
            </a:r>
          </a:p>
        </p:txBody>
      </p:sp>
      <p:sp>
        <p:nvSpPr>
          <p:cNvPr id="3" name="Content Placeholder 2">
            <a:extLst>
              <a:ext uri="{FF2B5EF4-FFF2-40B4-BE49-F238E27FC236}">
                <a16:creationId xmlns:a16="http://schemas.microsoft.com/office/drawing/2014/main" id="{7484F266-9C0A-2CDD-A4EA-F2F96766923F}"/>
              </a:ext>
            </a:extLst>
          </p:cNvPr>
          <p:cNvSpPr>
            <a:spLocks noGrp="1"/>
          </p:cNvSpPr>
          <p:nvPr>
            <p:ph idx="1"/>
          </p:nvPr>
        </p:nvSpPr>
        <p:spPr>
          <a:xfrm>
            <a:off x="1706062" y="1843590"/>
            <a:ext cx="8880372" cy="3326928"/>
          </a:xfrm>
        </p:spPr>
        <p:txBody>
          <a:bodyPr>
            <a:normAutofit lnSpcReduction="10000"/>
          </a:bodyPr>
          <a:lstStyle/>
          <a:p>
            <a:endParaRPr lang="en-US" sz="2200" dirty="0">
              <a:ln w="0"/>
              <a:solidFill>
                <a:schemeClr val="tx1"/>
              </a:solidFill>
              <a:effectLst>
                <a:outerShdw blurRad="38100" dist="19050" dir="2700000" algn="tl" rotWithShape="0">
                  <a:schemeClr val="dk1">
                    <a:alpha val="40000"/>
                  </a:schemeClr>
                </a:outerShdw>
              </a:effectLst>
            </a:endParaRPr>
          </a:p>
          <a:p>
            <a:r>
              <a:rPr lang="en-US" sz="2800" dirty="0">
                <a:ln w="0"/>
                <a:solidFill>
                  <a:schemeClr val="tx1"/>
                </a:solidFill>
              </a:rPr>
              <a:t>Structured dialogue facilitated by a neutral specialist either online or in-person.</a:t>
            </a:r>
          </a:p>
          <a:p>
            <a:r>
              <a:rPr lang="en-US" sz="2800" dirty="0">
                <a:ln w="0"/>
                <a:solidFill>
                  <a:schemeClr val="tx1"/>
                </a:solidFill>
              </a:rPr>
              <a:t>Both parties meet, share perspectives, and negotiate agreements.</a:t>
            </a:r>
          </a:p>
          <a:p>
            <a:r>
              <a:rPr lang="en-US" sz="2800" dirty="0">
                <a:ln w="0"/>
                <a:solidFill>
                  <a:schemeClr val="tx1"/>
                </a:solidFill>
              </a:rPr>
              <a:t>Emphasizes mutual understanding, self advocacy and empowerment.</a:t>
            </a:r>
          </a:p>
          <a:p>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360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0827E-E729-2C7A-19E3-A3850506965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Case study: </a:t>
            </a:r>
            <a:br>
              <a:rPr lang="en-US" sz="2600" dirty="0">
                <a:solidFill>
                  <a:srgbClr val="FFFFFF"/>
                </a:solidFill>
              </a:rPr>
            </a:br>
            <a:r>
              <a:rPr lang="en-US" sz="2600" dirty="0">
                <a:solidFill>
                  <a:srgbClr val="FFFFFF"/>
                </a:solidFill>
              </a:rPr>
              <a:t> </a:t>
            </a:r>
            <a:br>
              <a:rPr lang="en-US" sz="2600" dirty="0">
                <a:solidFill>
                  <a:srgbClr val="FFFFFF"/>
                </a:solidFill>
              </a:rPr>
            </a:br>
            <a:r>
              <a:rPr lang="en-US" sz="2600" dirty="0">
                <a:solidFill>
                  <a:srgbClr val="FFFFFF"/>
                </a:solidFill>
              </a:rPr>
              <a:t>Conflict Coaching &amp; Mediation </a:t>
            </a:r>
          </a:p>
        </p:txBody>
      </p:sp>
      <p:sp>
        <p:nvSpPr>
          <p:cNvPr id="3" name="Content Placeholder 2">
            <a:extLst>
              <a:ext uri="{FF2B5EF4-FFF2-40B4-BE49-F238E27FC236}">
                <a16:creationId xmlns:a16="http://schemas.microsoft.com/office/drawing/2014/main" id="{B0D648D0-1D47-9AD8-1E6C-DC52910CED49}"/>
              </a:ext>
            </a:extLst>
          </p:cNvPr>
          <p:cNvSpPr>
            <a:spLocks noGrp="1"/>
          </p:cNvSpPr>
          <p:nvPr>
            <p:ph idx="1"/>
          </p:nvPr>
        </p:nvSpPr>
        <p:spPr>
          <a:xfrm>
            <a:off x="5232805" y="624113"/>
            <a:ext cx="6581824" cy="5747657"/>
          </a:xfrm>
        </p:spPr>
        <p:txBody>
          <a:bodyPr anchor="ctr">
            <a:normAutofit/>
          </a:bodyPr>
          <a:lstStyle/>
          <a:p>
            <a:r>
              <a:rPr lang="en-US" sz="2200" b="1" dirty="0"/>
              <a:t>Context:</a:t>
            </a:r>
            <a:r>
              <a:rPr lang="en-US" sz="2200" dirty="0"/>
              <a:t> HCV resident with eviction trauma retraumatized monthly by tenant portal showing delinquent HAP portion; anxiety → obsessive number of emails/calls; manager stopped engaging.</a:t>
            </a:r>
          </a:p>
          <a:p>
            <a:pPr marL="0" indent="0">
              <a:buNone/>
            </a:pPr>
            <a:endParaRPr lang="en-US" sz="2200" dirty="0"/>
          </a:p>
          <a:p>
            <a:r>
              <a:rPr lang="en-US" sz="2200" b="1" dirty="0"/>
              <a:t>Intervention:</a:t>
            </a:r>
            <a:r>
              <a:rPr lang="en-US" sz="2200" dirty="0"/>
              <a:t> Conflict coaching (role-play, active listening techniques, practice) + trauma-informed mediation; resident shared lived experience to develop empathy; manager agreed to contact portal vendor.</a:t>
            </a:r>
          </a:p>
          <a:p>
            <a:endParaRPr lang="en-US" sz="2200" b="1" dirty="0"/>
          </a:p>
          <a:p>
            <a:r>
              <a:rPr lang="en-US" sz="2200" b="1" dirty="0"/>
              <a:t>Resolution:</a:t>
            </a:r>
            <a:r>
              <a:rPr lang="en-US" sz="2200" dirty="0"/>
              <a:t> Vendor disabled delinquency display for HAP delays; communication restored; distress and disruptive outreach dropped.</a:t>
            </a:r>
          </a:p>
        </p:txBody>
      </p:sp>
    </p:spTree>
    <p:extLst>
      <p:ext uri="{BB962C8B-B14F-4D97-AF65-F5344CB8AC3E}">
        <p14:creationId xmlns:p14="http://schemas.microsoft.com/office/powerpoint/2010/main" val="379375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D4374D-6626-0D93-3190-F36F3B53A9B3}"/>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43731-2955-DB4E-8C4A-2267CDCC5F8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100" dirty="0">
                <a:solidFill>
                  <a:srgbClr val="FFFFFF"/>
                </a:solidFill>
              </a:rPr>
              <a:t>Case study</a:t>
            </a:r>
            <a:br>
              <a:rPr lang="en-US" sz="2100" dirty="0">
                <a:solidFill>
                  <a:srgbClr val="FFFFFF"/>
                </a:solidFill>
              </a:rPr>
            </a:br>
            <a:br>
              <a:rPr lang="en-US" sz="2100" dirty="0">
                <a:solidFill>
                  <a:srgbClr val="FFFFFF"/>
                </a:solidFill>
              </a:rPr>
            </a:br>
            <a:r>
              <a:rPr lang="en-US" sz="2100" dirty="0">
                <a:solidFill>
                  <a:srgbClr val="FFFFFF"/>
                </a:solidFill>
              </a:rPr>
              <a:t>Conflict Coaching and Conciliation</a:t>
            </a:r>
          </a:p>
        </p:txBody>
      </p:sp>
      <p:sp>
        <p:nvSpPr>
          <p:cNvPr id="3" name="Content Placeholder 2">
            <a:extLst>
              <a:ext uri="{FF2B5EF4-FFF2-40B4-BE49-F238E27FC236}">
                <a16:creationId xmlns:a16="http://schemas.microsoft.com/office/drawing/2014/main" id="{458E20BD-AB5A-1F59-8333-5A5965F24ED1}"/>
              </a:ext>
            </a:extLst>
          </p:cNvPr>
          <p:cNvSpPr>
            <a:spLocks noGrp="1"/>
          </p:cNvSpPr>
          <p:nvPr>
            <p:ph idx="1"/>
          </p:nvPr>
        </p:nvSpPr>
        <p:spPr>
          <a:xfrm>
            <a:off x="5089354" y="275771"/>
            <a:ext cx="6681731" cy="6357258"/>
          </a:xfrm>
        </p:spPr>
        <p:txBody>
          <a:bodyPr anchor="ctr">
            <a:normAutofit/>
          </a:bodyPr>
          <a:lstStyle/>
          <a:p>
            <a:pPr marL="0" indent="0">
              <a:buNone/>
            </a:pPr>
            <a:r>
              <a:rPr lang="en-US" dirty="0">
                <a:ln w="0"/>
                <a:effectLst>
                  <a:outerShdw blurRad="38100" dist="25400" dir="5400000" algn="ctr" rotWithShape="0">
                    <a:srgbClr val="6E747A">
                      <a:alpha val="43000"/>
                    </a:srgbClr>
                  </a:outerShdw>
                </a:effectLst>
              </a:rPr>
              <a:t>		</a:t>
            </a:r>
            <a:endParaRPr lang="en-US" dirty="0"/>
          </a:p>
          <a:p>
            <a:r>
              <a:rPr lang="en-US" sz="2200" b="1" dirty="0"/>
              <a:t>Context:</a:t>
            </a:r>
            <a:r>
              <a:rPr lang="en-US" sz="2200" dirty="0"/>
              <a:t> Legally blind senior veteran, history of homelessness/recovery; Termination Notice 12.31.</a:t>
            </a:r>
          </a:p>
          <a:p>
            <a:pPr marL="0" indent="0">
              <a:buNone/>
            </a:pPr>
            <a:endParaRPr lang="en-US" sz="2200" dirty="0"/>
          </a:p>
          <a:p>
            <a:r>
              <a:rPr lang="en-US" sz="2200" b="1" dirty="0"/>
              <a:t>Intervention:</a:t>
            </a:r>
            <a:r>
              <a:rPr lang="en-US" sz="2200" dirty="0"/>
              <a:t> </a:t>
            </a:r>
            <a:r>
              <a:rPr lang="en-US" sz="2200" b="1" dirty="0"/>
              <a:t>Conciliation</a:t>
            </a:r>
            <a:r>
              <a:rPr lang="en-US" sz="2200" dirty="0"/>
              <a:t> (indirect communication) shifted from punitive cycle to problem-solving; landlord acknowledged no illegal activity but behavioral/hoarding concerns; desire not to see a veteran return to homelessness.</a:t>
            </a:r>
          </a:p>
          <a:p>
            <a:pPr marL="0" indent="0">
              <a:buNone/>
            </a:pPr>
            <a:endParaRPr lang="en-US" sz="2200" b="1" dirty="0"/>
          </a:p>
          <a:p>
            <a:r>
              <a:rPr lang="en-US" sz="2200" b="1" dirty="0"/>
              <a:t>Resolution:</a:t>
            </a:r>
            <a:r>
              <a:rPr lang="en-US" sz="2200" dirty="0"/>
              <a:t> One-month extension to enable SHA move-out voucher + VASH navigation; landlord forgave balance and paid movers, truck, and first month of storage; resident successfully relocated.</a:t>
            </a:r>
          </a:p>
          <a:p>
            <a:endParaRPr lang="en-US" dirty="0"/>
          </a:p>
        </p:txBody>
      </p:sp>
    </p:spTree>
    <p:extLst>
      <p:ext uri="{BB962C8B-B14F-4D97-AF65-F5344CB8AC3E}">
        <p14:creationId xmlns:p14="http://schemas.microsoft.com/office/powerpoint/2010/main" val="18902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C91FA-1E29-603C-A90C-DE9D5AA3F708}"/>
              </a:ext>
            </a:extLst>
          </p:cNvPr>
          <p:cNvSpPr>
            <a:spLocks noGrp="1"/>
          </p:cNvSpPr>
          <p:nvPr>
            <p:ph type="title"/>
          </p:nvPr>
        </p:nvSpPr>
        <p:spPr>
          <a:xfrm>
            <a:off x="2231136" y="4325791"/>
            <a:ext cx="7729728" cy="1188720"/>
          </a:xfrm>
        </p:spPr>
        <p:txBody>
          <a:bodyPr>
            <a:normAutofit/>
          </a:bodyPr>
          <a:lstStyle/>
          <a:p>
            <a:r>
              <a:rPr lang="en-US" sz="3600" dirty="0"/>
              <a:t>INTRODUCTIONS</a:t>
            </a:r>
          </a:p>
        </p:txBody>
      </p:sp>
      <p:graphicFrame>
        <p:nvGraphicFramePr>
          <p:cNvPr id="5" name="Content Placeholder 2">
            <a:extLst>
              <a:ext uri="{FF2B5EF4-FFF2-40B4-BE49-F238E27FC236}">
                <a16:creationId xmlns:a16="http://schemas.microsoft.com/office/drawing/2014/main" id="{EAC72BB7-8C6C-26B4-0664-AE8CB9418B65}"/>
              </a:ext>
            </a:extLst>
          </p:cNvPr>
          <p:cNvGraphicFramePr>
            <a:graphicFrameLocks noGrp="1"/>
          </p:cNvGraphicFramePr>
          <p:nvPr>
            <p:ph idx="1"/>
            <p:extLst>
              <p:ext uri="{D42A27DB-BD31-4B8C-83A1-F6EECF244321}">
                <p14:modId xmlns:p14="http://schemas.microsoft.com/office/powerpoint/2010/main" val="2204096870"/>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356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81E5D93-F5E4-7C61-A6D2-0D6F325CBCA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763DFD07-B869-B2A8-AB2D-18C17463F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8BADC50-2EB8-78BE-45ED-10470D70D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E1B7C-737A-0AA3-FBDF-5C86569C372F}"/>
              </a:ext>
            </a:extLst>
          </p:cNvPr>
          <p:cNvSpPr>
            <a:spLocks noGrp="1"/>
          </p:cNvSpPr>
          <p:nvPr>
            <p:ph type="ctrTitle"/>
          </p:nvPr>
        </p:nvSpPr>
        <p:spPr>
          <a:xfrm>
            <a:off x="1262729" y="1289303"/>
            <a:ext cx="9638443" cy="3339303"/>
          </a:xfrm>
          <a:ln>
            <a:noFill/>
          </a:ln>
        </p:spPr>
        <p:txBody>
          <a:bodyPr>
            <a:normAutofit/>
          </a:bodyPr>
          <a:lstStyle/>
          <a:p>
            <a:r>
              <a:rPr lang="en-US" sz="4600" dirty="0"/>
              <a:t>Part 3: PROGRAM EVALUATION AND CURRENT FINDINGS</a:t>
            </a:r>
          </a:p>
        </p:txBody>
      </p:sp>
    </p:spTree>
    <p:extLst>
      <p:ext uri="{BB962C8B-B14F-4D97-AF65-F5344CB8AC3E}">
        <p14:creationId xmlns:p14="http://schemas.microsoft.com/office/powerpoint/2010/main" val="97764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F9A2D-2312-0015-5DF7-CC18A95CB84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Overview of services provided</a:t>
            </a:r>
          </a:p>
        </p:txBody>
      </p:sp>
      <p:graphicFrame>
        <p:nvGraphicFramePr>
          <p:cNvPr id="5" name="Content Placeholder 2">
            <a:extLst>
              <a:ext uri="{FF2B5EF4-FFF2-40B4-BE49-F238E27FC236}">
                <a16:creationId xmlns:a16="http://schemas.microsoft.com/office/drawing/2014/main" id="{6E28735E-9C77-F264-A96C-81517422FA86}"/>
              </a:ext>
            </a:extLst>
          </p:cNvPr>
          <p:cNvGraphicFramePr>
            <a:graphicFrameLocks noGrp="1"/>
          </p:cNvGraphicFramePr>
          <p:nvPr>
            <p:ph idx="1"/>
            <p:extLst>
              <p:ext uri="{D42A27DB-BD31-4B8C-83A1-F6EECF244321}">
                <p14:modId xmlns:p14="http://schemas.microsoft.com/office/powerpoint/2010/main" val="3769243214"/>
              </p:ext>
            </p:extLst>
          </p:nvPr>
        </p:nvGraphicFramePr>
        <p:xfrm>
          <a:off x="5592454"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75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5C334-FFFE-4FFF-0634-1C922307ADB6}"/>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a:solidFill>
                  <a:srgbClr val="FFFFFF"/>
                </a:solidFill>
              </a:rPr>
              <a:t>Engagement with crs</a:t>
            </a:r>
          </a:p>
        </p:txBody>
      </p:sp>
      <p:graphicFrame>
        <p:nvGraphicFramePr>
          <p:cNvPr id="3" name="Chart 2">
            <a:extLst>
              <a:ext uri="{FF2B5EF4-FFF2-40B4-BE49-F238E27FC236}">
                <a16:creationId xmlns:a16="http://schemas.microsoft.com/office/drawing/2014/main" id="{2A04842F-AAEF-4F23-AA76-4750A4CF6D0C}"/>
              </a:ext>
            </a:extLst>
          </p:cNvPr>
          <p:cNvGraphicFramePr>
            <a:graphicFrameLocks/>
          </p:cNvGraphicFramePr>
          <p:nvPr>
            <p:extLst>
              <p:ext uri="{D42A27DB-BD31-4B8C-83A1-F6EECF244321}">
                <p14:modId xmlns:p14="http://schemas.microsoft.com/office/powerpoint/2010/main" val="2594050752"/>
              </p:ext>
            </p:extLst>
          </p:nvPr>
        </p:nvGraphicFramePr>
        <p:xfrm>
          <a:off x="1032636" y="807300"/>
          <a:ext cx="5651499"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42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34FA7-3A62-B45D-BEDE-25F73EF157A0}"/>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dirty="0">
                <a:solidFill>
                  <a:srgbClr val="FFFFFF"/>
                </a:solidFill>
              </a:rPr>
              <a:t>Types of conflict</a:t>
            </a:r>
          </a:p>
        </p:txBody>
      </p:sp>
      <p:graphicFrame>
        <p:nvGraphicFramePr>
          <p:cNvPr id="5" name="Chart 4">
            <a:extLst>
              <a:ext uri="{FF2B5EF4-FFF2-40B4-BE49-F238E27FC236}">
                <a16:creationId xmlns:a16="http://schemas.microsoft.com/office/drawing/2014/main" id="{4B5D29D3-20EA-4B54-9E4A-67B1ADC1C412}"/>
              </a:ext>
            </a:extLst>
          </p:cNvPr>
          <p:cNvGraphicFramePr>
            <a:graphicFrameLocks/>
          </p:cNvGraphicFramePr>
          <p:nvPr>
            <p:extLst>
              <p:ext uri="{D42A27DB-BD31-4B8C-83A1-F6EECF244321}">
                <p14:modId xmlns:p14="http://schemas.microsoft.com/office/powerpoint/2010/main" val="3366792368"/>
              </p:ext>
            </p:extLst>
          </p:nvPr>
        </p:nvGraphicFramePr>
        <p:xfrm>
          <a:off x="1016000" y="812800"/>
          <a:ext cx="5266981" cy="496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22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015AE8-FEAF-CB1E-C0D4-9EE2563CEA1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95CA6E-0902-1CE6-0DA2-B2F63399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03B751-1314-7B17-9673-99023BB03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194E7-2FD9-83E1-36BA-C09BA3B5FDCA}"/>
              </a:ext>
            </a:extLst>
          </p:cNvPr>
          <p:cNvSpPr>
            <a:spLocks noGrp="1"/>
          </p:cNvSpPr>
          <p:nvPr>
            <p:ph type="title"/>
          </p:nvPr>
        </p:nvSpPr>
        <p:spPr>
          <a:xfrm>
            <a:off x="8181171" y="2681103"/>
            <a:ext cx="3363974" cy="1495794"/>
          </a:xfrm>
          <a:noFill/>
          <a:ln>
            <a:solidFill>
              <a:srgbClr val="FFFFFF"/>
            </a:solidFill>
          </a:ln>
        </p:spPr>
        <p:txBody>
          <a:bodyPr wrap="square">
            <a:normAutofit fontScale="90000"/>
          </a:bodyPr>
          <a:lstStyle/>
          <a:p>
            <a:r>
              <a:rPr lang="en-US" dirty="0">
                <a:solidFill>
                  <a:srgbClr val="FFFFFF"/>
                </a:solidFill>
              </a:rPr>
              <a:t>Types of financial conflict</a:t>
            </a:r>
          </a:p>
        </p:txBody>
      </p:sp>
      <p:graphicFrame>
        <p:nvGraphicFramePr>
          <p:cNvPr id="5" name="Chart 4">
            <a:extLst>
              <a:ext uri="{FF2B5EF4-FFF2-40B4-BE49-F238E27FC236}">
                <a16:creationId xmlns:a16="http://schemas.microsoft.com/office/drawing/2014/main" id="{ED862FF2-0DE1-B951-0C53-7EF99C0C4681}"/>
              </a:ext>
            </a:extLst>
          </p:cNvPr>
          <p:cNvGraphicFramePr>
            <a:graphicFrameLocks/>
          </p:cNvGraphicFramePr>
          <p:nvPr>
            <p:extLst>
              <p:ext uri="{D42A27DB-BD31-4B8C-83A1-F6EECF244321}">
                <p14:modId xmlns:p14="http://schemas.microsoft.com/office/powerpoint/2010/main" val="2510640708"/>
              </p:ext>
            </p:extLst>
          </p:nvPr>
        </p:nvGraphicFramePr>
        <p:xfrm>
          <a:off x="348344" y="188687"/>
          <a:ext cx="5934638" cy="52106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78A28D8-201A-C7C7-70C2-233B6A42EA66}"/>
              </a:ext>
            </a:extLst>
          </p:cNvPr>
          <p:cNvGraphicFramePr/>
          <p:nvPr>
            <p:extLst>
              <p:ext uri="{D42A27DB-BD31-4B8C-83A1-F6EECF244321}">
                <p14:modId xmlns:p14="http://schemas.microsoft.com/office/powerpoint/2010/main" val="2826318174"/>
              </p:ext>
            </p:extLst>
          </p:nvPr>
        </p:nvGraphicFramePr>
        <p:xfrm>
          <a:off x="379767" y="435432"/>
          <a:ext cx="6778171" cy="521062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15CAA22-1B78-8373-A609-8B25BD4AD9F7}"/>
              </a:ext>
            </a:extLst>
          </p:cNvPr>
          <p:cNvSpPr txBox="1"/>
          <p:nvPr/>
        </p:nvSpPr>
        <p:spPr>
          <a:xfrm>
            <a:off x="1277256" y="5646060"/>
            <a:ext cx="5880681" cy="646331"/>
          </a:xfrm>
          <a:prstGeom prst="rect">
            <a:avLst/>
          </a:prstGeom>
          <a:noFill/>
        </p:spPr>
        <p:txBody>
          <a:bodyPr wrap="square" rtlCol="0">
            <a:spAutoFit/>
          </a:bodyPr>
          <a:lstStyle/>
          <a:p>
            <a:r>
              <a:rPr lang="en-US" dirty="0"/>
              <a:t>Accounting 		Non-Payment Issues	Non-payment of </a:t>
            </a:r>
          </a:p>
          <a:p>
            <a:r>
              <a:rPr lang="en-US" dirty="0"/>
              <a:t>Issues			(excluding utilities)		Utilities </a:t>
            </a:r>
          </a:p>
        </p:txBody>
      </p:sp>
    </p:spTree>
    <p:extLst>
      <p:ext uri="{BB962C8B-B14F-4D97-AF65-F5344CB8AC3E}">
        <p14:creationId xmlns:p14="http://schemas.microsoft.com/office/powerpoint/2010/main" val="425349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F5FA57-2DDA-87C0-F80C-DFAF6DF80E7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736D90-87C7-1B0F-9711-A84A73D31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E97530-0060-789D-CE27-D48239619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984D1-26B1-E837-AF9D-CA9634737899}"/>
              </a:ext>
            </a:extLst>
          </p:cNvPr>
          <p:cNvSpPr>
            <a:spLocks noGrp="1"/>
          </p:cNvSpPr>
          <p:nvPr>
            <p:ph type="title"/>
          </p:nvPr>
        </p:nvSpPr>
        <p:spPr>
          <a:xfrm>
            <a:off x="8181171" y="2681103"/>
            <a:ext cx="3363974" cy="1495794"/>
          </a:xfrm>
          <a:noFill/>
          <a:ln>
            <a:solidFill>
              <a:srgbClr val="FFFFFF"/>
            </a:solidFill>
          </a:ln>
        </p:spPr>
        <p:txBody>
          <a:bodyPr wrap="square">
            <a:normAutofit fontScale="90000"/>
          </a:bodyPr>
          <a:lstStyle/>
          <a:p>
            <a:r>
              <a:rPr lang="en-US" dirty="0">
                <a:solidFill>
                  <a:srgbClr val="FFFFFF"/>
                </a:solidFill>
              </a:rPr>
              <a:t>Types of non-financial conflict</a:t>
            </a:r>
          </a:p>
        </p:txBody>
      </p:sp>
      <p:graphicFrame>
        <p:nvGraphicFramePr>
          <p:cNvPr id="5" name="Chart 4">
            <a:extLst>
              <a:ext uri="{FF2B5EF4-FFF2-40B4-BE49-F238E27FC236}">
                <a16:creationId xmlns:a16="http://schemas.microsoft.com/office/drawing/2014/main" id="{D272B57B-6993-FC3C-E179-1D8637FA5856}"/>
              </a:ext>
            </a:extLst>
          </p:cNvPr>
          <p:cNvGraphicFramePr>
            <a:graphicFrameLocks/>
          </p:cNvGraphicFramePr>
          <p:nvPr/>
        </p:nvGraphicFramePr>
        <p:xfrm>
          <a:off x="1352282" y="1094705"/>
          <a:ext cx="4930699" cy="4681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78A28D8-201A-C7C7-70C2-233B6A42EA66}"/>
              </a:ext>
            </a:extLst>
          </p:cNvPr>
          <p:cNvGraphicFramePr/>
          <p:nvPr>
            <p:extLst>
              <p:ext uri="{D42A27DB-BD31-4B8C-83A1-F6EECF244321}">
                <p14:modId xmlns:p14="http://schemas.microsoft.com/office/powerpoint/2010/main" val="1737786326"/>
              </p:ext>
            </p:extLst>
          </p:nvPr>
        </p:nvGraphicFramePr>
        <p:xfrm>
          <a:off x="298512" y="411051"/>
          <a:ext cx="6407088" cy="59824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859A0C34-80F6-496D-AF5B-1EA5F6D9E4EC}"/>
              </a:ext>
            </a:extLst>
          </p:cNvPr>
          <p:cNvGraphicFramePr/>
          <p:nvPr>
            <p:extLst>
              <p:ext uri="{D42A27DB-BD31-4B8C-83A1-F6EECF244321}">
                <p14:modId xmlns:p14="http://schemas.microsoft.com/office/powerpoint/2010/main" val="1373937649"/>
              </p:ext>
            </p:extLst>
          </p:nvPr>
        </p:nvGraphicFramePr>
        <p:xfrm>
          <a:off x="1000423" y="704646"/>
          <a:ext cx="5705178" cy="5395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690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02CA4E-E000-1FCA-DC2A-CA082B31F1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6577E-C159-956C-0F95-7BB905439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25F5F6-4A74-9BD6-C5B1-37A34635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E9CA8-0044-2049-C78C-943ECA23B7BA}"/>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dirty="0">
                <a:solidFill>
                  <a:srgbClr val="FFFFFF"/>
                </a:solidFill>
              </a:rPr>
              <a:t>Services provided</a:t>
            </a:r>
          </a:p>
        </p:txBody>
      </p:sp>
      <p:graphicFrame>
        <p:nvGraphicFramePr>
          <p:cNvPr id="5" name="Chart 4">
            <a:extLst>
              <a:ext uri="{FF2B5EF4-FFF2-40B4-BE49-F238E27FC236}">
                <a16:creationId xmlns:a16="http://schemas.microsoft.com/office/drawing/2014/main" id="{4F392381-33C2-236F-7F16-E1F721A7D92A}"/>
              </a:ext>
            </a:extLst>
          </p:cNvPr>
          <p:cNvGraphicFramePr>
            <a:graphicFrameLocks/>
          </p:cNvGraphicFramePr>
          <p:nvPr/>
        </p:nvGraphicFramePr>
        <p:xfrm>
          <a:off x="1352282" y="1094705"/>
          <a:ext cx="4930699" cy="4681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135577C-16E8-F25B-381B-C162036EC2CE}"/>
              </a:ext>
            </a:extLst>
          </p:cNvPr>
          <p:cNvGraphicFramePr/>
          <p:nvPr/>
        </p:nvGraphicFramePr>
        <p:xfrm>
          <a:off x="1000423" y="704646"/>
          <a:ext cx="5705178" cy="5395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A61DA86-1632-464A-B298-E28B4CD91B93}"/>
              </a:ext>
            </a:extLst>
          </p:cNvPr>
          <p:cNvGraphicFramePr/>
          <p:nvPr>
            <p:extLst>
              <p:ext uri="{D42A27DB-BD31-4B8C-83A1-F6EECF244321}">
                <p14:modId xmlns:p14="http://schemas.microsoft.com/office/powerpoint/2010/main" val="680220250"/>
              </p:ext>
            </p:extLst>
          </p:nvPr>
        </p:nvGraphicFramePr>
        <p:xfrm>
          <a:off x="646855" y="704646"/>
          <a:ext cx="6243995" cy="51736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621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27E37-BD8C-727C-E18E-F0CEFDCDA22A}"/>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sz="2600" dirty="0">
                <a:solidFill>
                  <a:srgbClr val="FFFFFF"/>
                </a:solidFill>
              </a:rPr>
              <a:t>Percentage of matters resolved</a:t>
            </a:r>
          </a:p>
        </p:txBody>
      </p:sp>
      <p:graphicFrame>
        <p:nvGraphicFramePr>
          <p:cNvPr id="4" name="Chart 3" title="Chart">
            <a:extLst>
              <a:ext uri="{FF2B5EF4-FFF2-40B4-BE49-F238E27FC236}">
                <a16:creationId xmlns:a16="http://schemas.microsoft.com/office/drawing/2014/main" id="{1D7789E3-99EF-39A8-1200-649F0E066E32}"/>
              </a:ext>
            </a:extLst>
          </p:cNvPr>
          <p:cNvGraphicFramePr/>
          <p:nvPr>
            <p:extLst>
              <p:ext uri="{D42A27DB-BD31-4B8C-83A1-F6EECF244321}">
                <p14:modId xmlns:p14="http://schemas.microsoft.com/office/powerpoint/2010/main" val="1881199785"/>
              </p:ext>
            </p:extLst>
          </p:nvPr>
        </p:nvGraphicFramePr>
        <p:xfrm>
          <a:off x="646855" y="873457"/>
          <a:ext cx="6243995" cy="5377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45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587FC-E76F-8D35-81A7-D25141A11F9B}"/>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KEY THEMES FROM DATA</a:t>
            </a:r>
          </a:p>
        </p:txBody>
      </p:sp>
      <p:sp useBgFill="1">
        <p:nvSpPr>
          <p:cNvPr id="21" name="Rectangle 2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0FDE51-E62C-0174-8859-AA41FAAA06B6}"/>
              </a:ext>
            </a:extLst>
          </p:cNvPr>
          <p:cNvGraphicFramePr>
            <a:graphicFrameLocks noGrp="1"/>
          </p:cNvGraphicFramePr>
          <p:nvPr>
            <p:ph idx="1"/>
            <p:extLst>
              <p:ext uri="{D42A27DB-BD31-4B8C-83A1-F6EECF244321}">
                <p14:modId xmlns:p14="http://schemas.microsoft.com/office/powerpoint/2010/main" val="2039623301"/>
              </p:ext>
            </p:extLst>
          </p:nvPr>
        </p:nvGraphicFramePr>
        <p:xfrm>
          <a:off x="5138057" y="43543"/>
          <a:ext cx="6908800" cy="681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245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6C4E6F-7D55-3464-75AC-17102EF893F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840CF-69BD-CEC1-D23B-C7CB0290EAA8}"/>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Findings</a:t>
            </a:r>
          </a:p>
        </p:txBody>
      </p:sp>
      <p:graphicFrame>
        <p:nvGraphicFramePr>
          <p:cNvPr id="5" name="Content Placeholder 2">
            <a:extLst>
              <a:ext uri="{FF2B5EF4-FFF2-40B4-BE49-F238E27FC236}">
                <a16:creationId xmlns:a16="http://schemas.microsoft.com/office/drawing/2014/main" id="{2DE46697-D691-E09B-A7B4-F5C3B46A271A}"/>
              </a:ext>
            </a:extLst>
          </p:cNvPr>
          <p:cNvGraphicFramePr>
            <a:graphicFrameLocks noGrp="1"/>
          </p:cNvGraphicFramePr>
          <p:nvPr>
            <p:ph idx="1"/>
            <p:extLst>
              <p:ext uri="{D42A27DB-BD31-4B8C-83A1-F6EECF244321}">
                <p14:modId xmlns:p14="http://schemas.microsoft.com/office/powerpoint/2010/main" val="2205296258"/>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48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A82DE-23A8-82B2-7339-ECA10A20E2CB}"/>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Overview of presentation</a:t>
            </a:r>
          </a:p>
        </p:txBody>
      </p:sp>
      <p:graphicFrame>
        <p:nvGraphicFramePr>
          <p:cNvPr id="14" name="Content Placeholder 2">
            <a:extLst>
              <a:ext uri="{FF2B5EF4-FFF2-40B4-BE49-F238E27FC236}">
                <a16:creationId xmlns:a16="http://schemas.microsoft.com/office/drawing/2014/main" id="{3F211245-01DE-8070-A9B6-D4E641D62387}"/>
              </a:ext>
            </a:extLst>
          </p:cNvPr>
          <p:cNvGraphicFramePr>
            <a:graphicFrameLocks noGrp="1"/>
          </p:cNvGraphicFramePr>
          <p:nvPr>
            <p:ph idx="1"/>
            <p:extLst>
              <p:ext uri="{D42A27DB-BD31-4B8C-83A1-F6EECF244321}">
                <p14:modId xmlns:p14="http://schemas.microsoft.com/office/powerpoint/2010/main" val="3210921935"/>
              </p:ext>
            </p:extLst>
          </p:nvPr>
        </p:nvGraphicFramePr>
        <p:xfrm>
          <a:off x="5486399" y="436728"/>
          <a:ext cx="6062133" cy="585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76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68F41-B257-066B-9FAA-D78DA6A668BB}"/>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WAYS TO IMPROVE THE PROGRAM </a:t>
            </a:r>
          </a:p>
        </p:txBody>
      </p:sp>
      <p:graphicFrame>
        <p:nvGraphicFramePr>
          <p:cNvPr id="5" name="Content Placeholder 2">
            <a:extLst>
              <a:ext uri="{FF2B5EF4-FFF2-40B4-BE49-F238E27FC236}">
                <a16:creationId xmlns:a16="http://schemas.microsoft.com/office/drawing/2014/main" id="{E1E545DA-5839-6738-3FD8-B008B91BEC6B}"/>
              </a:ext>
            </a:extLst>
          </p:cNvPr>
          <p:cNvGraphicFramePr>
            <a:graphicFrameLocks noGrp="1"/>
          </p:cNvGraphicFramePr>
          <p:nvPr>
            <p:ph idx="1"/>
            <p:extLst>
              <p:ext uri="{D42A27DB-BD31-4B8C-83A1-F6EECF244321}">
                <p14:modId xmlns:p14="http://schemas.microsoft.com/office/powerpoint/2010/main" val="91333716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400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38295-1EF6-A7C4-25E6-6AB2586312B4}"/>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a:t>QUESTION AND ANSWER SESSION</a:t>
            </a:r>
          </a:p>
        </p:txBody>
      </p:sp>
      <p:sp>
        <p:nvSpPr>
          <p:cNvPr id="13" name="Rectangle 12">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icky notes with question marks">
            <a:extLst>
              <a:ext uri="{FF2B5EF4-FFF2-40B4-BE49-F238E27FC236}">
                <a16:creationId xmlns:a16="http://schemas.microsoft.com/office/drawing/2014/main" id="{1EA07BA2-C3C0-1B49-CD36-A54343B39E88}"/>
              </a:ext>
            </a:extLst>
          </p:cNvPr>
          <p:cNvPicPr>
            <a:picLocks noChangeAspect="1"/>
          </p:cNvPicPr>
          <p:nvPr/>
        </p:nvPicPr>
        <p:blipFill>
          <a:blip r:embed="rId2"/>
          <a:srcRect l="28571" r="26128" b="-1"/>
          <a:stretch>
            <a:fillRect/>
          </a:stretch>
        </p:blipFill>
        <p:spPr>
          <a:xfrm>
            <a:off x="8084955" y="1122807"/>
            <a:ext cx="2916663" cy="4297680"/>
          </a:xfrm>
          <a:prstGeom prst="rect">
            <a:avLst/>
          </a:prstGeom>
        </p:spPr>
      </p:pic>
    </p:spTree>
    <p:extLst>
      <p:ext uri="{BB962C8B-B14F-4D97-AF65-F5344CB8AC3E}">
        <p14:creationId xmlns:p14="http://schemas.microsoft.com/office/powerpoint/2010/main" val="37903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2EA4204-0A13-C233-9368-C194AADA322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9595AAB1-5C9C-B7C6-F07F-732C6E840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138BE1-11ED-D118-496E-4174090C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D2AC4-17C4-E659-3F8F-F626CADCD682}"/>
              </a:ext>
            </a:extLst>
          </p:cNvPr>
          <p:cNvSpPr>
            <a:spLocks noGrp="1"/>
          </p:cNvSpPr>
          <p:nvPr>
            <p:ph type="ctrTitle"/>
          </p:nvPr>
        </p:nvSpPr>
        <p:spPr>
          <a:xfrm>
            <a:off x="1262729" y="1289303"/>
            <a:ext cx="9638443" cy="3339303"/>
          </a:xfrm>
          <a:ln>
            <a:noFill/>
          </a:ln>
        </p:spPr>
        <p:txBody>
          <a:bodyPr>
            <a:normAutofit/>
          </a:bodyPr>
          <a:lstStyle/>
          <a:p>
            <a:r>
              <a:rPr lang="en-US" sz="4600" dirty="0"/>
              <a:t>Part 1:  The problem</a:t>
            </a:r>
          </a:p>
        </p:txBody>
      </p:sp>
    </p:spTree>
    <p:extLst>
      <p:ext uri="{BB962C8B-B14F-4D97-AF65-F5344CB8AC3E}">
        <p14:creationId xmlns:p14="http://schemas.microsoft.com/office/powerpoint/2010/main" val="229283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D6D4-9472-A3A4-A17B-815A6C7F1670}"/>
              </a:ext>
            </a:extLst>
          </p:cNvPr>
          <p:cNvSpPr>
            <a:spLocks noGrp="1"/>
          </p:cNvSpPr>
          <p:nvPr>
            <p:ph type="title"/>
          </p:nvPr>
        </p:nvSpPr>
        <p:spPr>
          <a:xfrm>
            <a:off x="804672" y="1725930"/>
            <a:ext cx="4486656" cy="1659395"/>
          </a:xfrm>
        </p:spPr>
        <p:txBody>
          <a:bodyPr>
            <a:noAutofit/>
          </a:bodyPr>
          <a:lstStyle/>
          <a:p>
            <a:r>
              <a:rPr lang="en-US" sz="3600" dirty="0"/>
              <a:t>Defining the problem </a:t>
            </a:r>
          </a:p>
        </p:txBody>
      </p:sp>
      <p:graphicFrame>
        <p:nvGraphicFramePr>
          <p:cNvPr id="6" name="Content Placeholder 2">
            <a:extLst>
              <a:ext uri="{FF2B5EF4-FFF2-40B4-BE49-F238E27FC236}">
                <a16:creationId xmlns:a16="http://schemas.microsoft.com/office/drawing/2014/main" id="{B08E51BA-E60F-4E10-2653-36B053743C2E}"/>
              </a:ext>
            </a:extLst>
          </p:cNvPr>
          <p:cNvGraphicFramePr>
            <a:graphicFrameLocks noGrp="1"/>
          </p:cNvGraphicFramePr>
          <p:nvPr>
            <p:ph idx="1"/>
            <p:extLst>
              <p:ext uri="{D42A27DB-BD31-4B8C-83A1-F6EECF244321}">
                <p14:modId xmlns:p14="http://schemas.microsoft.com/office/powerpoint/2010/main" val="153274889"/>
              </p:ext>
            </p:extLst>
          </p:nvPr>
        </p:nvGraphicFramePr>
        <p:xfrm>
          <a:off x="6553199" y="540327"/>
          <a:ext cx="5320145" cy="570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DB387BDD-E737-E8F2-76E6-9A5D74150E1B}"/>
              </a:ext>
            </a:extLst>
          </p:cNvPr>
          <p:cNvSpPr>
            <a:spLocks noGrp="1"/>
          </p:cNvSpPr>
          <p:nvPr>
            <p:ph type="body" sz="half" idx="2"/>
          </p:nvPr>
        </p:nvSpPr>
        <p:spPr/>
        <p:txBody>
          <a:bodyPr>
            <a:normAutofit/>
          </a:bodyPr>
          <a:lstStyle/>
          <a:p>
            <a:r>
              <a:rPr lang="en-US" sz="3200" dirty="0"/>
              <a:t>The Economic and Social Costs of Eviction</a:t>
            </a:r>
          </a:p>
        </p:txBody>
      </p:sp>
    </p:spTree>
    <p:extLst>
      <p:ext uri="{BB962C8B-B14F-4D97-AF65-F5344CB8AC3E}">
        <p14:creationId xmlns:p14="http://schemas.microsoft.com/office/powerpoint/2010/main" val="237964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C0CA4-1742-DC34-BC25-59D3BCEAB25A}"/>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Landlord costs of eviction</a:t>
            </a:r>
          </a:p>
        </p:txBody>
      </p:sp>
      <p:graphicFrame>
        <p:nvGraphicFramePr>
          <p:cNvPr id="5" name="Content Placeholder 2">
            <a:extLst>
              <a:ext uri="{FF2B5EF4-FFF2-40B4-BE49-F238E27FC236}">
                <a16:creationId xmlns:a16="http://schemas.microsoft.com/office/drawing/2014/main" id="{F406E0CB-1464-311F-2FDF-06B8836604BE}"/>
              </a:ext>
            </a:extLst>
          </p:cNvPr>
          <p:cNvGraphicFramePr>
            <a:graphicFrameLocks noGrp="1"/>
          </p:cNvGraphicFramePr>
          <p:nvPr>
            <p:ph idx="1"/>
            <p:extLst>
              <p:ext uri="{D42A27DB-BD31-4B8C-83A1-F6EECF244321}">
                <p14:modId xmlns:p14="http://schemas.microsoft.com/office/powerpoint/2010/main" val="39108446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79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DBB93-B91B-B633-F8BE-F847C397C46B}"/>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Tenant Costs of Eviction </a:t>
            </a:r>
          </a:p>
        </p:txBody>
      </p:sp>
      <p:graphicFrame>
        <p:nvGraphicFramePr>
          <p:cNvPr id="5" name="Content Placeholder 2">
            <a:extLst>
              <a:ext uri="{FF2B5EF4-FFF2-40B4-BE49-F238E27FC236}">
                <a16:creationId xmlns:a16="http://schemas.microsoft.com/office/drawing/2014/main" id="{4074E133-AEDF-0CB5-47FF-AA964448A4A1}"/>
              </a:ext>
            </a:extLst>
          </p:cNvPr>
          <p:cNvGraphicFramePr>
            <a:graphicFrameLocks noGrp="1"/>
          </p:cNvGraphicFramePr>
          <p:nvPr>
            <p:ph idx="1"/>
            <p:extLst>
              <p:ext uri="{D42A27DB-BD31-4B8C-83A1-F6EECF244321}">
                <p14:modId xmlns:p14="http://schemas.microsoft.com/office/powerpoint/2010/main" val="2536498632"/>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10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04E92-7DBB-F0C0-5976-9F7AAC2B714C}"/>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sz="2000">
                <a:solidFill>
                  <a:srgbClr val="FFFFFF"/>
                </a:solidFill>
              </a:rPr>
              <a:t>Policies to combat economic challenges from covid-19 pandemic</a:t>
            </a:r>
          </a:p>
        </p:txBody>
      </p:sp>
      <p:graphicFrame>
        <p:nvGraphicFramePr>
          <p:cNvPr id="5" name="Content Placeholder 2">
            <a:extLst>
              <a:ext uri="{FF2B5EF4-FFF2-40B4-BE49-F238E27FC236}">
                <a16:creationId xmlns:a16="http://schemas.microsoft.com/office/drawing/2014/main" id="{DD0CBF70-268D-050C-CAAF-91344D590E67}"/>
              </a:ext>
            </a:extLst>
          </p:cNvPr>
          <p:cNvGraphicFramePr>
            <a:graphicFrameLocks noGrp="1"/>
          </p:cNvGraphicFramePr>
          <p:nvPr>
            <p:ph idx="1"/>
            <p:extLst>
              <p:ext uri="{D42A27DB-BD31-4B8C-83A1-F6EECF244321}">
                <p14:modId xmlns:p14="http://schemas.microsoft.com/office/powerpoint/2010/main" val="1330176595"/>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90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80FE-3C64-845D-0167-5A5339D19A8A}"/>
              </a:ext>
            </a:extLst>
          </p:cNvPr>
          <p:cNvSpPr>
            <a:spLocks noGrp="1"/>
          </p:cNvSpPr>
          <p:nvPr>
            <p:ph type="title"/>
          </p:nvPr>
        </p:nvSpPr>
        <p:spPr>
          <a:xfrm>
            <a:off x="2231136" y="964692"/>
            <a:ext cx="7729728" cy="1188720"/>
          </a:xfrm>
        </p:spPr>
        <p:txBody>
          <a:bodyPr>
            <a:normAutofit/>
          </a:bodyPr>
          <a:lstStyle/>
          <a:p>
            <a:r>
              <a:rPr lang="en-US" dirty="0"/>
              <a:t>Eviction filing data during and after covid-19 legislation</a:t>
            </a:r>
          </a:p>
        </p:txBody>
      </p:sp>
      <p:graphicFrame>
        <p:nvGraphicFramePr>
          <p:cNvPr id="5" name="Content Placeholder 2">
            <a:extLst>
              <a:ext uri="{FF2B5EF4-FFF2-40B4-BE49-F238E27FC236}">
                <a16:creationId xmlns:a16="http://schemas.microsoft.com/office/drawing/2014/main" id="{B536117F-3FE8-34C8-6105-F3220A2645B5}"/>
              </a:ext>
            </a:extLst>
          </p:cNvPr>
          <p:cNvGraphicFramePr>
            <a:graphicFrameLocks noGrp="1"/>
          </p:cNvGraphicFramePr>
          <p:nvPr>
            <p:ph idx="1"/>
            <p:extLst>
              <p:ext uri="{D42A27DB-BD31-4B8C-83A1-F6EECF244321}">
                <p14:modId xmlns:p14="http://schemas.microsoft.com/office/powerpoint/2010/main" val="3360981211"/>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52812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Parcel</Template>
  <TotalTime>690</TotalTime>
  <Words>2058</Words>
  <Application>Microsoft Office PowerPoint</Application>
  <PresentationFormat>Widescreen</PresentationFormat>
  <Paragraphs>235</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Arial</vt:lpstr>
      <vt:lpstr>Gill Sans MT</vt:lpstr>
      <vt:lpstr>Parcel</vt:lpstr>
      <vt:lpstr>Effectiveness of Early Invention in Resolving Housing Conflict </vt:lpstr>
      <vt:lpstr>INTRODUCTIONS</vt:lpstr>
      <vt:lpstr>Overview of presentation</vt:lpstr>
      <vt:lpstr>Part 1:  The problem</vt:lpstr>
      <vt:lpstr>Defining the problem </vt:lpstr>
      <vt:lpstr>Landlord costs of eviction</vt:lpstr>
      <vt:lpstr>Tenant Costs of Eviction </vt:lpstr>
      <vt:lpstr>Policies to combat economic challenges from covid-19 pandemic</vt:lpstr>
      <vt:lpstr>Eviction filing data during and after covid-19 legislation</vt:lpstr>
      <vt:lpstr>Existing eviction prevention and diversion programs</vt:lpstr>
      <vt:lpstr>Part 2: one local response  Conflict Resolution Services (CRS)</vt:lpstr>
      <vt:lpstr>Goals of program</vt:lpstr>
      <vt:lpstr>Key components of CRS</vt:lpstr>
      <vt:lpstr>PowerPoint Presentation</vt:lpstr>
      <vt:lpstr>Conflict coaching</vt:lpstr>
      <vt:lpstr>conciliation</vt:lpstr>
      <vt:lpstr>mediation</vt:lpstr>
      <vt:lpstr>Case study:    Conflict Coaching &amp; Mediation </vt:lpstr>
      <vt:lpstr>Case study  Conflict Coaching and Conciliation</vt:lpstr>
      <vt:lpstr>Part 3: PROGRAM EVALUATION AND CURRENT FINDINGS</vt:lpstr>
      <vt:lpstr>Overview of services provided</vt:lpstr>
      <vt:lpstr>Engagement with crs</vt:lpstr>
      <vt:lpstr>Types of conflict</vt:lpstr>
      <vt:lpstr>Types of financial conflict</vt:lpstr>
      <vt:lpstr>Types of non-financial conflict</vt:lpstr>
      <vt:lpstr>Services provided</vt:lpstr>
      <vt:lpstr>Percentage of matters resolved</vt:lpstr>
      <vt:lpstr>KEY THEMES FROM DATA</vt:lpstr>
      <vt:lpstr>Findings</vt:lpstr>
      <vt:lpstr>WAYS TO IMPROVE THE PROGRAM </vt:lpstr>
      <vt:lpstr>QUESTION AND ANSWER SESSION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Christine N. Cimini</dc:creator>
  <cp:keywords/>
  <dc:description>generated using python-pptx</dc:description>
  <cp:lastModifiedBy>Christine N. Cimini</cp:lastModifiedBy>
  <cp:revision>14</cp:revision>
  <dcterms:created xsi:type="dcterms:W3CDTF">2013-01-27T09:14:16Z</dcterms:created>
  <dcterms:modified xsi:type="dcterms:W3CDTF">2025-09-30T16:00:39Z</dcterms:modified>
  <cp:category/>
</cp:coreProperties>
</file>