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43" r:id="rId3"/>
  </p:sldMasterIdLst>
  <p:notesMasterIdLst>
    <p:notesMasterId r:id="rId40"/>
  </p:notesMasterIdLst>
  <p:sldIdLst>
    <p:sldId id="2341" r:id="rId4"/>
    <p:sldId id="2332" r:id="rId5"/>
    <p:sldId id="2339" r:id="rId6"/>
    <p:sldId id="2338" r:id="rId7"/>
    <p:sldId id="2333" r:id="rId8"/>
    <p:sldId id="2340" r:id="rId9"/>
    <p:sldId id="2328" r:id="rId10"/>
    <p:sldId id="2329" r:id="rId11"/>
    <p:sldId id="308" r:id="rId12"/>
    <p:sldId id="306" r:id="rId13"/>
    <p:sldId id="278" r:id="rId14"/>
    <p:sldId id="305" r:id="rId15"/>
    <p:sldId id="276" r:id="rId16"/>
    <p:sldId id="303" r:id="rId17"/>
    <p:sldId id="2331" r:id="rId18"/>
    <p:sldId id="286" r:id="rId19"/>
    <p:sldId id="2334" r:id="rId20"/>
    <p:sldId id="295" r:id="rId21"/>
    <p:sldId id="2335" r:id="rId22"/>
    <p:sldId id="331" r:id="rId23"/>
    <p:sldId id="299" r:id="rId24"/>
    <p:sldId id="2336" r:id="rId25"/>
    <p:sldId id="275" r:id="rId26"/>
    <p:sldId id="2347" r:id="rId27"/>
    <p:sldId id="285" r:id="rId28"/>
    <p:sldId id="291" r:id="rId29"/>
    <p:sldId id="296" r:id="rId30"/>
    <p:sldId id="293" r:id="rId31"/>
    <p:sldId id="294" r:id="rId32"/>
    <p:sldId id="2343" r:id="rId33"/>
    <p:sldId id="2344" r:id="rId34"/>
    <p:sldId id="2345" r:id="rId35"/>
    <p:sldId id="2346" r:id="rId36"/>
    <p:sldId id="2337" r:id="rId37"/>
    <p:sldId id="297" r:id="rId38"/>
    <p:sldId id="307" r:id="rId3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B36"/>
    <a:srgbClr val="E28027"/>
    <a:srgbClr val="6B9DB7"/>
    <a:srgbClr val="336C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9" autoAdjust="0"/>
    <p:restoredTop sz="94796" autoAdjust="0"/>
  </p:normalViewPr>
  <p:slideViewPr>
    <p:cSldViewPr snapToGrid="0">
      <p:cViewPr varScale="1">
        <p:scale>
          <a:sx n="53" d="100"/>
          <a:sy n="53" d="100"/>
        </p:scale>
        <p:origin x="72" y="330"/>
      </p:cViewPr>
      <p:guideLst/>
    </p:cSldViewPr>
  </p:slideViewPr>
  <p:outlineViewPr>
    <p:cViewPr>
      <p:scale>
        <a:sx n="33" d="100"/>
        <a:sy n="33" d="100"/>
      </p:scale>
      <p:origin x="0" y="-272"/>
    </p:cViewPr>
  </p:outlineViewPr>
  <p:notesTextViewPr>
    <p:cViewPr>
      <p:scale>
        <a:sx n="1" d="1"/>
        <a:sy n="1" d="1"/>
      </p:scale>
      <p:origin x="0" y="0"/>
    </p:cViewPr>
  </p:notesTextViewPr>
  <p:notesViewPr>
    <p:cSldViewPr snapToGrid="0">
      <p:cViewPr varScale="1">
        <p:scale>
          <a:sx n="59" d="100"/>
          <a:sy n="59" d="100"/>
        </p:scale>
        <p:origin x="25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Participant Race:</a:t>
            </a:r>
            <a:r>
              <a:rPr lang="en-US" baseline="0"/>
              <a:t> February to December 2020</a:t>
            </a:r>
            <a:endParaRPr lang="en-US"/>
          </a:p>
        </c:rich>
      </c:tx>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20-42E9-AD7A-56D8D5E688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20-42E9-AD7A-56D8D5E688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20-42E9-AD7A-56D8D5E68876}"/>
              </c:ext>
            </c:extLst>
          </c:dPt>
          <c:dLbls>
            <c:dLbl>
              <c:idx val="0"/>
              <c:layout>
                <c:manualLayout>
                  <c:x val="0.1107754279959717"/>
                  <c:y val="-0.120971117832285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620-42E9-AD7A-56D8D5E68876}"/>
                </c:ext>
              </c:extLst>
            </c:dLbl>
            <c:dLbl>
              <c:idx val="1"/>
              <c:layout>
                <c:manualLayout>
                  <c:x val="-3.0555555555555555E-2"/>
                  <c:y val="5.55555555555555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620-42E9-AD7A-56D8D5E68876}"/>
                </c:ext>
              </c:extLst>
            </c:dLbl>
            <c:dLbl>
              <c:idx val="2"/>
              <c:layout>
                <c:manualLayout>
                  <c:x val="0.11388888888888889"/>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620-42E9-AD7A-56D8D5E6887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Sheet1!$A$7:$A$9</c:f>
              <c:strCache>
                <c:ptCount val="3"/>
                <c:pt idx="0">
                  <c:v>Black/African America</c:v>
                </c:pt>
                <c:pt idx="1">
                  <c:v>White</c:v>
                </c:pt>
                <c:pt idx="2">
                  <c:v>other</c:v>
                </c:pt>
              </c:strCache>
            </c:strRef>
          </c:cat>
          <c:val>
            <c:numRef>
              <c:f>Sheet1!$B$7:$B$9</c:f>
              <c:numCache>
                <c:formatCode>General</c:formatCode>
                <c:ptCount val="3"/>
                <c:pt idx="0">
                  <c:v>18</c:v>
                </c:pt>
                <c:pt idx="1">
                  <c:v>2</c:v>
                </c:pt>
                <c:pt idx="2">
                  <c:v>1</c:v>
                </c:pt>
              </c:numCache>
            </c:numRef>
          </c:val>
          <c:extLst>
            <c:ext xmlns:c16="http://schemas.microsoft.com/office/drawing/2014/chart" uri="{C3380CC4-5D6E-409C-BE32-E72D297353CC}">
              <c16:uniqueId val="{00000006-2620-42E9-AD7A-56D8D5E68876}"/>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2620-42E9-AD7A-56D8D5E688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2620-42E9-AD7A-56D8D5E688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2620-42E9-AD7A-56D8D5E68876}"/>
              </c:ext>
            </c:extLst>
          </c:dPt>
          <c:cat>
            <c:strRef>
              <c:f>Sheet1!$A$7:$A$9</c:f>
              <c:strCache>
                <c:ptCount val="3"/>
                <c:pt idx="0">
                  <c:v>Black/African America</c:v>
                </c:pt>
                <c:pt idx="1">
                  <c:v>White</c:v>
                </c:pt>
                <c:pt idx="2">
                  <c:v>other</c:v>
                </c:pt>
              </c:strCache>
            </c:strRef>
          </c:cat>
          <c:val>
            <c:numRef>
              <c:f>Sheet1!$C$7:$C$9</c:f>
              <c:numCache>
                <c:formatCode>0%</c:formatCode>
                <c:ptCount val="3"/>
                <c:pt idx="0">
                  <c:v>0.8571428571428571</c:v>
                </c:pt>
                <c:pt idx="1">
                  <c:v>9.5238095238095233E-2</c:v>
                </c:pt>
                <c:pt idx="2">
                  <c:v>4.7619047619047616E-2</c:v>
                </c:pt>
              </c:numCache>
            </c:numRef>
          </c:val>
          <c:extLst>
            <c:ext xmlns:c16="http://schemas.microsoft.com/office/drawing/2014/chart" uri="{C3380CC4-5D6E-409C-BE32-E72D297353CC}">
              <c16:uniqueId val="{0000000D-2620-42E9-AD7A-56D8D5E6887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70C0"/>
      </a:solid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v>Closed</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CET Citywide</c:v>
              </c:pt>
              <c:pt idx="1">
                <c:v>N/NE</c:v>
              </c:pt>
              <c:pt idx="2">
                <c:v>No Subsidy</c:v>
              </c:pt>
              <c:pt idx="3">
                <c:v>Prosper Portland</c:v>
              </c:pt>
              <c:pt idx="4">
                <c:v>OLIN Project</c:v>
              </c:pt>
              <c:pt idx="5">
                <c:v>Lents TIF</c:v>
              </c:pt>
            </c:strLit>
          </c:cat>
          <c:val>
            <c:numLit>
              <c:formatCode>General</c:formatCode>
              <c:ptCount val="6"/>
              <c:pt idx="0">
                <c:v>10</c:v>
              </c:pt>
              <c:pt idx="1">
                <c:v>33</c:v>
              </c:pt>
              <c:pt idx="2">
                <c:v>10</c:v>
              </c:pt>
              <c:pt idx="3">
                <c:v>13</c:v>
              </c:pt>
              <c:pt idx="4">
                <c:v>8</c:v>
              </c:pt>
              <c:pt idx="5">
                <c:v>1</c:v>
              </c:pt>
            </c:numLit>
          </c:val>
          <c:extLst>
            <c:ext xmlns:c16="http://schemas.microsoft.com/office/drawing/2014/chart" uri="{C3380CC4-5D6E-409C-BE32-E72D297353CC}">
              <c16:uniqueId val="{00000000-00D9-4CD5-8A51-0E78127B5BE4}"/>
            </c:ext>
          </c:extLst>
        </c:ser>
        <c:dLbls>
          <c:showLegendKey val="0"/>
          <c:showVal val="0"/>
          <c:showCatName val="0"/>
          <c:showSerName val="0"/>
          <c:showPercent val="0"/>
          <c:showBubbleSize val="0"/>
        </c:dLbls>
        <c:gapWidth val="150"/>
        <c:overlap val="100"/>
        <c:axId val="427482992"/>
        <c:axId val="427485944"/>
      </c:barChart>
      <c:catAx>
        <c:axId val="42748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27485944"/>
        <c:crosses val="autoZero"/>
        <c:auto val="1"/>
        <c:lblAlgn val="ctr"/>
        <c:lblOffset val="100"/>
        <c:noMultiLvlLbl val="0"/>
      </c:catAx>
      <c:valAx>
        <c:axId val="427485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4829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70C0"/>
      </a:solidFill>
      <a:round/>
    </a:ln>
    <a:effectLst/>
  </c:spPr>
  <c:txPr>
    <a:bodyPr/>
    <a:lstStyle/>
    <a:p>
      <a:pPr>
        <a:defRPr/>
      </a:pPr>
      <a:endParaRPr lang="en-US"/>
    </a:p>
  </c:txPr>
  <c:externalData r:id="rId3">
    <c:autoUpdate val="0"/>
  </c:externalData>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Preference Policy Home Buyers 2018-2020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Sheet1!$A$5</c:f>
              <c:strCache>
                <c:ptCount val="1"/>
                <c:pt idx="0">
                  <c:v>NNE DPAL</c:v>
                </c:pt>
              </c:strCache>
            </c:strRef>
          </c:tx>
          <c:spPr>
            <a:solidFill>
              <a:schemeClr val="accent6"/>
            </a:solidFill>
            <a:ln>
              <a:noFill/>
            </a:ln>
            <a:effectLst/>
          </c:spPr>
          <c:invertIfNegative val="0"/>
          <c:cat>
            <c:numRef>
              <c:f>Sheet1!$B$4:$D$4</c:f>
              <c:numCache>
                <c:formatCode>General</c:formatCode>
                <c:ptCount val="3"/>
                <c:pt idx="0">
                  <c:v>2018</c:v>
                </c:pt>
                <c:pt idx="1">
                  <c:v>2019</c:v>
                </c:pt>
                <c:pt idx="2">
                  <c:v>2020</c:v>
                </c:pt>
              </c:numCache>
            </c:numRef>
          </c:cat>
          <c:val>
            <c:numRef>
              <c:f>Sheet1!$B$5:$D$5</c:f>
              <c:numCache>
                <c:formatCode>General</c:formatCode>
                <c:ptCount val="3"/>
                <c:pt idx="0">
                  <c:v>7</c:v>
                </c:pt>
                <c:pt idx="1">
                  <c:v>17</c:v>
                </c:pt>
                <c:pt idx="2">
                  <c:v>33</c:v>
                </c:pt>
              </c:numCache>
            </c:numRef>
          </c:val>
          <c:extLst>
            <c:ext xmlns:c16="http://schemas.microsoft.com/office/drawing/2014/chart" uri="{C3380CC4-5D6E-409C-BE32-E72D297353CC}">
              <c16:uniqueId val="{00000000-F858-4A20-98AC-96DE2306D886}"/>
            </c:ext>
          </c:extLst>
        </c:ser>
        <c:ser>
          <c:idx val="1"/>
          <c:order val="1"/>
          <c:tx>
            <c:strRef>
              <c:f>Sheet1!$A$6</c:f>
              <c:strCache>
                <c:ptCount val="1"/>
                <c:pt idx="0">
                  <c:v>Prosper DPAL</c:v>
                </c:pt>
              </c:strCache>
            </c:strRef>
          </c:tx>
          <c:spPr>
            <a:solidFill>
              <a:schemeClr val="accent5"/>
            </a:solidFill>
            <a:ln>
              <a:noFill/>
            </a:ln>
            <a:effectLst/>
          </c:spPr>
          <c:invertIfNegative val="0"/>
          <c:cat>
            <c:numRef>
              <c:f>Sheet1!$B$4:$D$4</c:f>
              <c:numCache>
                <c:formatCode>General</c:formatCode>
                <c:ptCount val="3"/>
                <c:pt idx="0">
                  <c:v>2018</c:v>
                </c:pt>
                <c:pt idx="1">
                  <c:v>2019</c:v>
                </c:pt>
                <c:pt idx="2">
                  <c:v>2020</c:v>
                </c:pt>
              </c:numCache>
            </c:numRef>
          </c:cat>
          <c:val>
            <c:numRef>
              <c:f>Sheet1!$B$6:$D$6</c:f>
              <c:numCache>
                <c:formatCode>General</c:formatCode>
                <c:ptCount val="3"/>
                <c:pt idx="0">
                  <c:v>3</c:v>
                </c:pt>
                <c:pt idx="1">
                  <c:v>3</c:v>
                </c:pt>
                <c:pt idx="2">
                  <c:v>13</c:v>
                </c:pt>
              </c:numCache>
            </c:numRef>
          </c:val>
          <c:extLst>
            <c:ext xmlns:c16="http://schemas.microsoft.com/office/drawing/2014/chart" uri="{C3380CC4-5D6E-409C-BE32-E72D297353CC}">
              <c16:uniqueId val="{00000001-F858-4A20-98AC-96DE2306D886}"/>
            </c:ext>
          </c:extLst>
        </c:ser>
        <c:ser>
          <c:idx val="2"/>
          <c:order val="2"/>
          <c:tx>
            <c:strRef>
              <c:f>Sheet1!$A$7</c:f>
              <c:strCache>
                <c:ptCount val="1"/>
                <c:pt idx="0">
                  <c:v>CET DPAL</c:v>
                </c:pt>
              </c:strCache>
            </c:strRef>
          </c:tx>
          <c:spPr>
            <a:solidFill>
              <a:schemeClr val="accent4"/>
            </a:solidFill>
            <a:ln>
              <a:noFill/>
            </a:ln>
            <a:effectLst/>
          </c:spPr>
          <c:invertIfNegative val="0"/>
          <c:cat>
            <c:numRef>
              <c:f>Sheet1!$B$4:$D$4</c:f>
              <c:numCache>
                <c:formatCode>General</c:formatCode>
                <c:ptCount val="3"/>
                <c:pt idx="0">
                  <c:v>2018</c:v>
                </c:pt>
                <c:pt idx="1">
                  <c:v>2019</c:v>
                </c:pt>
                <c:pt idx="2">
                  <c:v>2020</c:v>
                </c:pt>
              </c:numCache>
            </c:numRef>
          </c:cat>
          <c:val>
            <c:numRef>
              <c:f>Sheet1!$B$7:$D$7</c:f>
              <c:numCache>
                <c:formatCode>General</c:formatCode>
                <c:ptCount val="3"/>
                <c:pt idx="0">
                  <c:v>2</c:v>
                </c:pt>
                <c:pt idx="1">
                  <c:v>8</c:v>
                </c:pt>
                <c:pt idx="2">
                  <c:v>10</c:v>
                </c:pt>
              </c:numCache>
            </c:numRef>
          </c:val>
          <c:extLst>
            <c:ext xmlns:c16="http://schemas.microsoft.com/office/drawing/2014/chart" uri="{C3380CC4-5D6E-409C-BE32-E72D297353CC}">
              <c16:uniqueId val="{00000002-F858-4A20-98AC-96DE2306D886}"/>
            </c:ext>
          </c:extLst>
        </c:ser>
        <c:ser>
          <c:idx val="3"/>
          <c:order val="3"/>
          <c:tx>
            <c:strRef>
              <c:f>Sheet1!$A$8</c:f>
              <c:strCache>
                <c:ptCount val="1"/>
                <c:pt idx="0">
                  <c:v>Lents DPAL</c:v>
                </c:pt>
              </c:strCache>
            </c:strRef>
          </c:tx>
          <c:spPr>
            <a:solidFill>
              <a:schemeClr val="accent6">
                <a:lumMod val="60000"/>
              </a:schemeClr>
            </a:solidFill>
            <a:ln>
              <a:noFill/>
            </a:ln>
            <a:effectLst/>
          </c:spPr>
          <c:invertIfNegative val="0"/>
          <c:cat>
            <c:numRef>
              <c:f>Sheet1!$B$4:$D$4</c:f>
              <c:numCache>
                <c:formatCode>General</c:formatCode>
                <c:ptCount val="3"/>
                <c:pt idx="0">
                  <c:v>2018</c:v>
                </c:pt>
                <c:pt idx="1">
                  <c:v>2019</c:v>
                </c:pt>
                <c:pt idx="2">
                  <c:v>2020</c:v>
                </c:pt>
              </c:numCache>
            </c:numRef>
          </c:cat>
          <c:val>
            <c:numRef>
              <c:f>Sheet1!$B$8:$D$8</c:f>
              <c:numCache>
                <c:formatCode>General</c:formatCode>
                <c:ptCount val="3"/>
                <c:pt idx="0">
                  <c:v>0</c:v>
                </c:pt>
                <c:pt idx="2">
                  <c:v>1</c:v>
                </c:pt>
              </c:numCache>
            </c:numRef>
          </c:val>
          <c:extLst>
            <c:ext xmlns:c16="http://schemas.microsoft.com/office/drawing/2014/chart" uri="{C3380CC4-5D6E-409C-BE32-E72D297353CC}">
              <c16:uniqueId val="{00000003-F858-4A20-98AC-96DE2306D886}"/>
            </c:ext>
          </c:extLst>
        </c:ser>
        <c:ser>
          <c:idx val="4"/>
          <c:order val="4"/>
          <c:tx>
            <c:strRef>
              <c:f>Sheet1!$A$9</c:f>
              <c:strCache>
                <c:ptCount val="1"/>
                <c:pt idx="0">
                  <c:v>No Subsidy</c:v>
                </c:pt>
              </c:strCache>
            </c:strRef>
          </c:tx>
          <c:spPr>
            <a:solidFill>
              <a:schemeClr val="accent5">
                <a:lumMod val="60000"/>
              </a:schemeClr>
            </a:solidFill>
            <a:ln>
              <a:noFill/>
            </a:ln>
            <a:effectLst/>
          </c:spPr>
          <c:invertIfNegative val="0"/>
          <c:cat>
            <c:numRef>
              <c:f>Sheet1!$B$4:$D$4</c:f>
              <c:numCache>
                <c:formatCode>General</c:formatCode>
                <c:ptCount val="3"/>
                <c:pt idx="0">
                  <c:v>2018</c:v>
                </c:pt>
                <c:pt idx="1">
                  <c:v>2019</c:v>
                </c:pt>
                <c:pt idx="2">
                  <c:v>2020</c:v>
                </c:pt>
              </c:numCache>
            </c:numRef>
          </c:cat>
          <c:val>
            <c:numRef>
              <c:f>Sheet1!$B$9:$D$9</c:f>
              <c:numCache>
                <c:formatCode>General</c:formatCode>
                <c:ptCount val="3"/>
                <c:pt idx="0">
                  <c:v>4</c:v>
                </c:pt>
                <c:pt idx="1">
                  <c:v>5</c:v>
                </c:pt>
                <c:pt idx="2">
                  <c:v>10</c:v>
                </c:pt>
              </c:numCache>
            </c:numRef>
          </c:val>
          <c:extLst>
            <c:ext xmlns:c16="http://schemas.microsoft.com/office/drawing/2014/chart" uri="{C3380CC4-5D6E-409C-BE32-E72D297353CC}">
              <c16:uniqueId val="{00000004-F858-4A20-98AC-96DE2306D886}"/>
            </c:ext>
          </c:extLst>
        </c:ser>
        <c:dLbls>
          <c:showLegendKey val="0"/>
          <c:showVal val="0"/>
          <c:showCatName val="0"/>
          <c:showSerName val="0"/>
          <c:showPercent val="0"/>
          <c:showBubbleSize val="0"/>
        </c:dLbls>
        <c:gapWidth val="150"/>
        <c:overlap val="100"/>
        <c:axId val="436372136"/>
        <c:axId val="436370168"/>
      </c:barChart>
      <c:catAx>
        <c:axId val="43637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6370168"/>
        <c:crosses val="autoZero"/>
        <c:auto val="1"/>
        <c:lblAlgn val="ctr"/>
        <c:lblOffset val="100"/>
        <c:noMultiLvlLbl val="0"/>
      </c:catAx>
      <c:valAx>
        <c:axId val="436370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6372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0070C0"/>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Household Income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743425932854167"/>
          <c:y val="7.2426057341683017E-2"/>
          <c:w val="0.4340739750388084"/>
          <c:h val="0.7839971242377977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1B-4FB2-A7DF-66B61EB467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1B-4FB2-A7DF-66B61EB467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1B-4FB2-A7DF-66B61EB467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1B-4FB2-A7DF-66B61EB46750}"/>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Sheet2!$A$5:$A$8</c:f>
              <c:strCache>
                <c:ptCount val="4"/>
                <c:pt idx="0">
                  <c:v>0%-60% AMI</c:v>
                </c:pt>
                <c:pt idx="1">
                  <c:v>61%-80% AMI</c:v>
                </c:pt>
                <c:pt idx="2">
                  <c:v>81%-100% AMI</c:v>
                </c:pt>
                <c:pt idx="3">
                  <c:v>101%-120% AMI</c:v>
                </c:pt>
              </c:strCache>
            </c:strRef>
          </c:cat>
          <c:val>
            <c:numRef>
              <c:f>Sheet2!$B$5:$B$8</c:f>
              <c:numCache>
                <c:formatCode>General</c:formatCode>
                <c:ptCount val="4"/>
                <c:pt idx="0">
                  <c:v>16</c:v>
                </c:pt>
                <c:pt idx="1">
                  <c:v>28</c:v>
                </c:pt>
                <c:pt idx="2">
                  <c:v>15</c:v>
                </c:pt>
                <c:pt idx="3">
                  <c:v>6</c:v>
                </c:pt>
              </c:numCache>
            </c:numRef>
          </c:val>
          <c:extLst>
            <c:ext xmlns:c16="http://schemas.microsoft.com/office/drawing/2014/chart" uri="{C3380CC4-5D6E-409C-BE32-E72D297353CC}">
              <c16:uniqueId val="{00000008-421B-4FB2-A7DF-66B61EB4675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70C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hyperlink" Target="http://likeawhisper.wordpress.com/2009/02/25/bhm-african-american-women-quilters-as-herstorians-and-keepers-of-our-dreams/" TargetMode="External"/><Relationship Id="rId5" Type="http://schemas.openxmlformats.org/officeDocument/2006/relationships/image" Target="../media/image55.jpg"/><Relationship Id="rId10" Type="http://schemas.openxmlformats.org/officeDocument/2006/relationships/image" Target="../media/image59.svg"/><Relationship Id="rId4" Type="http://schemas.openxmlformats.org/officeDocument/2006/relationships/image" Target="../media/image54.svg"/><Relationship Id="rId9" Type="http://schemas.openxmlformats.org/officeDocument/2006/relationships/image" Target="../media/image58.png"/></Relationships>
</file>

<file path=ppt/diagrams/_rels/data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ata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2.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63.svg"/><Relationship Id="rId9" Type="http://schemas.openxmlformats.org/officeDocument/2006/relationships/image" Target="../media/image8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hyperlink" Target="http://likeawhisper.wordpress.com/2009/02/25/bhm-african-american-women-quilters-as-herstorians-and-keepers-of-our-dreams/" TargetMode="External"/><Relationship Id="rId5" Type="http://schemas.openxmlformats.org/officeDocument/2006/relationships/image" Target="../media/image55.jpg"/><Relationship Id="rId10" Type="http://schemas.openxmlformats.org/officeDocument/2006/relationships/image" Target="../media/image59.svg"/><Relationship Id="rId4" Type="http://schemas.openxmlformats.org/officeDocument/2006/relationships/image" Target="../media/image54.svg"/><Relationship Id="rId9" Type="http://schemas.openxmlformats.org/officeDocument/2006/relationships/image" Target="../media/image5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62.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63.svg"/><Relationship Id="rId9"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2C591-3D9D-493C-8F7B-91B409AD5D76}" type="doc">
      <dgm:prSet loTypeId="urn:microsoft.com/office/officeart/2018/2/layout/IconCircleList" loCatId="icon" qsTypeId="urn:microsoft.com/office/officeart/2005/8/quickstyle/simple1" qsCatId="simple" csTypeId="urn:microsoft.com/office/officeart/2018/5/colors/Iconchunking_neutralicon_accent1_2" csCatId="accent1" phldr="1"/>
      <dgm:spPr/>
      <dgm:t>
        <a:bodyPr/>
        <a:lstStyle/>
        <a:p>
          <a:endParaRPr lang="en-US"/>
        </a:p>
      </dgm:t>
    </dgm:pt>
    <dgm:pt modelId="{9E04CA83-A69F-417F-BAD4-075893D2AA36}">
      <dgm:prSet/>
      <dgm:spPr/>
      <dgm:t>
        <a:bodyPr/>
        <a:lstStyle/>
        <a:p>
          <a:r>
            <a:rPr lang="en-US" dirty="0"/>
            <a:t>PHB has exceeded the goal of 380 rental units, with a total of 501 units between 6 buildings.  Leasing is complete in all but two buildings.</a:t>
          </a:r>
        </a:p>
      </dgm:t>
    </dgm:pt>
    <dgm:pt modelId="{0E074EAF-996C-4100-802E-245CB40AAAE3}" type="parTrans" cxnId="{24ED3AED-CD8D-421E-87C9-E67A719C491D}">
      <dgm:prSet/>
      <dgm:spPr/>
      <dgm:t>
        <a:bodyPr/>
        <a:lstStyle/>
        <a:p>
          <a:endParaRPr lang="en-US"/>
        </a:p>
      </dgm:t>
    </dgm:pt>
    <dgm:pt modelId="{4B39C1F8-B6AA-43C1-B56B-5E31400B0B82}" type="sibTrans" cxnId="{24ED3AED-CD8D-421E-87C9-E67A719C491D}">
      <dgm:prSet/>
      <dgm:spPr/>
      <dgm:t>
        <a:bodyPr/>
        <a:lstStyle/>
        <a:p>
          <a:endParaRPr lang="en-US"/>
        </a:p>
      </dgm:t>
    </dgm:pt>
    <dgm:pt modelId="{1222D841-C2B5-4562-92D8-9A2671FAF9BA}">
      <dgm:prSet/>
      <dgm:spPr/>
      <dgm:t>
        <a:bodyPr/>
        <a:lstStyle/>
        <a:p>
          <a:r>
            <a:rPr lang="en-US" dirty="0"/>
            <a:t>52% of the units are family sized with 2+ bedrooms</a:t>
          </a:r>
        </a:p>
      </dgm:t>
    </dgm:pt>
    <dgm:pt modelId="{6C15B900-0D6C-465F-85A5-1AB736DBB618}" type="parTrans" cxnId="{9C6A80C8-BA10-4D40-AED5-0885B0B55214}">
      <dgm:prSet/>
      <dgm:spPr/>
      <dgm:t>
        <a:bodyPr/>
        <a:lstStyle/>
        <a:p>
          <a:endParaRPr lang="en-US"/>
        </a:p>
      </dgm:t>
    </dgm:pt>
    <dgm:pt modelId="{274908AB-AF70-495F-B1D0-FB0F0C05F405}" type="sibTrans" cxnId="{9C6A80C8-BA10-4D40-AED5-0885B0B55214}">
      <dgm:prSet/>
      <dgm:spPr/>
      <dgm:t>
        <a:bodyPr/>
        <a:lstStyle/>
        <a:p>
          <a:endParaRPr lang="en-US"/>
        </a:p>
      </dgm:t>
    </dgm:pt>
    <dgm:pt modelId="{E94B37B2-C990-462D-88FC-5F08E4941373}">
      <dgm:prSet/>
      <dgm:spPr/>
      <dgm:t>
        <a:bodyPr/>
        <a:lstStyle/>
        <a:p>
          <a:r>
            <a:rPr lang="en-US" dirty="0"/>
            <a:t>We are serving very low-income families through a combination of Project Based Section 8 vouchers and PSH.</a:t>
          </a:r>
        </a:p>
      </dgm:t>
    </dgm:pt>
    <dgm:pt modelId="{5B7C051C-7C7D-4DF5-A4C8-5A2BF9DBA5F2}" type="parTrans" cxnId="{8622A2D7-6335-4837-A3BC-8758531ECAA3}">
      <dgm:prSet/>
      <dgm:spPr/>
      <dgm:t>
        <a:bodyPr/>
        <a:lstStyle/>
        <a:p>
          <a:endParaRPr lang="en-US"/>
        </a:p>
      </dgm:t>
    </dgm:pt>
    <dgm:pt modelId="{0A177267-1C18-4690-A006-A95E421B164A}" type="sibTrans" cxnId="{8622A2D7-6335-4837-A3BC-8758531ECAA3}">
      <dgm:prSet/>
      <dgm:spPr/>
      <dgm:t>
        <a:bodyPr/>
        <a:lstStyle/>
        <a:p>
          <a:endParaRPr lang="en-US"/>
        </a:p>
      </dgm:t>
    </dgm:pt>
    <dgm:pt modelId="{010C4BF8-0BC2-403E-A6CD-2142DC809D92}">
      <dgm:prSet/>
      <dgm:spPr/>
      <dgm:t>
        <a:bodyPr/>
        <a:lstStyle/>
        <a:p>
          <a:r>
            <a:rPr lang="en-US"/>
            <a:t>Approximately 1254 people will be housed in these units</a:t>
          </a:r>
        </a:p>
      </dgm:t>
    </dgm:pt>
    <dgm:pt modelId="{3F8E7071-D111-4FAA-BC30-5B616720984D}" type="parTrans" cxnId="{AF89308E-BC65-4314-B0C9-C62BACD8B75B}">
      <dgm:prSet/>
      <dgm:spPr/>
      <dgm:t>
        <a:bodyPr/>
        <a:lstStyle/>
        <a:p>
          <a:endParaRPr lang="en-US"/>
        </a:p>
      </dgm:t>
    </dgm:pt>
    <dgm:pt modelId="{134BC551-7D6C-41C1-848C-34C12B7915BF}" type="sibTrans" cxnId="{AF89308E-BC65-4314-B0C9-C62BACD8B75B}">
      <dgm:prSet/>
      <dgm:spPr/>
      <dgm:t>
        <a:bodyPr/>
        <a:lstStyle/>
        <a:p>
          <a:endParaRPr lang="en-US"/>
        </a:p>
      </dgm:t>
    </dgm:pt>
    <dgm:pt modelId="{121FBC05-7395-4518-BD19-085111AD2CE5}" type="pres">
      <dgm:prSet presAssocID="{A152C591-3D9D-493C-8F7B-91B409AD5D76}" presName="root" presStyleCnt="0">
        <dgm:presLayoutVars>
          <dgm:dir/>
          <dgm:resizeHandles val="exact"/>
        </dgm:presLayoutVars>
      </dgm:prSet>
      <dgm:spPr/>
    </dgm:pt>
    <dgm:pt modelId="{88C4D635-AA18-4B58-8718-A79721F12446}" type="pres">
      <dgm:prSet presAssocID="{A152C591-3D9D-493C-8F7B-91B409AD5D76}" presName="container" presStyleCnt="0">
        <dgm:presLayoutVars>
          <dgm:dir/>
          <dgm:resizeHandles val="exact"/>
        </dgm:presLayoutVars>
      </dgm:prSet>
      <dgm:spPr/>
    </dgm:pt>
    <dgm:pt modelId="{850CCC7C-DCE4-40D1-8DCB-CCB2FB70C05E}" type="pres">
      <dgm:prSet presAssocID="{9E04CA83-A69F-417F-BAD4-075893D2AA36}" presName="compNode" presStyleCnt="0"/>
      <dgm:spPr/>
    </dgm:pt>
    <dgm:pt modelId="{5F74FA43-446D-455E-A4C0-91D12D23388A}" type="pres">
      <dgm:prSet presAssocID="{9E04CA83-A69F-417F-BAD4-075893D2AA36}" presName="iconBgRect" presStyleLbl="bgShp" presStyleIdx="0" presStyleCnt="4"/>
      <dgm:spPr/>
    </dgm:pt>
    <dgm:pt modelId="{247A9ACB-E45F-49E6-88FC-274D1B4B016F}" type="pres">
      <dgm:prSet presAssocID="{9E04CA83-A69F-417F-BAD4-075893D2AA3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86DC0A74-BC8F-4D12-B454-44BFEC105AFA}" type="pres">
      <dgm:prSet presAssocID="{9E04CA83-A69F-417F-BAD4-075893D2AA36}" presName="spaceRect" presStyleCnt="0"/>
      <dgm:spPr/>
    </dgm:pt>
    <dgm:pt modelId="{9A4DF8AA-37BA-4D21-AEC7-ECB32C090ABB}" type="pres">
      <dgm:prSet presAssocID="{9E04CA83-A69F-417F-BAD4-075893D2AA36}" presName="textRect" presStyleLbl="revTx" presStyleIdx="0" presStyleCnt="4">
        <dgm:presLayoutVars>
          <dgm:chMax val="1"/>
          <dgm:chPref val="1"/>
        </dgm:presLayoutVars>
      </dgm:prSet>
      <dgm:spPr/>
    </dgm:pt>
    <dgm:pt modelId="{55FB6880-E24E-4D2C-9EDD-B76784FA9C4C}" type="pres">
      <dgm:prSet presAssocID="{4B39C1F8-B6AA-43C1-B56B-5E31400B0B82}" presName="sibTrans" presStyleLbl="sibTrans2D1" presStyleIdx="0" presStyleCnt="0"/>
      <dgm:spPr/>
    </dgm:pt>
    <dgm:pt modelId="{2A7D0481-5520-4FC2-B452-6FB2C0B83162}" type="pres">
      <dgm:prSet presAssocID="{1222D841-C2B5-4562-92D8-9A2671FAF9BA}" presName="compNode" presStyleCnt="0"/>
      <dgm:spPr/>
    </dgm:pt>
    <dgm:pt modelId="{7BAAC8BB-2C50-48FF-AABD-B9B6E3499DEC}" type="pres">
      <dgm:prSet presAssocID="{1222D841-C2B5-4562-92D8-9A2671FAF9BA}" presName="iconBgRect" presStyleLbl="bgShp" presStyleIdx="1" presStyleCnt="4"/>
      <dgm:spPr/>
    </dgm:pt>
    <dgm:pt modelId="{53288197-2235-44FC-9B53-316D500D8E85}" type="pres">
      <dgm:prSet presAssocID="{1222D841-C2B5-4562-92D8-9A2671FAF9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ed"/>
        </a:ext>
      </dgm:extLst>
    </dgm:pt>
    <dgm:pt modelId="{40803DF0-90BB-4945-930B-42D5DA081D89}" type="pres">
      <dgm:prSet presAssocID="{1222D841-C2B5-4562-92D8-9A2671FAF9BA}" presName="spaceRect" presStyleCnt="0"/>
      <dgm:spPr/>
    </dgm:pt>
    <dgm:pt modelId="{B97BEF2F-CFB7-4EBC-8D7A-C4F61E435BDD}" type="pres">
      <dgm:prSet presAssocID="{1222D841-C2B5-4562-92D8-9A2671FAF9BA}" presName="textRect" presStyleLbl="revTx" presStyleIdx="1" presStyleCnt="4">
        <dgm:presLayoutVars>
          <dgm:chMax val="1"/>
          <dgm:chPref val="1"/>
        </dgm:presLayoutVars>
      </dgm:prSet>
      <dgm:spPr/>
    </dgm:pt>
    <dgm:pt modelId="{4E9C84F7-F43D-489D-9144-94998BAD0B44}" type="pres">
      <dgm:prSet presAssocID="{274908AB-AF70-495F-B1D0-FB0F0C05F405}" presName="sibTrans" presStyleLbl="sibTrans2D1" presStyleIdx="0" presStyleCnt="0"/>
      <dgm:spPr/>
    </dgm:pt>
    <dgm:pt modelId="{5BD551D1-E6D9-4C41-9DE5-C28308B88C9F}" type="pres">
      <dgm:prSet presAssocID="{E94B37B2-C990-462D-88FC-5F08E4941373}" presName="compNode" presStyleCnt="0"/>
      <dgm:spPr/>
    </dgm:pt>
    <dgm:pt modelId="{5EB8491F-C55B-497A-971C-58EA13A10F57}" type="pres">
      <dgm:prSet presAssocID="{E94B37B2-C990-462D-88FC-5F08E4941373}" presName="iconBgRect" presStyleLbl="bgShp" presStyleIdx="2" presStyleCnt="4"/>
      <dgm:spPr/>
    </dgm:pt>
    <dgm:pt modelId="{7A374042-CB43-4760-951C-0808B146FA88}" type="pres">
      <dgm:prSet presAssocID="{E94B37B2-C990-462D-88FC-5F08E494137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ins"/>
        </a:ext>
      </dgm:extLst>
    </dgm:pt>
    <dgm:pt modelId="{61D450D8-7012-4F09-9B20-603126B97291}" type="pres">
      <dgm:prSet presAssocID="{E94B37B2-C990-462D-88FC-5F08E4941373}" presName="spaceRect" presStyleCnt="0"/>
      <dgm:spPr/>
    </dgm:pt>
    <dgm:pt modelId="{53A5A2D6-635E-4806-98E0-DE076C8334E1}" type="pres">
      <dgm:prSet presAssocID="{E94B37B2-C990-462D-88FC-5F08E4941373}" presName="textRect" presStyleLbl="revTx" presStyleIdx="2" presStyleCnt="4">
        <dgm:presLayoutVars>
          <dgm:chMax val="1"/>
          <dgm:chPref val="1"/>
        </dgm:presLayoutVars>
      </dgm:prSet>
      <dgm:spPr/>
    </dgm:pt>
    <dgm:pt modelId="{51BE0FEA-CD95-449F-92D1-2BC046E94808}" type="pres">
      <dgm:prSet presAssocID="{0A177267-1C18-4690-A006-A95E421B164A}" presName="sibTrans" presStyleLbl="sibTrans2D1" presStyleIdx="0" presStyleCnt="0"/>
      <dgm:spPr/>
    </dgm:pt>
    <dgm:pt modelId="{C594BB3E-A9C2-4A62-BC37-4447AED96632}" type="pres">
      <dgm:prSet presAssocID="{010C4BF8-0BC2-403E-A6CD-2142DC809D92}" presName="compNode" presStyleCnt="0"/>
      <dgm:spPr/>
    </dgm:pt>
    <dgm:pt modelId="{A830966A-4CD8-43F8-B5E7-FF1BDE2EE42E}" type="pres">
      <dgm:prSet presAssocID="{010C4BF8-0BC2-403E-A6CD-2142DC809D92}" presName="iconBgRect" presStyleLbl="bgShp" presStyleIdx="3" presStyleCnt="4"/>
      <dgm:spPr/>
    </dgm:pt>
    <dgm:pt modelId="{4C73DB68-31D2-4352-B351-F162E212B019}" type="pres">
      <dgm:prSet presAssocID="{010C4BF8-0BC2-403E-A6CD-2142DC809D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Woman with kid"/>
        </a:ext>
      </dgm:extLst>
    </dgm:pt>
    <dgm:pt modelId="{FE51985C-5894-48AF-A0D9-E35CC39291F7}" type="pres">
      <dgm:prSet presAssocID="{010C4BF8-0BC2-403E-A6CD-2142DC809D92}" presName="spaceRect" presStyleCnt="0"/>
      <dgm:spPr/>
    </dgm:pt>
    <dgm:pt modelId="{F1BE1BC7-5942-4134-9C14-3AF4C4C39A6A}" type="pres">
      <dgm:prSet presAssocID="{010C4BF8-0BC2-403E-A6CD-2142DC809D92}" presName="textRect" presStyleLbl="revTx" presStyleIdx="3" presStyleCnt="4">
        <dgm:presLayoutVars>
          <dgm:chMax val="1"/>
          <dgm:chPref val="1"/>
        </dgm:presLayoutVars>
      </dgm:prSet>
      <dgm:spPr/>
    </dgm:pt>
  </dgm:ptLst>
  <dgm:cxnLst>
    <dgm:cxn modelId="{DEE74821-DEDE-45B8-9277-1CA61D63BE78}" type="presOf" srcId="{A152C591-3D9D-493C-8F7B-91B409AD5D76}" destId="{121FBC05-7395-4518-BD19-085111AD2CE5}" srcOrd="0" destOrd="0" presId="urn:microsoft.com/office/officeart/2018/2/layout/IconCircleList"/>
    <dgm:cxn modelId="{AF89308E-BC65-4314-B0C9-C62BACD8B75B}" srcId="{A152C591-3D9D-493C-8F7B-91B409AD5D76}" destId="{010C4BF8-0BC2-403E-A6CD-2142DC809D92}" srcOrd="3" destOrd="0" parTransId="{3F8E7071-D111-4FAA-BC30-5B616720984D}" sibTransId="{134BC551-7D6C-41C1-848C-34C12B7915BF}"/>
    <dgm:cxn modelId="{EDEA2E92-1087-4945-B5A2-A7D9D8118493}" type="presOf" srcId="{E94B37B2-C990-462D-88FC-5F08E4941373}" destId="{53A5A2D6-635E-4806-98E0-DE076C8334E1}" srcOrd="0" destOrd="0" presId="urn:microsoft.com/office/officeart/2018/2/layout/IconCircleList"/>
    <dgm:cxn modelId="{FD3636C4-F623-4B9F-AD37-380D66806ECF}" type="presOf" srcId="{9E04CA83-A69F-417F-BAD4-075893D2AA36}" destId="{9A4DF8AA-37BA-4D21-AEC7-ECB32C090ABB}" srcOrd="0" destOrd="0" presId="urn:microsoft.com/office/officeart/2018/2/layout/IconCircleList"/>
    <dgm:cxn modelId="{C5277DC4-AA0B-4684-8062-82716D382B61}" type="presOf" srcId="{0A177267-1C18-4690-A006-A95E421B164A}" destId="{51BE0FEA-CD95-449F-92D1-2BC046E94808}" srcOrd="0" destOrd="0" presId="urn:microsoft.com/office/officeart/2018/2/layout/IconCircleList"/>
    <dgm:cxn modelId="{264AB7C5-0DEB-4511-9943-5E51EC9DDECA}" type="presOf" srcId="{274908AB-AF70-495F-B1D0-FB0F0C05F405}" destId="{4E9C84F7-F43D-489D-9144-94998BAD0B44}" srcOrd="0" destOrd="0" presId="urn:microsoft.com/office/officeart/2018/2/layout/IconCircleList"/>
    <dgm:cxn modelId="{9C6A80C8-BA10-4D40-AED5-0885B0B55214}" srcId="{A152C591-3D9D-493C-8F7B-91B409AD5D76}" destId="{1222D841-C2B5-4562-92D8-9A2671FAF9BA}" srcOrd="1" destOrd="0" parTransId="{6C15B900-0D6C-465F-85A5-1AB736DBB618}" sibTransId="{274908AB-AF70-495F-B1D0-FB0F0C05F405}"/>
    <dgm:cxn modelId="{29FAD1D1-EA4E-4675-9466-1964688773B4}" type="presOf" srcId="{4B39C1F8-B6AA-43C1-B56B-5E31400B0B82}" destId="{55FB6880-E24E-4D2C-9EDD-B76784FA9C4C}" srcOrd="0" destOrd="0" presId="urn:microsoft.com/office/officeart/2018/2/layout/IconCircleList"/>
    <dgm:cxn modelId="{8622A2D7-6335-4837-A3BC-8758531ECAA3}" srcId="{A152C591-3D9D-493C-8F7B-91B409AD5D76}" destId="{E94B37B2-C990-462D-88FC-5F08E4941373}" srcOrd="2" destOrd="0" parTransId="{5B7C051C-7C7D-4DF5-A4C8-5A2BF9DBA5F2}" sibTransId="{0A177267-1C18-4690-A006-A95E421B164A}"/>
    <dgm:cxn modelId="{93B10DEB-D69B-49A4-8D1E-8035D07BEC82}" type="presOf" srcId="{010C4BF8-0BC2-403E-A6CD-2142DC809D92}" destId="{F1BE1BC7-5942-4134-9C14-3AF4C4C39A6A}" srcOrd="0" destOrd="0" presId="urn:microsoft.com/office/officeart/2018/2/layout/IconCircleList"/>
    <dgm:cxn modelId="{24ED3AED-CD8D-421E-87C9-E67A719C491D}" srcId="{A152C591-3D9D-493C-8F7B-91B409AD5D76}" destId="{9E04CA83-A69F-417F-BAD4-075893D2AA36}" srcOrd="0" destOrd="0" parTransId="{0E074EAF-996C-4100-802E-245CB40AAAE3}" sibTransId="{4B39C1F8-B6AA-43C1-B56B-5E31400B0B82}"/>
    <dgm:cxn modelId="{2B93D6F4-5500-4680-9DEB-0ABE502FC78A}" type="presOf" srcId="{1222D841-C2B5-4562-92D8-9A2671FAF9BA}" destId="{B97BEF2F-CFB7-4EBC-8D7A-C4F61E435BDD}" srcOrd="0" destOrd="0" presId="urn:microsoft.com/office/officeart/2018/2/layout/IconCircleList"/>
    <dgm:cxn modelId="{BE799241-8555-4344-B5F6-1BEBD8B9FA08}" type="presParOf" srcId="{121FBC05-7395-4518-BD19-085111AD2CE5}" destId="{88C4D635-AA18-4B58-8718-A79721F12446}" srcOrd="0" destOrd="0" presId="urn:microsoft.com/office/officeart/2018/2/layout/IconCircleList"/>
    <dgm:cxn modelId="{64C25C57-AE63-4D0B-AF1F-36CBDE9F0998}" type="presParOf" srcId="{88C4D635-AA18-4B58-8718-A79721F12446}" destId="{850CCC7C-DCE4-40D1-8DCB-CCB2FB70C05E}" srcOrd="0" destOrd="0" presId="urn:microsoft.com/office/officeart/2018/2/layout/IconCircleList"/>
    <dgm:cxn modelId="{1F151073-F818-4B36-8369-843D51F1A416}" type="presParOf" srcId="{850CCC7C-DCE4-40D1-8DCB-CCB2FB70C05E}" destId="{5F74FA43-446D-455E-A4C0-91D12D23388A}" srcOrd="0" destOrd="0" presId="urn:microsoft.com/office/officeart/2018/2/layout/IconCircleList"/>
    <dgm:cxn modelId="{97A6C58B-5503-4956-8874-06B8750D45E2}" type="presParOf" srcId="{850CCC7C-DCE4-40D1-8DCB-CCB2FB70C05E}" destId="{247A9ACB-E45F-49E6-88FC-274D1B4B016F}" srcOrd="1" destOrd="0" presId="urn:microsoft.com/office/officeart/2018/2/layout/IconCircleList"/>
    <dgm:cxn modelId="{355F4E0E-08C4-4E43-80F0-8CAC9F0434D2}" type="presParOf" srcId="{850CCC7C-DCE4-40D1-8DCB-CCB2FB70C05E}" destId="{86DC0A74-BC8F-4D12-B454-44BFEC105AFA}" srcOrd="2" destOrd="0" presId="urn:microsoft.com/office/officeart/2018/2/layout/IconCircleList"/>
    <dgm:cxn modelId="{E91C8037-9486-4B46-90DA-AEF599C08D0C}" type="presParOf" srcId="{850CCC7C-DCE4-40D1-8DCB-CCB2FB70C05E}" destId="{9A4DF8AA-37BA-4D21-AEC7-ECB32C090ABB}" srcOrd="3" destOrd="0" presId="urn:microsoft.com/office/officeart/2018/2/layout/IconCircleList"/>
    <dgm:cxn modelId="{1BAFF0DE-7EF9-468F-9450-A58049C073E6}" type="presParOf" srcId="{88C4D635-AA18-4B58-8718-A79721F12446}" destId="{55FB6880-E24E-4D2C-9EDD-B76784FA9C4C}" srcOrd="1" destOrd="0" presId="urn:microsoft.com/office/officeart/2018/2/layout/IconCircleList"/>
    <dgm:cxn modelId="{AB597F82-0DCA-40BB-B6E0-DBA8785D59D8}" type="presParOf" srcId="{88C4D635-AA18-4B58-8718-A79721F12446}" destId="{2A7D0481-5520-4FC2-B452-6FB2C0B83162}" srcOrd="2" destOrd="0" presId="urn:microsoft.com/office/officeart/2018/2/layout/IconCircleList"/>
    <dgm:cxn modelId="{58EE7C47-6381-4AC1-AEDC-2A8D5953D8E2}" type="presParOf" srcId="{2A7D0481-5520-4FC2-B452-6FB2C0B83162}" destId="{7BAAC8BB-2C50-48FF-AABD-B9B6E3499DEC}" srcOrd="0" destOrd="0" presId="urn:microsoft.com/office/officeart/2018/2/layout/IconCircleList"/>
    <dgm:cxn modelId="{589FA185-B6A2-4E7C-943D-A67B93090B05}" type="presParOf" srcId="{2A7D0481-5520-4FC2-B452-6FB2C0B83162}" destId="{53288197-2235-44FC-9B53-316D500D8E85}" srcOrd="1" destOrd="0" presId="urn:microsoft.com/office/officeart/2018/2/layout/IconCircleList"/>
    <dgm:cxn modelId="{92F67045-921C-4923-89FE-DB413E7E0A58}" type="presParOf" srcId="{2A7D0481-5520-4FC2-B452-6FB2C0B83162}" destId="{40803DF0-90BB-4945-930B-42D5DA081D89}" srcOrd="2" destOrd="0" presId="urn:microsoft.com/office/officeart/2018/2/layout/IconCircleList"/>
    <dgm:cxn modelId="{FF311807-5BFF-437C-839A-C3361852BF0F}" type="presParOf" srcId="{2A7D0481-5520-4FC2-B452-6FB2C0B83162}" destId="{B97BEF2F-CFB7-4EBC-8D7A-C4F61E435BDD}" srcOrd="3" destOrd="0" presId="urn:microsoft.com/office/officeart/2018/2/layout/IconCircleList"/>
    <dgm:cxn modelId="{2ADA1D0B-483D-4A6D-B547-5C77A0AAE151}" type="presParOf" srcId="{88C4D635-AA18-4B58-8718-A79721F12446}" destId="{4E9C84F7-F43D-489D-9144-94998BAD0B44}" srcOrd="3" destOrd="0" presId="urn:microsoft.com/office/officeart/2018/2/layout/IconCircleList"/>
    <dgm:cxn modelId="{4A878489-F961-4470-942F-497044359BB5}" type="presParOf" srcId="{88C4D635-AA18-4B58-8718-A79721F12446}" destId="{5BD551D1-E6D9-4C41-9DE5-C28308B88C9F}" srcOrd="4" destOrd="0" presId="urn:microsoft.com/office/officeart/2018/2/layout/IconCircleList"/>
    <dgm:cxn modelId="{740B91F2-D313-4EC7-8236-74651B5CBEC0}" type="presParOf" srcId="{5BD551D1-E6D9-4C41-9DE5-C28308B88C9F}" destId="{5EB8491F-C55B-497A-971C-58EA13A10F57}" srcOrd="0" destOrd="0" presId="urn:microsoft.com/office/officeart/2018/2/layout/IconCircleList"/>
    <dgm:cxn modelId="{052E93DE-5099-4C25-8808-3A6C03883C7F}" type="presParOf" srcId="{5BD551D1-E6D9-4C41-9DE5-C28308B88C9F}" destId="{7A374042-CB43-4760-951C-0808B146FA88}" srcOrd="1" destOrd="0" presId="urn:microsoft.com/office/officeart/2018/2/layout/IconCircleList"/>
    <dgm:cxn modelId="{EF6EFB70-E9E7-410C-8284-6BD4D3956CC8}" type="presParOf" srcId="{5BD551D1-E6D9-4C41-9DE5-C28308B88C9F}" destId="{61D450D8-7012-4F09-9B20-603126B97291}" srcOrd="2" destOrd="0" presId="urn:microsoft.com/office/officeart/2018/2/layout/IconCircleList"/>
    <dgm:cxn modelId="{8257EF49-1A24-4B81-8F5E-91D759CF23DD}" type="presParOf" srcId="{5BD551D1-E6D9-4C41-9DE5-C28308B88C9F}" destId="{53A5A2D6-635E-4806-98E0-DE076C8334E1}" srcOrd="3" destOrd="0" presId="urn:microsoft.com/office/officeart/2018/2/layout/IconCircleList"/>
    <dgm:cxn modelId="{3DDF9135-4C13-4C9E-BCEA-2B3B55D8CD60}" type="presParOf" srcId="{88C4D635-AA18-4B58-8718-A79721F12446}" destId="{51BE0FEA-CD95-449F-92D1-2BC046E94808}" srcOrd="5" destOrd="0" presId="urn:microsoft.com/office/officeart/2018/2/layout/IconCircleList"/>
    <dgm:cxn modelId="{11714AFC-C58E-4975-B965-3D58F27D8ACC}" type="presParOf" srcId="{88C4D635-AA18-4B58-8718-A79721F12446}" destId="{C594BB3E-A9C2-4A62-BC37-4447AED96632}" srcOrd="6" destOrd="0" presId="urn:microsoft.com/office/officeart/2018/2/layout/IconCircleList"/>
    <dgm:cxn modelId="{7E406FF5-30BD-4F05-9A37-6BC5DE2243E3}" type="presParOf" srcId="{C594BB3E-A9C2-4A62-BC37-4447AED96632}" destId="{A830966A-4CD8-43F8-B5E7-FF1BDE2EE42E}" srcOrd="0" destOrd="0" presId="urn:microsoft.com/office/officeart/2018/2/layout/IconCircleList"/>
    <dgm:cxn modelId="{1F176316-8633-4624-892D-F827456343BD}" type="presParOf" srcId="{C594BB3E-A9C2-4A62-BC37-4447AED96632}" destId="{4C73DB68-31D2-4352-B351-F162E212B019}" srcOrd="1" destOrd="0" presId="urn:microsoft.com/office/officeart/2018/2/layout/IconCircleList"/>
    <dgm:cxn modelId="{A32A0015-79FC-4955-8AD4-B7BA76227C30}" type="presParOf" srcId="{C594BB3E-A9C2-4A62-BC37-4447AED96632}" destId="{FE51985C-5894-48AF-A0D9-E35CC39291F7}" srcOrd="2" destOrd="0" presId="urn:microsoft.com/office/officeart/2018/2/layout/IconCircleList"/>
    <dgm:cxn modelId="{34CEB6B7-4698-40A3-8668-758E83F8537F}" type="presParOf" srcId="{C594BB3E-A9C2-4A62-BC37-4447AED96632}" destId="{F1BE1BC7-5942-4134-9C14-3AF4C4C39A6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E0CDCE-E598-4C52-80EE-E73971C2DC69}"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18DD9984-7EA8-4174-B498-FCBDB1718EA9}">
      <dgm:prSet custT="1"/>
      <dgm:spPr/>
      <dgm:t>
        <a:bodyPr/>
        <a:lstStyle/>
        <a:p>
          <a:pPr>
            <a:lnSpc>
              <a:spcPct val="100000"/>
            </a:lnSpc>
            <a:defRPr cap="all"/>
          </a:pPr>
          <a:r>
            <a:rPr lang="en-US" sz="1600" b="1" dirty="0"/>
            <a:t>Strong family property to be developed after a community engagement process utilizing the new </a:t>
          </a:r>
          <a:r>
            <a:rPr lang="en-US" sz="1600" b="1" dirty="0" err="1"/>
            <a:t>tif</a:t>
          </a:r>
          <a:r>
            <a:rPr lang="en-US" sz="1600" b="1" dirty="0"/>
            <a:t> funds from increasing the maximum indebtedness</a:t>
          </a:r>
        </a:p>
      </dgm:t>
    </dgm:pt>
    <dgm:pt modelId="{D962E668-626E-4A75-8306-BBFE184014F7}" type="parTrans" cxnId="{5A7254A1-B24B-4DA3-A776-997172C6CD5C}">
      <dgm:prSet/>
      <dgm:spPr/>
      <dgm:t>
        <a:bodyPr/>
        <a:lstStyle/>
        <a:p>
          <a:endParaRPr lang="en-US"/>
        </a:p>
      </dgm:t>
    </dgm:pt>
    <dgm:pt modelId="{ED59CDD6-C95A-4DD8-8A8A-BEEB42A72243}" type="sibTrans" cxnId="{5A7254A1-B24B-4DA3-A776-997172C6CD5C}">
      <dgm:prSet/>
      <dgm:spPr/>
      <dgm:t>
        <a:bodyPr/>
        <a:lstStyle/>
        <a:p>
          <a:endParaRPr lang="en-US"/>
        </a:p>
      </dgm:t>
    </dgm:pt>
    <dgm:pt modelId="{1A0C2F78-5962-439F-ADFB-3F354BB27118}">
      <dgm:prSet/>
      <dgm:spPr/>
      <dgm:t>
        <a:bodyPr/>
        <a:lstStyle/>
        <a:p>
          <a:pPr>
            <a:lnSpc>
              <a:spcPct val="100000"/>
            </a:lnSpc>
            <a:defRPr cap="all"/>
          </a:pPr>
          <a:r>
            <a:rPr lang="en-US" b="1" dirty="0"/>
            <a:t>Carey </a:t>
          </a:r>
          <a:r>
            <a:rPr lang="en-US" b="1" dirty="0" err="1"/>
            <a:t>blvd</a:t>
          </a:r>
          <a:r>
            <a:rPr lang="en-US" b="1" dirty="0"/>
            <a:t> property to be developed as home ownership units after a community engagement process utilizing the new </a:t>
          </a:r>
          <a:r>
            <a:rPr lang="en-US" b="1" dirty="0" err="1"/>
            <a:t>tif</a:t>
          </a:r>
          <a:r>
            <a:rPr lang="en-US" b="1" dirty="0"/>
            <a:t> funds from increasing the maximum indebtedness</a:t>
          </a:r>
        </a:p>
      </dgm:t>
    </dgm:pt>
    <dgm:pt modelId="{56889C2E-E350-45D1-817B-4CF2087A28EE}" type="parTrans" cxnId="{192222B1-FED4-4A74-8C38-FA06DB509875}">
      <dgm:prSet/>
      <dgm:spPr/>
      <dgm:t>
        <a:bodyPr/>
        <a:lstStyle/>
        <a:p>
          <a:endParaRPr lang="en-US"/>
        </a:p>
      </dgm:t>
    </dgm:pt>
    <dgm:pt modelId="{C7B80108-7A58-4300-A9E8-1818565E24C4}" type="sibTrans" cxnId="{192222B1-FED4-4A74-8C38-FA06DB509875}">
      <dgm:prSet/>
      <dgm:spPr/>
      <dgm:t>
        <a:bodyPr/>
        <a:lstStyle/>
        <a:p>
          <a:endParaRPr lang="en-US"/>
        </a:p>
      </dgm:t>
    </dgm:pt>
    <dgm:pt modelId="{5382B6AC-F815-46EA-B9ED-EADFEF975BBE}">
      <dgm:prSet/>
      <dgm:spPr/>
      <dgm:t>
        <a:bodyPr/>
        <a:lstStyle/>
        <a:p>
          <a:pPr>
            <a:lnSpc>
              <a:spcPct val="100000"/>
            </a:lnSpc>
            <a:defRPr cap="all"/>
          </a:pPr>
          <a:r>
            <a:rPr lang="en-US" b="1" dirty="0"/>
            <a:t>5020 n. interstate </a:t>
          </a:r>
          <a:r>
            <a:rPr lang="en-US" b="1" dirty="0" err="1"/>
            <a:t>phb</a:t>
          </a:r>
          <a:r>
            <a:rPr lang="en-US" b="1" dirty="0"/>
            <a:t> released this property in the Metro Bond solicitation this past Summer as a rental project</a:t>
          </a:r>
        </a:p>
      </dgm:t>
    </dgm:pt>
    <dgm:pt modelId="{94EE3CB7-A374-43BF-94B4-D4CE89581B2E}" type="parTrans" cxnId="{BD08ED82-18BE-4F22-AF80-4BAE036E8D8B}">
      <dgm:prSet/>
      <dgm:spPr/>
      <dgm:t>
        <a:bodyPr/>
        <a:lstStyle/>
        <a:p>
          <a:endParaRPr lang="en-US"/>
        </a:p>
      </dgm:t>
    </dgm:pt>
    <dgm:pt modelId="{EADD7E82-0AF7-4D55-9597-424C4163F336}" type="sibTrans" cxnId="{BD08ED82-18BE-4F22-AF80-4BAE036E8D8B}">
      <dgm:prSet/>
      <dgm:spPr/>
      <dgm:t>
        <a:bodyPr/>
        <a:lstStyle/>
        <a:p>
          <a:endParaRPr lang="en-US"/>
        </a:p>
      </dgm:t>
    </dgm:pt>
    <dgm:pt modelId="{96BBF45F-00C1-4F5A-91F4-4C3D37FEADAC}" type="pres">
      <dgm:prSet presAssocID="{9AE0CDCE-E598-4C52-80EE-E73971C2DC69}" presName="root" presStyleCnt="0">
        <dgm:presLayoutVars>
          <dgm:dir/>
          <dgm:resizeHandles val="exact"/>
        </dgm:presLayoutVars>
      </dgm:prSet>
      <dgm:spPr/>
    </dgm:pt>
    <dgm:pt modelId="{BFC3B276-B1CC-4416-AEE3-E681AC0A7741}" type="pres">
      <dgm:prSet presAssocID="{18DD9984-7EA8-4174-B498-FCBDB1718EA9}" presName="compNode" presStyleCnt="0"/>
      <dgm:spPr/>
    </dgm:pt>
    <dgm:pt modelId="{DC50E9C6-A7C4-4923-83D5-E48CE7DA3B39}" type="pres">
      <dgm:prSet presAssocID="{18DD9984-7EA8-4174-B498-FCBDB1718EA9}" presName="iconBgRect" presStyleLbl="bgShp" presStyleIdx="0" presStyleCnt="3"/>
      <dgm:spPr/>
    </dgm:pt>
    <dgm:pt modelId="{7F4F95F8-4991-4C89-BE03-B1E44B7602C8}" type="pres">
      <dgm:prSet presAssocID="{18DD9984-7EA8-4174-B498-FCBDB1718EA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ighway scene"/>
        </a:ext>
      </dgm:extLst>
    </dgm:pt>
    <dgm:pt modelId="{A028825B-281E-485D-9D7F-E2F6E9DDCFF7}" type="pres">
      <dgm:prSet presAssocID="{18DD9984-7EA8-4174-B498-FCBDB1718EA9}" presName="spaceRect" presStyleCnt="0"/>
      <dgm:spPr/>
    </dgm:pt>
    <dgm:pt modelId="{B631F0EF-2C16-4EDB-92F1-2BD1BA04E398}" type="pres">
      <dgm:prSet presAssocID="{18DD9984-7EA8-4174-B498-FCBDB1718EA9}" presName="textRect" presStyleLbl="revTx" presStyleIdx="0" presStyleCnt="3" custLinFactNeighborX="268" custLinFactNeighborY="-9673">
        <dgm:presLayoutVars>
          <dgm:chMax val="1"/>
          <dgm:chPref val="1"/>
        </dgm:presLayoutVars>
      </dgm:prSet>
      <dgm:spPr/>
    </dgm:pt>
    <dgm:pt modelId="{A3A235BA-5C06-4114-8701-B6ED1542961D}" type="pres">
      <dgm:prSet presAssocID="{ED59CDD6-C95A-4DD8-8A8A-BEEB42A72243}" presName="sibTrans" presStyleCnt="0"/>
      <dgm:spPr/>
    </dgm:pt>
    <dgm:pt modelId="{49A4DAAC-E1A0-475C-91FD-8A4F55FF64B0}" type="pres">
      <dgm:prSet presAssocID="{1A0C2F78-5962-439F-ADFB-3F354BB27118}" presName="compNode" presStyleCnt="0"/>
      <dgm:spPr/>
    </dgm:pt>
    <dgm:pt modelId="{38C1EA45-44F0-4C67-B0BB-3F7C4EFF9DD5}" type="pres">
      <dgm:prSet presAssocID="{1A0C2F78-5962-439F-ADFB-3F354BB27118}" presName="iconBgRect" presStyleLbl="bgShp" presStyleIdx="1" presStyleCnt="3"/>
      <dgm:spPr/>
    </dgm:pt>
    <dgm:pt modelId="{E1AA341D-B6B8-42A2-ABB3-44A0D0E5B4C6}" type="pres">
      <dgm:prSet presAssocID="{1A0C2F78-5962-439F-ADFB-3F354BB271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urban scene"/>
        </a:ext>
      </dgm:extLst>
    </dgm:pt>
    <dgm:pt modelId="{8E6A60D1-DF60-48D9-97D3-E81FC2B6F81C}" type="pres">
      <dgm:prSet presAssocID="{1A0C2F78-5962-439F-ADFB-3F354BB27118}" presName="spaceRect" presStyleCnt="0"/>
      <dgm:spPr/>
    </dgm:pt>
    <dgm:pt modelId="{19851C0D-76A5-486C-95AD-3091C4918F10}" type="pres">
      <dgm:prSet presAssocID="{1A0C2F78-5962-439F-ADFB-3F354BB27118}" presName="textRect" presStyleLbl="revTx" presStyleIdx="1" presStyleCnt="3" custScaleX="194006" custScaleY="111724">
        <dgm:presLayoutVars>
          <dgm:chMax val="1"/>
          <dgm:chPref val="1"/>
        </dgm:presLayoutVars>
      </dgm:prSet>
      <dgm:spPr/>
    </dgm:pt>
    <dgm:pt modelId="{C91724C8-CF2E-4153-A603-B49FAD416B41}" type="pres">
      <dgm:prSet presAssocID="{C7B80108-7A58-4300-A9E8-1818565E24C4}" presName="sibTrans" presStyleCnt="0"/>
      <dgm:spPr/>
    </dgm:pt>
    <dgm:pt modelId="{B6ADD2B0-8AB8-427B-9C10-DBF6D7981DF4}" type="pres">
      <dgm:prSet presAssocID="{5382B6AC-F815-46EA-B9ED-EADFEF975BBE}" presName="compNode" presStyleCnt="0"/>
      <dgm:spPr/>
    </dgm:pt>
    <dgm:pt modelId="{0EBD619E-2F40-4109-92A0-C2CB755AEA89}" type="pres">
      <dgm:prSet presAssocID="{5382B6AC-F815-46EA-B9ED-EADFEF975BBE}" presName="iconBgRect" presStyleLbl="bgShp" presStyleIdx="2" presStyleCnt="3"/>
      <dgm:spPr/>
    </dgm:pt>
    <dgm:pt modelId="{C8AF15F3-41EB-4E26-93EE-C056BE25ABA9}" type="pres">
      <dgm:prSet presAssocID="{5382B6AC-F815-46EA-B9ED-EADFEF975B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treetcar"/>
        </a:ext>
      </dgm:extLst>
    </dgm:pt>
    <dgm:pt modelId="{550D0828-7595-4E25-9FAB-51D7890C7370}" type="pres">
      <dgm:prSet presAssocID="{5382B6AC-F815-46EA-B9ED-EADFEF975BBE}" presName="spaceRect" presStyleCnt="0"/>
      <dgm:spPr/>
    </dgm:pt>
    <dgm:pt modelId="{A60B6B4A-B18D-4A21-910B-303D193C2DD1}" type="pres">
      <dgm:prSet presAssocID="{5382B6AC-F815-46EA-B9ED-EADFEF975BBE}" presName="textRect" presStyleLbl="revTx" presStyleIdx="2" presStyleCnt="3">
        <dgm:presLayoutVars>
          <dgm:chMax val="1"/>
          <dgm:chPref val="1"/>
        </dgm:presLayoutVars>
      </dgm:prSet>
      <dgm:spPr/>
    </dgm:pt>
  </dgm:ptLst>
  <dgm:cxnLst>
    <dgm:cxn modelId="{B0ED344E-9BBF-4B4B-86B6-261527E6743E}" type="presOf" srcId="{1A0C2F78-5962-439F-ADFB-3F354BB27118}" destId="{19851C0D-76A5-486C-95AD-3091C4918F10}" srcOrd="0" destOrd="0" presId="urn:microsoft.com/office/officeart/2018/5/layout/IconCircleLabelList"/>
    <dgm:cxn modelId="{BD08ED82-18BE-4F22-AF80-4BAE036E8D8B}" srcId="{9AE0CDCE-E598-4C52-80EE-E73971C2DC69}" destId="{5382B6AC-F815-46EA-B9ED-EADFEF975BBE}" srcOrd="2" destOrd="0" parTransId="{94EE3CB7-A374-43BF-94B4-D4CE89581B2E}" sibTransId="{EADD7E82-0AF7-4D55-9597-424C4163F336}"/>
    <dgm:cxn modelId="{7E469E92-C72C-4516-807E-8B46CB3D00C7}" type="presOf" srcId="{5382B6AC-F815-46EA-B9ED-EADFEF975BBE}" destId="{A60B6B4A-B18D-4A21-910B-303D193C2DD1}" srcOrd="0" destOrd="0" presId="urn:microsoft.com/office/officeart/2018/5/layout/IconCircleLabelList"/>
    <dgm:cxn modelId="{5A7254A1-B24B-4DA3-A776-997172C6CD5C}" srcId="{9AE0CDCE-E598-4C52-80EE-E73971C2DC69}" destId="{18DD9984-7EA8-4174-B498-FCBDB1718EA9}" srcOrd="0" destOrd="0" parTransId="{D962E668-626E-4A75-8306-BBFE184014F7}" sibTransId="{ED59CDD6-C95A-4DD8-8A8A-BEEB42A72243}"/>
    <dgm:cxn modelId="{192222B1-FED4-4A74-8C38-FA06DB509875}" srcId="{9AE0CDCE-E598-4C52-80EE-E73971C2DC69}" destId="{1A0C2F78-5962-439F-ADFB-3F354BB27118}" srcOrd="1" destOrd="0" parTransId="{56889C2E-E350-45D1-817B-4CF2087A28EE}" sibTransId="{C7B80108-7A58-4300-A9E8-1818565E24C4}"/>
    <dgm:cxn modelId="{F4CDDAEB-2E52-4EE2-A6CA-4A8F0E71DFDD}" type="presOf" srcId="{18DD9984-7EA8-4174-B498-FCBDB1718EA9}" destId="{B631F0EF-2C16-4EDB-92F1-2BD1BA04E398}" srcOrd="0" destOrd="0" presId="urn:microsoft.com/office/officeart/2018/5/layout/IconCircleLabelList"/>
    <dgm:cxn modelId="{5AC7E3FA-F234-41AB-BC3A-D57048FB5D93}" type="presOf" srcId="{9AE0CDCE-E598-4C52-80EE-E73971C2DC69}" destId="{96BBF45F-00C1-4F5A-91F4-4C3D37FEADAC}" srcOrd="0" destOrd="0" presId="urn:microsoft.com/office/officeart/2018/5/layout/IconCircleLabelList"/>
    <dgm:cxn modelId="{00FFA919-A806-48D2-ACEA-3D8181E61156}" type="presParOf" srcId="{96BBF45F-00C1-4F5A-91F4-4C3D37FEADAC}" destId="{BFC3B276-B1CC-4416-AEE3-E681AC0A7741}" srcOrd="0" destOrd="0" presId="urn:microsoft.com/office/officeart/2018/5/layout/IconCircleLabelList"/>
    <dgm:cxn modelId="{8A879E06-9DAB-4F74-AB61-D3574C67B5DC}" type="presParOf" srcId="{BFC3B276-B1CC-4416-AEE3-E681AC0A7741}" destId="{DC50E9C6-A7C4-4923-83D5-E48CE7DA3B39}" srcOrd="0" destOrd="0" presId="urn:microsoft.com/office/officeart/2018/5/layout/IconCircleLabelList"/>
    <dgm:cxn modelId="{F29073C0-9520-4665-AB9F-090D6F005BBB}" type="presParOf" srcId="{BFC3B276-B1CC-4416-AEE3-E681AC0A7741}" destId="{7F4F95F8-4991-4C89-BE03-B1E44B7602C8}" srcOrd="1" destOrd="0" presId="urn:microsoft.com/office/officeart/2018/5/layout/IconCircleLabelList"/>
    <dgm:cxn modelId="{51475A82-9196-4B76-A45E-D5C0CBF685AA}" type="presParOf" srcId="{BFC3B276-B1CC-4416-AEE3-E681AC0A7741}" destId="{A028825B-281E-485D-9D7F-E2F6E9DDCFF7}" srcOrd="2" destOrd="0" presId="urn:microsoft.com/office/officeart/2018/5/layout/IconCircleLabelList"/>
    <dgm:cxn modelId="{DFF52153-7005-496F-9E16-2DC2071FC205}" type="presParOf" srcId="{BFC3B276-B1CC-4416-AEE3-E681AC0A7741}" destId="{B631F0EF-2C16-4EDB-92F1-2BD1BA04E398}" srcOrd="3" destOrd="0" presId="urn:microsoft.com/office/officeart/2018/5/layout/IconCircleLabelList"/>
    <dgm:cxn modelId="{942E0A02-C110-4268-AF75-2773E12A640A}" type="presParOf" srcId="{96BBF45F-00C1-4F5A-91F4-4C3D37FEADAC}" destId="{A3A235BA-5C06-4114-8701-B6ED1542961D}" srcOrd="1" destOrd="0" presId="urn:microsoft.com/office/officeart/2018/5/layout/IconCircleLabelList"/>
    <dgm:cxn modelId="{CAA849BD-D765-4332-A230-92AEE12C8F25}" type="presParOf" srcId="{96BBF45F-00C1-4F5A-91F4-4C3D37FEADAC}" destId="{49A4DAAC-E1A0-475C-91FD-8A4F55FF64B0}" srcOrd="2" destOrd="0" presId="urn:microsoft.com/office/officeart/2018/5/layout/IconCircleLabelList"/>
    <dgm:cxn modelId="{976280D0-107F-45FC-B334-A3299058712E}" type="presParOf" srcId="{49A4DAAC-E1A0-475C-91FD-8A4F55FF64B0}" destId="{38C1EA45-44F0-4C67-B0BB-3F7C4EFF9DD5}" srcOrd="0" destOrd="0" presId="urn:microsoft.com/office/officeart/2018/5/layout/IconCircleLabelList"/>
    <dgm:cxn modelId="{B927E7F8-36E8-4D34-9440-79D064F119B0}" type="presParOf" srcId="{49A4DAAC-E1A0-475C-91FD-8A4F55FF64B0}" destId="{E1AA341D-B6B8-42A2-ABB3-44A0D0E5B4C6}" srcOrd="1" destOrd="0" presId="urn:microsoft.com/office/officeart/2018/5/layout/IconCircleLabelList"/>
    <dgm:cxn modelId="{184FF864-CC57-4FC7-A222-63F385DBF6CD}" type="presParOf" srcId="{49A4DAAC-E1A0-475C-91FD-8A4F55FF64B0}" destId="{8E6A60D1-DF60-48D9-97D3-E81FC2B6F81C}" srcOrd="2" destOrd="0" presId="urn:microsoft.com/office/officeart/2018/5/layout/IconCircleLabelList"/>
    <dgm:cxn modelId="{5E1CE483-7EB3-4D9C-B702-C18F446DAC02}" type="presParOf" srcId="{49A4DAAC-E1A0-475C-91FD-8A4F55FF64B0}" destId="{19851C0D-76A5-486C-95AD-3091C4918F10}" srcOrd="3" destOrd="0" presId="urn:microsoft.com/office/officeart/2018/5/layout/IconCircleLabelList"/>
    <dgm:cxn modelId="{847029FE-E20C-4C05-9B7C-73403F728E73}" type="presParOf" srcId="{96BBF45F-00C1-4F5A-91F4-4C3D37FEADAC}" destId="{C91724C8-CF2E-4153-A603-B49FAD416B41}" srcOrd="3" destOrd="0" presId="urn:microsoft.com/office/officeart/2018/5/layout/IconCircleLabelList"/>
    <dgm:cxn modelId="{265479F4-75C6-4421-9E8C-999CB7A214B5}" type="presParOf" srcId="{96BBF45F-00C1-4F5A-91F4-4C3D37FEADAC}" destId="{B6ADD2B0-8AB8-427B-9C10-DBF6D7981DF4}" srcOrd="4" destOrd="0" presId="urn:microsoft.com/office/officeart/2018/5/layout/IconCircleLabelList"/>
    <dgm:cxn modelId="{16B458ED-D196-43EF-8C01-754A7EA6F1A3}" type="presParOf" srcId="{B6ADD2B0-8AB8-427B-9C10-DBF6D7981DF4}" destId="{0EBD619E-2F40-4109-92A0-C2CB755AEA89}" srcOrd="0" destOrd="0" presId="urn:microsoft.com/office/officeart/2018/5/layout/IconCircleLabelList"/>
    <dgm:cxn modelId="{45A366A1-BA70-49C5-BDDF-1FFEB518C3DF}" type="presParOf" srcId="{B6ADD2B0-8AB8-427B-9C10-DBF6D7981DF4}" destId="{C8AF15F3-41EB-4E26-93EE-C056BE25ABA9}" srcOrd="1" destOrd="0" presId="urn:microsoft.com/office/officeart/2018/5/layout/IconCircleLabelList"/>
    <dgm:cxn modelId="{B5092EDE-B03F-4FB4-97AB-6C432DD51A8D}" type="presParOf" srcId="{B6ADD2B0-8AB8-427B-9C10-DBF6D7981DF4}" destId="{550D0828-7595-4E25-9FAB-51D7890C7370}" srcOrd="2" destOrd="0" presId="urn:microsoft.com/office/officeart/2018/5/layout/IconCircleLabelList"/>
    <dgm:cxn modelId="{E98A8280-0E55-4151-B093-B6633E0D6E98}" type="presParOf" srcId="{B6ADD2B0-8AB8-427B-9C10-DBF6D7981DF4}" destId="{A60B6B4A-B18D-4A21-910B-303D193C2DD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E0CDCE-E598-4C52-80EE-E73971C2DC69}"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18DD9984-7EA8-4174-B498-FCBDB1718EA9}">
      <dgm:prSet/>
      <dgm:spPr/>
      <dgm:t>
        <a:bodyPr/>
        <a:lstStyle/>
        <a:p>
          <a:pPr>
            <a:lnSpc>
              <a:spcPct val="100000"/>
            </a:lnSpc>
            <a:defRPr cap="all"/>
          </a:pPr>
          <a:r>
            <a:rPr lang="en-US" b="1" dirty="0"/>
            <a:t>6 rounds of preference (2 home ownership and 4 for rental)</a:t>
          </a:r>
        </a:p>
      </dgm:t>
    </dgm:pt>
    <dgm:pt modelId="{D962E668-626E-4A75-8306-BBFE184014F7}" type="parTrans" cxnId="{5A7254A1-B24B-4DA3-A776-997172C6CD5C}">
      <dgm:prSet/>
      <dgm:spPr/>
      <dgm:t>
        <a:bodyPr/>
        <a:lstStyle/>
        <a:p>
          <a:endParaRPr lang="en-US"/>
        </a:p>
      </dgm:t>
    </dgm:pt>
    <dgm:pt modelId="{ED59CDD6-C95A-4DD8-8A8A-BEEB42A72243}" type="sibTrans" cxnId="{5A7254A1-B24B-4DA3-A776-997172C6CD5C}">
      <dgm:prSet/>
      <dgm:spPr/>
      <dgm:t>
        <a:bodyPr/>
        <a:lstStyle/>
        <a:p>
          <a:endParaRPr lang="en-US"/>
        </a:p>
      </dgm:t>
    </dgm:pt>
    <dgm:pt modelId="{1A0C2F78-5962-439F-ADFB-3F354BB27118}">
      <dgm:prSet/>
      <dgm:spPr/>
      <dgm:t>
        <a:bodyPr/>
        <a:lstStyle/>
        <a:p>
          <a:pPr>
            <a:lnSpc>
              <a:spcPct val="100000"/>
            </a:lnSpc>
            <a:defRPr cap="all"/>
          </a:pPr>
          <a:r>
            <a:rPr lang="en-US" b="1" dirty="0"/>
            <a:t>5700 individuals have applied for preference</a:t>
          </a:r>
        </a:p>
      </dgm:t>
    </dgm:pt>
    <dgm:pt modelId="{56889C2E-E350-45D1-817B-4CF2087A28EE}" type="parTrans" cxnId="{192222B1-FED4-4A74-8C38-FA06DB509875}">
      <dgm:prSet/>
      <dgm:spPr/>
      <dgm:t>
        <a:bodyPr/>
        <a:lstStyle/>
        <a:p>
          <a:endParaRPr lang="en-US"/>
        </a:p>
      </dgm:t>
    </dgm:pt>
    <dgm:pt modelId="{C7B80108-7A58-4300-A9E8-1818565E24C4}" type="sibTrans" cxnId="{192222B1-FED4-4A74-8C38-FA06DB509875}">
      <dgm:prSet/>
      <dgm:spPr/>
      <dgm:t>
        <a:bodyPr/>
        <a:lstStyle/>
        <a:p>
          <a:endParaRPr lang="en-US"/>
        </a:p>
      </dgm:t>
    </dgm:pt>
    <dgm:pt modelId="{5382B6AC-F815-46EA-B9ED-EADFEF975BBE}">
      <dgm:prSet/>
      <dgm:spPr/>
      <dgm:t>
        <a:bodyPr/>
        <a:lstStyle/>
        <a:p>
          <a:pPr>
            <a:lnSpc>
              <a:spcPct val="100000"/>
            </a:lnSpc>
            <a:defRPr cap="all"/>
          </a:pPr>
          <a:r>
            <a:rPr lang="en-US" b="1" dirty="0"/>
            <a:t>Preference policy as is currently open continuous</a:t>
          </a:r>
        </a:p>
      </dgm:t>
    </dgm:pt>
    <dgm:pt modelId="{94EE3CB7-A374-43BF-94B4-D4CE89581B2E}" type="parTrans" cxnId="{BD08ED82-18BE-4F22-AF80-4BAE036E8D8B}">
      <dgm:prSet/>
      <dgm:spPr/>
      <dgm:t>
        <a:bodyPr/>
        <a:lstStyle/>
        <a:p>
          <a:endParaRPr lang="en-US"/>
        </a:p>
      </dgm:t>
    </dgm:pt>
    <dgm:pt modelId="{EADD7E82-0AF7-4D55-9597-424C4163F336}" type="sibTrans" cxnId="{BD08ED82-18BE-4F22-AF80-4BAE036E8D8B}">
      <dgm:prSet/>
      <dgm:spPr/>
      <dgm:t>
        <a:bodyPr/>
        <a:lstStyle/>
        <a:p>
          <a:endParaRPr lang="en-US"/>
        </a:p>
      </dgm:t>
    </dgm:pt>
    <dgm:pt modelId="{96BBF45F-00C1-4F5A-91F4-4C3D37FEADAC}" type="pres">
      <dgm:prSet presAssocID="{9AE0CDCE-E598-4C52-80EE-E73971C2DC69}" presName="root" presStyleCnt="0">
        <dgm:presLayoutVars>
          <dgm:dir/>
          <dgm:resizeHandles val="exact"/>
        </dgm:presLayoutVars>
      </dgm:prSet>
      <dgm:spPr/>
    </dgm:pt>
    <dgm:pt modelId="{BFC3B276-B1CC-4416-AEE3-E681AC0A7741}" type="pres">
      <dgm:prSet presAssocID="{18DD9984-7EA8-4174-B498-FCBDB1718EA9}" presName="compNode" presStyleCnt="0"/>
      <dgm:spPr/>
    </dgm:pt>
    <dgm:pt modelId="{DC50E9C6-A7C4-4923-83D5-E48CE7DA3B39}" type="pres">
      <dgm:prSet presAssocID="{18DD9984-7EA8-4174-B498-FCBDB1718EA9}" presName="iconBgRect" presStyleLbl="bgShp" presStyleIdx="0" presStyleCnt="3"/>
      <dgm:spPr/>
    </dgm:pt>
    <dgm:pt modelId="{7F4F95F8-4991-4C89-BE03-B1E44B7602C8}" type="pres">
      <dgm:prSet presAssocID="{18DD9984-7EA8-4174-B498-FCBDB1718EA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ipboard"/>
        </a:ext>
      </dgm:extLst>
    </dgm:pt>
    <dgm:pt modelId="{A028825B-281E-485D-9D7F-E2F6E9DDCFF7}" type="pres">
      <dgm:prSet presAssocID="{18DD9984-7EA8-4174-B498-FCBDB1718EA9}" presName="spaceRect" presStyleCnt="0"/>
      <dgm:spPr/>
    </dgm:pt>
    <dgm:pt modelId="{B631F0EF-2C16-4EDB-92F1-2BD1BA04E398}" type="pres">
      <dgm:prSet presAssocID="{18DD9984-7EA8-4174-B498-FCBDB1718EA9}" presName="textRect" presStyleLbl="revTx" presStyleIdx="0" presStyleCnt="3" custLinFactNeighborX="268" custLinFactNeighborY="-9673">
        <dgm:presLayoutVars>
          <dgm:chMax val="1"/>
          <dgm:chPref val="1"/>
        </dgm:presLayoutVars>
      </dgm:prSet>
      <dgm:spPr/>
    </dgm:pt>
    <dgm:pt modelId="{A3A235BA-5C06-4114-8701-B6ED1542961D}" type="pres">
      <dgm:prSet presAssocID="{ED59CDD6-C95A-4DD8-8A8A-BEEB42A72243}" presName="sibTrans" presStyleCnt="0"/>
      <dgm:spPr/>
    </dgm:pt>
    <dgm:pt modelId="{49A4DAAC-E1A0-475C-91FD-8A4F55FF64B0}" type="pres">
      <dgm:prSet presAssocID="{1A0C2F78-5962-439F-ADFB-3F354BB27118}" presName="compNode" presStyleCnt="0"/>
      <dgm:spPr/>
    </dgm:pt>
    <dgm:pt modelId="{38C1EA45-44F0-4C67-B0BB-3F7C4EFF9DD5}" type="pres">
      <dgm:prSet presAssocID="{1A0C2F78-5962-439F-ADFB-3F354BB27118}" presName="iconBgRect" presStyleLbl="bgShp" presStyleIdx="1" presStyleCnt="3"/>
      <dgm:spPr/>
    </dgm:pt>
    <dgm:pt modelId="{E1AA341D-B6B8-42A2-ABB3-44A0D0E5B4C6}" type="pres">
      <dgm:prSet presAssocID="{1A0C2F78-5962-439F-ADFB-3F354BB271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of people"/>
        </a:ext>
      </dgm:extLst>
    </dgm:pt>
    <dgm:pt modelId="{8E6A60D1-DF60-48D9-97D3-E81FC2B6F81C}" type="pres">
      <dgm:prSet presAssocID="{1A0C2F78-5962-439F-ADFB-3F354BB27118}" presName="spaceRect" presStyleCnt="0"/>
      <dgm:spPr/>
    </dgm:pt>
    <dgm:pt modelId="{19851C0D-76A5-486C-95AD-3091C4918F10}" type="pres">
      <dgm:prSet presAssocID="{1A0C2F78-5962-439F-ADFB-3F354BB27118}" presName="textRect" presStyleLbl="revTx" presStyleIdx="1" presStyleCnt="3" custScaleX="194006" custScaleY="111724">
        <dgm:presLayoutVars>
          <dgm:chMax val="1"/>
          <dgm:chPref val="1"/>
        </dgm:presLayoutVars>
      </dgm:prSet>
      <dgm:spPr/>
    </dgm:pt>
    <dgm:pt modelId="{C91724C8-CF2E-4153-A603-B49FAD416B41}" type="pres">
      <dgm:prSet presAssocID="{C7B80108-7A58-4300-A9E8-1818565E24C4}" presName="sibTrans" presStyleCnt="0"/>
      <dgm:spPr/>
    </dgm:pt>
    <dgm:pt modelId="{B6ADD2B0-8AB8-427B-9C10-DBF6D7981DF4}" type="pres">
      <dgm:prSet presAssocID="{5382B6AC-F815-46EA-B9ED-EADFEF975BBE}" presName="compNode" presStyleCnt="0"/>
      <dgm:spPr/>
    </dgm:pt>
    <dgm:pt modelId="{0EBD619E-2F40-4109-92A0-C2CB755AEA89}" type="pres">
      <dgm:prSet presAssocID="{5382B6AC-F815-46EA-B9ED-EADFEF975BBE}" presName="iconBgRect" presStyleLbl="bgShp" presStyleIdx="2" presStyleCnt="3"/>
      <dgm:spPr/>
    </dgm:pt>
    <dgm:pt modelId="{C8AF15F3-41EB-4E26-93EE-C056BE25ABA9}" type="pres">
      <dgm:prSet presAssocID="{5382B6AC-F815-46EA-B9ED-EADFEF975B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siness Growth"/>
        </a:ext>
      </dgm:extLst>
    </dgm:pt>
    <dgm:pt modelId="{550D0828-7595-4E25-9FAB-51D7890C7370}" type="pres">
      <dgm:prSet presAssocID="{5382B6AC-F815-46EA-B9ED-EADFEF975BBE}" presName="spaceRect" presStyleCnt="0"/>
      <dgm:spPr/>
    </dgm:pt>
    <dgm:pt modelId="{A60B6B4A-B18D-4A21-910B-303D193C2DD1}" type="pres">
      <dgm:prSet presAssocID="{5382B6AC-F815-46EA-B9ED-EADFEF975BBE}" presName="textRect" presStyleLbl="revTx" presStyleIdx="2" presStyleCnt="3">
        <dgm:presLayoutVars>
          <dgm:chMax val="1"/>
          <dgm:chPref val="1"/>
        </dgm:presLayoutVars>
      </dgm:prSet>
      <dgm:spPr/>
    </dgm:pt>
  </dgm:ptLst>
  <dgm:cxnLst>
    <dgm:cxn modelId="{B0ED344E-9BBF-4B4B-86B6-261527E6743E}" type="presOf" srcId="{1A0C2F78-5962-439F-ADFB-3F354BB27118}" destId="{19851C0D-76A5-486C-95AD-3091C4918F10}" srcOrd="0" destOrd="0" presId="urn:microsoft.com/office/officeart/2018/5/layout/IconCircleLabelList"/>
    <dgm:cxn modelId="{BD08ED82-18BE-4F22-AF80-4BAE036E8D8B}" srcId="{9AE0CDCE-E598-4C52-80EE-E73971C2DC69}" destId="{5382B6AC-F815-46EA-B9ED-EADFEF975BBE}" srcOrd="2" destOrd="0" parTransId="{94EE3CB7-A374-43BF-94B4-D4CE89581B2E}" sibTransId="{EADD7E82-0AF7-4D55-9597-424C4163F336}"/>
    <dgm:cxn modelId="{7E469E92-C72C-4516-807E-8B46CB3D00C7}" type="presOf" srcId="{5382B6AC-F815-46EA-B9ED-EADFEF975BBE}" destId="{A60B6B4A-B18D-4A21-910B-303D193C2DD1}" srcOrd="0" destOrd="0" presId="urn:microsoft.com/office/officeart/2018/5/layout/IconCircleLabelList"/>
    <dgm:cxn modelId="{5A7254A1-B24B-4DA3-A776-997172C6CD5C}" srcId="{9AE0CDCE-E598-4C52-80EE-E73971C2DC69}" destId="{18DD9984-7EA8-4174-B498-FCBDB1718EA9}" srcOrd="0" destOrd="0" parTransId="{D962E668-626E-4A75-8306-BBFE184014F7}" sibTransId="{ED59CDD6-C95A-4DD8-8A8A-BEEB42A72243}"/>
    <dgm:cxn modelId="{192222B1-FED4-4A74-8C38-FA06DB509875}" srcId="{9AE0CDCE-E598-4C52-80EE-E73971C2DC69}" destId="{1A0C2F78-5962-439F-ADFB-3F354BB27118}" srcOrd="1" destOrd="0" parTransId="{56889C2E-E350-45D1-817B-4CF2087A28EE}" sibTransId="{C7B80108-7A58-4300-A9E8-1818565E24C4}"/>
    <dgm:cxn modelId="{F4CDDAEB-2E52-4EE2-A6CA-4A8F0E71DFDD}" type="presOf" srcId="{18DD9984-7EA8-4174-B498-FCBDB1718EA9}" destId="{B631F0EF-2C16-4EDB-92F1-2BD1BA04E398}" srcOrd="0" destOrd="0" presId="urn:microsoft.com/office/officeart/2018/5/layout/IconCircleLabelList"/>
    <dgm:cxn modelId="{5AC7E3FA-F234-41AB-BC3A-D57048FB5D93}" type="presOf" srcId="{9AE0CDCE-E598-4C52-80EE-E73971C2DC69}" destId="{96BBF45F-00C1-4F5A-91F4-4C3D37FEADAC}" srcOrd="0" destOrd="0" presId="urn:microsoft.com/office/officeart/2018/5/layout/IconCircleLabelList"/>
    <dgm:cxn modelId="{00FFA919-A806-48D2-ACEA-3D8181E61156}" type="presParOf" srcId="{96BBF45F-00C1-4F5A-91F4-4C3D37FEADAC}" destId="{BFC3B276-B1CC-4416-AEE3-E681AC0A7741}" srcOrd="0" destOrd="0" presId="urn:microsoft.com/office/officeart/2018/5/layout/IconCircleLabelList"/>
    <dgm:cxn modelId="{8A879E06-9DAB-4F74-AB61-D3574C67B5DC}" type="presParOf" srcId="{BFC3B276-B1CC-4416-AEE3-E681AC0A7741}" destId="{DC50E9C6-A7C4-4923-83D5-E48CE7DA3B39}" srcOrd="0" destOrd="0" presId="urn:microsoft.com/office/officeart/2018/5/layout/IconCircleLabelList"/>
    <dgm:cxn modelId="{F29073C0-9520-4665-AB9F-090D6F005BBB}" type="presParOf" srcId="{BFC3B276-B1CC-4416-AEE3-E681AC0A7741}" destId="{7F4F95F8-4991-4C89-BE03-B1E44B7602C8}" srcOrd="1" destOrd="0" presId="urn:microsoft.com/office/officeart/2018/5/layout/IconCircleLabelList"/>
    <dgm:cxn modelId="{51475A82-9196-4B76-A45E-D5C0CBF685AA}" type="presParOf" srcId="{BFC3B276-B1CC-4416-AEE3-E681AC0A7741}" destId="{A028825B-281E-485D-9D7F-E2F6E9DDCFF7}" srcOrd="2" destOrd="0" presId="urn:microsoft.com/office/officeart/2018/5/layout/IconCircleLabelList"/>
    <dgm:cxn modelId="{DFF52153-7005-496F-9E16-2DC2071FC205}" type="presParOf" srcId="{BFC3B276-B1CC-4416-AEE3-E681AC0A7741}" destId="{B631F0EF-2C16-4EDB-92F1-2BD1BA04E398}" srcOrd="3" destOrd="0" presId="urn:microsoft.com/office/officeart/2018/5/layout/IconCircleLabelList"/>
    <dgm:cxn modelId="{942E0A02-C110-4268-AF75-2773E12A640A}" type="presParOf" srcId="{96BBF45F-00C1-4F5A-91F4-4C3D37FEADAC}" destId="{A3A235BA-5C06-4114-8701-B6ED1542961D}" srcOrd="1" destOrd="0" presId="urn:microsoft.com/office/officeart/2018/5/layout/IconCircleLabelList"/>
    <dgm:cxn modelId="{CAA849BD-D765-4332-A230-92AEE12C8F25}" type="presParOf" srcId="{96BBF45F-00C1-4F5A-91F4-4C3D37FEADAC}" destId="{49A4DAAC-E1A0-475C-91FD-8A4F55FF64B0}" srcOrd="2" destOrd="0" presId="urn:microsoft.com/office/officeart/2018/5/layout/IconCircleLabelList"/>
    <dgm:cxn modelId="{976280D0-107F-45FC-B334-A3299058712E}" type="presParOf" srcId="{49A4DAAC-E1A0-475C-91FD-8A4F55FF64B0}" destId="{38C1EA45-44F0-4C67-B0BB-3F7C4EFF9DD5}" srcOrd="0" destOrd="0" presId="urn:microsoft.com/office/officeart/2018/5/layout/IconCircleLabelList"/>
    <dgm:cxn modelId="{B927E7F8-36E8-4D34-9440-79D064F119B0}" type="presParOf" srcId="{49A4DAAC-E1A0-475C-91FD-8A4F55FF64B0}" destId="{E1AA341D-B6B8-42A2-ABB3-44A0D0E5B4C6}" srcOrd="1" destOrd="0" presId="urn:microsoft.com/office/officeart/2018/5/layout/IconCircleLabelList"/>
    <dgm:cxn modelId="{184FF864-CC57-4FC7-A222-63F385DBF6CD}" type="presParOf" srcId="{49A4DAAC-E1A0-475C-91FD-8A4F55FF64B0}" destId="{8E6A60D1-DF60-48D9-97D3-E81FC2B6F81C}" srcOrd="2" destOrd="0" presId="urn:microsoft.com/office/officeart/2018/5/layout/IconCircleLabelList"/>
    <dgm:cxn modelId="{5E1CE483-7EB3-4D9C-B702-C18F446DAC02}" type="presParOf" srcId="{49A4DAAC-E1A0-475C-91FD-8A4F55FF64B0}" destId="{19851C0D-76A5-486C-95AD-3091C4918F10}" srcOrd="3" destOrd="0" presId="urn:microsoft.com/office/officeart/2018/5/layout/IconCircleLabelList"/>
    <dgm:cxn modelId="{847029FE-E20C-4C05-9B7C-73403F728E73}" type="presParOf" srcId="{96BBF45F-00C1-4F5A-91F4-4C3D37FEADAC}" destId="{C91724C8-CF2E-4153-A603-B49FAD416B41}" srcOrd="3" destOrd="0" presId="urn:microsoft.com/office/officeart/2018/5/layout/IconCircleLabelList"/>
    <dgm:cxn modelId="{265479F4-75C6-4421-9E8C-999CB7A214B5}" type="presParOf" srcId="{96BBF45F-00C1-4F5A-91F4-4C3D37FEADAC}" destId="{B6ADD2B0-8AB8-427B-9C10-DBF6D7981DF4}" srcOrd="4" destOrd="0" presId="urn:microsoft.com/office/officeart/2018/5/layout/IconCircleLabelList"/>
    <dgm:cxn modelId="{16B458ED-D196-43EF-8C01-754A7EA6F1A3}" type="presParOf" srcId="{B6ADD2B0-8AB8-427B-9C10-DBF6D7981DF4}" destId="{0EBD619E-2F40-4109-92A0-C2CB755AEA89}" srcOrd="0" destOrd="0" presId="urn:microsoft.com/office/officeart/2018/5/layout/IconCircleLabelList"/>
    <dgm:cxn modelId="{45A366A1-BA70-49C5-BDDF-1FFEB518C3DF}" type="presParOf" srcId="{B6ADD2B0-8AB8-427B-9C10-DBF6D7981DF4}" destId="{C8AF15F3-41EB-4E26-93EE-C056BE25ABA9}" srcOrd="1" destOrd="0" presId="urn:microsoft.com/office/officeart/2018/5/layout/IconCircleLabelList"/>
    <dgm:cxn modelId="{B5092EDE-B03F-4FB4-97AB-6C432DD51A8D}" type="presParOf" srcId="{B6ADD2B0-8AB8-427B-9C10-DBF6D7981DF4}" destId="{550D0828-7595-4E25-9FAB-51D7890C7370}" srcOrd="2" destOrd="0" presId="urn:microsoft.com/office/officeart/2018/5/layout/IconCircleLabelList"/>
    <dgm:cxn modelId="{E98A8280-0E55-4151-B093-B6633E0D6E98}" type="presParOf" srcId="{B6ADD2B0-8AB8-427B-9C10-DBF6D7981DF4}" destId="{A60B6B4A-B18D-4A21-910B-303D193C2DD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085D09-520A-4B85-AF08-D6495074CBA2}" type="doc">
      <dgm:prSet loTypeId="urn:microsoft.com/office/officeart/2005/8/layout/vList4" loCatId="list" qsTypeId="urn:microsoft.com/office/officeart/2005/8/quickstyle/simple1" qsCatId="simple" csTypeId="urn:microsoft.com/office/officeart/2018/5/colors/Iconchunking_neutralbg_colorful1" csCatId="colorful" phldr="1"/>
      <dgm:spPr/>
      <dgm:t>
        <a:bodyPr/>
        <a:lstStyle/>
        <a:p>
          <a:endParaRPr lang="en-US"/>
        </a:p>
      </dgm:t>
    </dgm:pt>
    <dgm:pt modelId="{02746677-DAAB-4AC9-804D-E121A346EA01}">
      <dgm:prSet/>
      <dgm:spPr>
        <a:solidFill>
          <a:schemeClr val="bg1">
            <a:lumMod val="65000"/>
          </a:schemeClr>
        </a:solidFill>
      </dgm:spPr>
      <dgm:t>
        <a:bodyPr/>
        <a:lstStyle/>
        <a:p>
          <a:r>
            <a:rPr lang="en-US" dirty="0">
              <a:solidFill>
                <a:schemeClr val="tx1"/>
              </a:solidFill>
            </a:rPr>
            <a:t>Age range 19-71 average 43</a:t>
          </a:r>
        </a:p>
      </dgm:t>
    </dgm:pt>
    <dgm:pt modelId="{AFB2C4FB-BD81-4863-9F5C-01E6B6860DB9}" type="parTrans" cxnId="{BEDF6179-CE13-4DC0-950B-D39D7A50F25E}">
      <dgm:prSet/>
      <dgm:spPr/>
      <dgm:t>
        <a:bodyPr/>
        <a:lstStyle/>
        <a:p>
          <a:endParaRPr lang="en-US"/>
        </a:p>
      </dgm:t>
    </dgm:pt>
    <dgm:pt modelId="{57A764DD-BBF6-40FB-BB89-0DBAB718C1D6}" type="sibTrans" cxnId="{BEDF6179-CE13-4DC0-950B-D39D7A50F25E}">
      <dgm:prSet/>
      <dgm:spPr/>
      <dgm:t>
        <a:bodyPr/>
        <a:lstStyle/>
        <a:p>
          <a:endParaRPr lang="en-US"/>
        </a:p>
      </dgm:t>
    </dgm:pt>
    <dgm:pt modelId="{FBC96FC2-1E12-45B8-B549-C7475A8E0EFC}">
      <dgm:prSet/>
      <dgm:spPr/>
      <dgm:t>
        <a:bodyPr/>
        <a:lstStyle/>
        <a:p>
          <a:r>
            <a:rPr lang="en-US" dirty="0">
              <a:solidFill>
                <a:schemeClr val="tx1"/>
              </a:solidFill>
            </a:rPr>
            <a:t>Lived in the neighborhood an average of 32 years: on average, lived 72% of life in the neighborhood; 65% lived entire life in the neighborhood.</a:t>
          </a:r>
        </a:p>
        <a:p>
          <a:endParaRPr lang="en-US" dirty="0"/>
        </a:p>
      </dgm:t>
    </dgm:pt>
    <dgm:pt modelId="{2ABAE1EB-0FB4-4137-A9DD-A12622C685B2}" type="parTrans" cxnId="{25FD6255-75A5-4912-9954-30B83FDC8D0C}">
      <dgm:prSet/>
      <dgm:spPr/>
      <dgm:t>
        <a:bodyPr/>
        <a:lstStyle/>
        <a:p>
          <a:endParaRPr lang="en-US"/>
        </a:p>
      </dgm:t>
    </dgm:pt>
    <dgm:pt modelId="{BD012820-66C7-476C-A773-28873BA9B7FD}" type="sibTrans" cxnId="{25FD6255-75A5-4912-9954-30B83FDC8D0C}">
      <dgm:prSet/>
      <dgm:spPr/>
      <dgm:t>
        <a:bodyPr/>
        <a:lstStyle/>
        <a:p>
          <a:endParaRPr lang="en-US"/>
        </a:p>
      </dgm:t>
    </dgm:pt>
    <dgm:pt modelId="{8AD747A2-E858-47E8-AB5B-616693CD9328}">
      <dgm:prSet/>
      <dgm:spPr>
        <a:solidFill>
          <a:schemeClr val="bg1">
            <a:lumMod val="65000"/>
          </a:schemeClr>
        </a:solidFill>
      </dgm:spPr>
      <dgm:t>
        <a:bodyPr/>
        <a:lstStyle/>
        <a:p>
          <a:r>
            <a:rPr lang="en-US" dirty="0">
              <a:solidFill>
                <a:schemeClr val="tx1"/>
              </a:solidFill>
            </a:rPr>
            <a:t>84% Black</a:t>
          </a:r>
        </a:p>
      </dgm:t>
    </dgm:pt>
    <dgm:pt modelId="{60C046EB-9DBA-4865-82B3-8C535EA4EB80}" type="parTrans" cxnId="{5032C8C0-00FC-4578-A8BD-22B1659F3354}">
      <dgm:prSet/>
      <dgm:spPr/>
      <dgm:t>
        <a:bodyPr/>
        <a:lstStyle/>
        <a:p>
          <a:endParaRPr lang="en-US"/>
        </a:p>
      </dgm:t>
    </dgm:pt>
    <dgm:pt modelId="{36D445EE-3022-49A8-9D2B-8E6E3B83DFD1}" type="sibTrans" cxnId="{5032C8C0-00FC-4578-A8BD-22B1659F3354}">
      <dgm:prSet/>
      <dgm:spPr/>
      <dgm:t>
        <a:bodyPr/>
        <a:lstStyle/>
        <a:p>
          <a:endParaRPr lang="en-US"/>
        </a:p>
      </dgm:t>
    </dgm:pt>
    <dgm:pt modelId="{C40610AC-F63D-4B3C-B0E5-9CD533C630F3}">
      <dgm:prSet/>
      <dgm:spPr>
        <a:solidFill>
          <a:schemeClr val="bg1">
            <a:lumMod val="65000"/>
          </a:schemeClr>
        </a:solidFill>
      </dgm:spPr>
      <dgm:t>
        <a:bodyPr/>
        <a:lstStyle/>
        <a:p>
          <a:r>
            <a:rPr lang="en-US" dirty="0">
              <a:solidFill>
                <a:schemeClr val="tx1"/>
              </a:solidFill>
            </a:rPr>
            <a:t>68% Women</a:t>
          </a:r>
        </a:p>
      </dgm:t>
    </dgm:pt>
    <dgm:pt modelId="{0297D87D-E658-4E2B-B6F7-AF16EFA5AFCA}" type="parTrans" cxnId="{B0613B5D-AC70-4F79-8C37-E2C725881898}">
      <dgm:prSet/>
      <dgm:spPr/>
      <dgm:t>
        <a:bodyPr/>
        <a:lstStyle/>
        <a:p>
          <a:endParaRPr lang="en-US"/>
        </a:p>
      </dgm:t>
    </dgm:pt>
    <dgm:pt modelId="{4317DED2-23A1-45E4-97D4-2680027223E0}" type="sibTrans" cxnId="{B0613B5D-AC70-4F79-8C37-E2C725881898}">
      <dgm:prSet/>
      <dgm:spPr/>
      <dgm:t>
        <a:bodyPr/>
        <a:lstStyle/>
        <a:p>
          <a:endParaRPr lang="en-US"/>
        </a:p>
      </dgm:t>
    </dgm:pt>
    <dgm:pt modelId="{2FE2AC95-5416-4077-B71B-55560B8B4C7F}">
      <dgm:prSet/>
      <dgm:spPr>
        <a:solidFill>
          <a:schemeClr val="bg1">
            <a:lumMod val="65000"/>
          </a:schemeClr>
        </a:solidFill>
      </dgm:spPr>
      <dgm:t>
        <a:bodyPr/>
        <a:lstStyle/>
        <a:p>
          <a:r>
            <a:rPr lang="en-US" dirty="0">
              <a:solidFill>
                <a:schemeClr val="tx1"/>
              </a:solidFill>
            </a:rPr>
            <a:t>54% had no children living in the home</a:t>
          </a:r>
        </a:p>
      </dgm:t>
    </dgm:pt>
    <dgm:pt modelId="{52B0658C-4C90-4D06-AC20-A0CE452A1732}" type="parTrans" cxnId="{5180692F-C887-42E2-841D-52626A22D4C0}">
      <dgm:prSet/>
      <dgm:spPr/>
      <dgm:t>
        <a:bodyPr/>
        <a:lstStyle/>
        <a:p>
          <a:endParaRPr lang="en-US"/>
        </a:p>
      </dgm:t>
    </dgm:pt>
    <dgm:pt modelId="{712FBC43-41E9-4FF9-BC00-EF56DF1FAEC2}" type="sibTrans" cxnId="{5180692F-C887-42E2-841D-52626A22D4C0}">
      <dgm:prSet/>
      <dgm:spPr/>
      <dgm:t>
        <a:bodyPr/>
        <a:lstStyle/>
        <a:p>
          <a:endParaRPr lang="en-US"/>
        </a:p>
      </dgm:t>
    </dgm:pt>
    <dgm:pt modelId="{4F25214E-D92E-4299-8B15-97DE3C5F662D}" type="pres">
      <dgm:prSet presAssocID="{19085D09-520A-4B85-AF08-D6495074CBA2}" presName="linear" presStyleCnt="0">
        <dgm:presLayoutVars>
          <dgm:dir/>
          <dgm:resizeHandles val="exact"/>
        </dgm:presLayoutVars>
      </dgm:prSet>
      <dgm:spPr/>
    </dgm:pt>
    <dgm:pt modelId="{44B11876-1D47-46AF-8736-66D4F63231F8}" type="pres">
      <dgm:prSet presAssocID="{02746677-DAAB-4AC9-804D-E121A346EA01}" presName="comp" presStyleCnt="0"/>
      <dgm:spPr/>
    </dgm:pt>
    <dgm:pt modelId="{0C1C1B08-9844-4286-AA05-F34E419127B7}" type="pres">
      <dgm:prSet presAssocID="{02746677-DAAB-4AC9-804D-E121A346EA01}" presName="box" presStyleLbl="node1" presStyleIdx="0" presStyleCnt="5"/>
      <dgm:spPr/>
    </dgm:pt>
    <dgm:pt modelId="{A6A3ED0B-91F8-4BA2-9322-FB8719A30A8F}" type="pres">
      <dgm:prSet presAssocID="{02746677-DAAB-4AC9-804D-E121A346EA01}"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a:ext>
      </dgm:extLst>
    </dgm:pt>
    <dgm:pt modelId="{BC606403-1FD8-473F-99F1-4BEAD7B428F0}" type="pres">
      <dgm:prSet presAssocID="{02746677-DAAB-4AC9-804D-E121A346EA01}" presName="text" presStyleLbl="node1" presStyleIdx="0" presStyleCnt="5">
        <dgm:presLayoutVars>
          <dgm:bulletEnabled val="1"/>
        </dgm:presLayoutVars>
      </dgm:prSet>
      <dgm:spPr/>
    </dgm:pt>
    <dgm:pt modelId="{8C5FBE8A-AED4-4EBE-9CBF-E91A82C7B72E}" type="pres">
      <dgm:prSet presAssocID="{57A764DD-BBF6-40FB-BB89-0DBAB718C1D6}" presName="spacer" presStyleCnt="0"/>
      <dgm:spPr/>
    </dgm:pt>
    <dgm:pt modelId="{797104D8-5AB7-47A3-B573-95B6FFDBE36A}" type="pres">
      <dgm:prSet presAssocID="{FBC96FC2-1E12-45B8-B549-C7475A8E0EFC}" presName="comp" presStyleCnt="0"/>
      <dgm:spPr/>
    </dgm:pt>
    <dgm:pt modelId="{6992B473-E6BC-47BD-83C7-DBE7D4CD5751}" type="pres">
      <dgm:prSet presAssocID="{FBC96FC2-1E12-45B8-B549-C7475A8E0EFC}" presName="box" presStyleLbl="node1" presStyleIdx="1" presStyleCnt="5"/>
      <dgm:spPr/>
    </dgm:pt>
    <dgm:pt modelId="{AAA990A7-1837-4680-A96D-B30B77836C57}" type="pres">
      <dgm:prSet presAssocID="{FBC96FC2-1E12-45B8-B549-C7475A8E0EFC}" presName="img"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5000" b="-25000"/>
          </a:stretch>
        </a:blipFill>
      </dgm:spPr>
      <dgm:extLst>
        <a:ext uri="{E40237B7-FDA0-4F09-8148-C483321AD2D9}">
          <dgm14:cNvPr xmlns:dgm14="http://schemas.microsoft.com/office/drawing/2010/diagram" id="0" name="" descr="Neighborhood with solid fill"/>
        </a:ext>
      </dgm:extLst>
    </dgm:pt>
    <dgm:pt modelId="{9B3041D3-E1AB-4149-A492-91F9B55E2493}" type="pres">
      <dgm:prSet presAssocID="{FBC96FC2-1E12-45B8-B549-C7475A8E0EFC}" presName="text" presStyleLbl="node1" presStyleIdx="1" presStyleCnt="5">
        <dgm:presLayoutVars>
          <dgm:bulletEnabled val="1"/>
        </dgm:presLayoutVars>
      </dgm:prSet>
      <dgm:spPr/>
    </dgm:pt>
    <dgm:pt modelId="{C7A65661-E759-4A0E-8BA4-507E49562E9D}" type="pres">
      <dgm:prSet presAssocID="{BD012820-66C7-476C-A773-28873BA9B7FD}" presName="spacer" presStyleCnt="0"/>
      <dgm:spPr/>
    </dgm:pt>
    <dgm:pt modelId="{2D4C392E-F7B9-49D4-98B0-F62157BAE632}" type="pres">
      <dgm:prSet presAssocID="{8AD747A2-E858-47E8-AB5B-616693CD9328}" presName="comp" presStyleCnt="0"/>
      <dgm:spPr/>
    </dgm:pt>
    <dgm:pt modelId="{14CF9C64-4B24-49B7-A5F1-270926A9946B}" type="pres">
      <dgm:prSet presAssocID="{8AD747A2-E858-47E8-AB5B-616693CD9328}" presName="box" presStyleLbl="node1" presStyleIdx="2" presStyleCnt="5"/>
      <dgm:spPr/>
    </dgm:pt>
    <dgm:pt modelId="{6FA7B7D0-E350-45E0-B10B-D2EF806014A1}" type="pres">
      <dgm:prSet presAssocID="{8AD747A2-E858-47E8-AB5B-616693CD9328}" presName="img"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000" r="-5000"/>
          </a:stretch>
        </a:blipFill>
      </dgm:spPr>
    </dgm:pt>
    <dgm:pt modelId="{96AA432E-D7C4-4E9C-B66D-A8C87BC239F6}" type="pres">
      <dgm:prSet presAssocID="{8AD747A2-E858-47E8-AB5B-616693CD9328}" presName="text" presStyleLbl="node1" presStyleIdx="2" presStyleCnt="5">
        <dgm:presLayoutVars>
          <dgm:bulletEnabled val="1"/>
        </dgm:presLayoutVars>
      </dgm:prSet>
      <dgm:spPr/>
    </dgm:pt>
    <dgm:pt modelId="{A8AA1510-75C0-492B-9175-57E1CC45FA3B}" type="pres">
      <dgm:prSet presAssocID="{36D445EE-3022-49A8-9D2B-8E6E3B83DFD1}" presName="spacer" presStyleCnt="0"/>
      <dgm:spPr/>
    </dgm:pt>
    <dgm:pt modelId="{41CA31C9-BC2C-4446-B1D0-C45DBF01C8EC}" type="pres">
      <dgm:prSet presAssocID="{C40610AC-F63D-4B3C-B0E5-9CD533C630F3}" presName="comp" presStyleCnt="0"/>
      <dgm:spPr/>
    </dgm:pt>
    <dgm:pt modelId="{D55E61D6-2A81-4210-9D7D-6CA8D6FBD453}" type="pres">
      <dgm:prSet presAssocID="{C40610AC-F63D-4B3C-B0E5-9CD533C630F3}" presName="box" presStyleLbl="node1" presStyleIdx="3" presStyleCnt="5"/>
      <dgm:spPr/>
    </dgm:pt>
    <dgm:pt modelId="{7EB4B7DD-9FC2-4AA4-BC2A-32B0355343B2}" type="pres">
      <dgm:prSet presAssocID="{C40610AC-F63D-4B3C-B0E5-9CD533C630F3}" presName="img"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oman"/>
        </a:ext>
      </dgm:extLst>
    </dgm:pt>
    <dgm:pt modelId="{48C8177B-46CF-4E39-B269-34461A251AF8}" type="pres">
      <dgm:prSet presAssocID="{C40610AC-F63D-4B3C-B0E5-9CD533C630F3}" presName="text" presStyleLbl="node1" presStyleIdx="3" presStyleCnt="5">
        <dgm:presLayoutVars>
          <dgm:bulletEnabled val="1"/>
        </dgm:presLayoutVars>
      </dgm:prSet>
      <dgm:spPr/>
    </dgm:pt>
    <dgm:pt modelId="{5ABC4E9B-CAFE-4121-B792-80740C3A525F}" type="pres">
      <dgm:prSet presAssocID="{4317DED2-23A1-45E4-97D4-2680027223E0}" presName="spacer" presStyleCnt="0"/>
      <dgm:spPr/>
    </dgm:pt>
    <dgm:pt modelId="{5C0ED272-C0D5-4218-92B2-37AFE5DA0E3B}" type="pres">
      <dgm:prSet presAssocID="{2FE2AC95-5416-4077-B71B-55560B8B4C7F}" presName="comp" presStyleCnt="0"/>
      <dgm:spPr/>
    </dgm:pt>
    <dgm:pt modelId="{B6D8D5A5-197C-4FF4-8CCA-228B3F22EFFB}" type="pres">
      <dgm:prSet presAssocID="{2FE2AC95-5416-4077-B71B-55560B8B4C7F}" presName="box" presStyleLbl="node1" presStyleIdx="4" presStyleCnt="5"/>
      <dgm:spPr/>
    </dgm:pt>
    <dgm:pt modelId="{58FB5C9B-33DF-41A5-B714-230B7D1D2FFC}" type="pres">
      <dgm:prSet presAssocID="{2FE2AC95-5416-4077-B71B-55560B8B4C7F}" presName="img"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5000" b="-25000"/>
          </a:stretch>
        </a:blipFill>
      </dgm:spPr>
      <dgm:extLst>
        <a:ext uri="{E40237B7-FDA0-4F09-8148-C483321AD2D9}">
          <dgm14:cNvPr xmlns:dgm14="http://schemas.microsoft.com/office/drawing/2010/diagram" id="0" name="" descr="Child with balloon"/>
        </a:ext>
      </dgm:extLst>
    </dgm:pt>
    <dgm:pt modelId="{5B668C88-E853-4651-92F5-EC7EF663A8F2}" type="pres">
      <dgm:prSet presAssocID="{2FE2AC95-5416-4077-B71B-55560B8B4C7F}" presName="text" presStyleLbl="node1" presStyleIdx="4" presStyleCnt="5">
        <dgm:presLayoutVars>
          <dgm:bulletEnabled val="1"/>
        </dgm:presLayoutVars>
      </dgm:prSet>
      <dgm:spPr/>
    </dgm:pt>
  </dgm:ptLst>
  <dgm:cxnLst>
    <dgm:cxn modelId="{5180692F-C887-42E2-841D-52626A22D4C0}" srcId="{19085D09-520A-4B85-AF08-D6495074CBA2}" destId="{2FE2AC95-5416-4077-B71B-55560B8B4C7F}" srcOrd="4" destOrd="0" parTransId="{52B0658C-4C90-4D06-AC20-A0CE452A1732}" sibTransId="{712FBC43-41E9-4FF9-BC00-EF56DF1FAEC2}"/>
    <dgm:cxn modelId="{512B2F30-F471-45D6-8F80-9CA495F008A6}" type="presOf" srcId="{19085D09-520A-4B85-AF08-D6495074CBA2}" destId="{4F25214E-D92E-4299-8B15-97DE3C5F662D}" srcOrd="0" destOrd="0" presId="urn:microsoft.com/office/officeart/2005/8/layout/vList4"/>
    <dgm:cxn modelId="{397D9933-B36F-409C-8ABD-CEF08069F098}" type="presOf" srcId="{FBC96FC2-1E12-45B8-B549-C7475A8E0EFC}" destId="{9B3041D3-E1AB-4149-A492-91F9B55E2493}" srcOrd="1" destOrd="0" presId="urn:microsoft.com/office/officeart/2005/8/layout/vList4"/>
    <dgm:cxn modelId="{76FCA434-B489-4F9C-98C6-B142024F8B42}" type="presOf" srcId="{2FE2AC95-5416-4077-B71B-55560B8B4C7F}" destId="{5B668C88-E853-4651-92F5-EC7EF663A8F2}" srcOrd="1" destOrd="0" presId="urn:microsoft.com/office/officeart/2005/8/layout/vList4"/>
    <dgm:cxn modelId="{B0613B5D-AC70-4F79-8C37-E2C725881898}" srcId="{19085D09-520A-4B85-AF08-D6495074CBA2}" destId="{C40610AC-F63D-4B3C-B0E5-9CD533C630F3}" srcOrd="3" destOrd="0" parTransId="{0297D87D-E658-4E2B-B6F7-AF16EFA5AFCA}" sibTransId="{4317DED2-23A1-45E4-97D4-2680027223E0}"/>
    <dgm:cxn modelId="{25FD6255-75A5-4912-9954-30B83FDC8D0C}" srcId="{19085D09-520A-4B85-AF08-D6495074CBA2}" destId="{FBC96FC2-1E12-45B8-B549-C7475A8E0EFC}" srcOrd="1" destOrd="0" parTransId="{2ABAE1EB-0FB4-4137-A9DD-A12622C685B2}" sibTransId="{BD012820-66C7-476C-A773-28873BA9B7FD}"/>
    <dgm:cxn modelId="{BEDF6179-CE13-4DC0-950B-D39D7A50F25E}" srcId="{19085D09-520A-4B85-AF08-D6495074CBA2}" destId="{02746677-DAAB-4AC9-804D-E121A346EA01}" srcOrd="0" destOrd="0" parTransId="{AFB2C4FB-BD81-4863-9F5C-01E6B6860DB9}" sibTransId="{57A764DD-BBF6-40FB-BB89-0DBAB718C1D6}"/>
    <dgm:cxn modelId="{9DA8038C-CD2E-44B6-B9FB-2321CFC25B82}" type="presOf" srcId="{C40610AC-F63D-4B3C-B0E5-9CD533C630F3}" destId="{D55E61D6-2A81-4210-9D7D-6CA8D6FBD453}" srcOrd="0" destOrd="0" presId="urn:microsoft.com/office/officeart/2005/8/layout/vList4"/>
    <dgm:cxn modelId="{C8C1709E-A73D-46F4-81E2-0A2048F51B63}" type="presOf" srcId="{2FE2AC95-5416-4077-B71B-55560B8B4C7F}" destId="{B6D8D5A5-197C-4FF4-8CCA-228B3F22EFFB}" srcOrd="0" destOrd="0" presId="urn:microsoft.com/office/officeart/2005/8/layout/vList4"/>
    <dgm:cxn modelId="{0EA33FB1-140D-4187-9B0B-DE750BB1139D}" type="presOf" srcId="{02746677-DAAB-4AC9-804D-E121A346EA01}" destId="{0C1C1B08-9844-4286-AA05-F34E419127B7}" srcOrd="0" destOrd="0" presId="urn:microsoft.com/office/officeart/2005/8/layout/vList4"/>
    <dgm:cxn modelId="{3F652EBE-8449-43E4-B5F6-F6FE946C82AA}" type="presOf" srcId="{FBC96FC2-1E12-45B8-B549-C7475A8E0EFC}" destId="{6992B473-E6BC-47BD-83C7-DBE7D4CD5751}" srcOrd="0" destOrd="0" presId="urn:microsoft.com/office/officeart/2005/8/layout/vList4"/>
    <dgm:cxn modelId="{5032C8C0-00FC-4578-A8BD-22B1659F3354}" srcId="{19085D09-520A-4B85-AF08-D6495074CBA2}" destId="{8AD747A2-E858-47E8-AB5B-616693CD9328}" srcOrd="2" destOrd="0" parTransId="{60C046EB-9DBA-4865-82B3-8C535EA4EB80}" sibTransId="{36D445EE-3022-49A8-9D2B-8E6E3B83DFD1}"/>
    <dgm:cxn modelId="{3CF3E0C4-8C96-414C-9CFD-381679C6241C}" type="presOf" srcId="{02746677-DAAB-4AC9-804D-E121A346EA01}" destId="{BC606403-1FD8-473F-99F1-4BEAD7B428F0}" srcOrd="1" destOrd="0" presId="urn:microsoft.com/office/officeart/2005/8/layout/vList4"/>
    <dgm:cxn modelId="{6CEAB4E0-AAF1-4C99-A031-D294DD107B64}" type="presOf" srcId="{C40610AC-F63D-4B3C-B0E5-9CD533C630F3}" destId="{48C8177B-46CF-4E39-B269-34461A251AF8}" srcOrd="1" destOrd="0" presId="urn:microsoft.com/office/officeart/2005/8/layout/vList4"/>
    <dgm:cxn modelId="{D0DDD2EC-55AD-4C5F-8B91-8CD87552CE5D}" type="presOf" srcId="{8AD747A2-E858-47E8-AB5B-616693CD9328}" destId="{96AA432E-D7C4-4E9C-B66D-A8C87BC239F6}" srcOrd="1" destOrd="0" presId="urn:microsoft.com/office/officeart/2005/8/layout/vList4"/>
    <dgm:cxn modelId="{DCD1AEFF-96CF-4885-88A2-AD3BBD319E83}" type="presOf" srcId="{8AD747A2-E858-47E8-AB5B-616693CD9328}" destId="{14CF9C64-4B24-49B7-A5F1-270926A9946B}" srcOrd="0" destOrd="0" presId="urn:microsoft.com/office/officeart/2005/8/layout/vList4"/>
    <dgm:cxn modelId="{8CABD0F4-1CD9-40B6-B4B9-486E883EC8F7}" type="presParOf" srcId="{4F25214E-D92E-4299-8B15-97DE3C5F662D}" destId="{44B11876-1D47-46AF-8736-66D4F63231F8}" srcOrd="0" destOrd="0" presId="urn:microsoft.com/office/officeart/2005/8/layout/vList4"/>
    <dgm:cxn modelId="{879B7F54-2235-4914-9AFC-2D46E31FA1D5}" type="presParOf" srcId="{44B11876-1D47-46AF-8736-66D4F63231F8}" destId="{0C1C1B08-9844-4286-AA05-F34E419127B7}" srcOrd="0" destOrd="0" presId="urn:microsoft.com/office/officeart/2005/8/layout/vList4"/>
    <dgm:cxn modelId="{A410E9CE-BDB3-4215-9292-00D804E57061}" type="presParOf" srcId="{44B11876-1D47-46AF-8736-66D4F63231F8}" destId="{A6A3ED0B-91F8-4BA2-9322-FB8719A30A8F}" srcOrd="1" destOrd="0" presId="urn:microsoft.com/office/officeart/2005/8/layout/vList4"/>
    <dgm:cxn modelId="{4A0B6A6B-E8AF-4828-8803-61E7C8CE8D89}" type="presParOf" srcId="{44B11876-1D47-46AF-8736-66D4F63231F8}" destId="{BC606403-1FD8-473F-99F1-4BEAD7B428F0}" srcOrd="2" destOrd="0" presId="urn:microsoft.com/office/officeart/2005/8/layout/vList4"/>
    <dgm:cxn modelId="{608AFC21-2750-4179-849F-E56DB8CC7D00}" type="presParOf" srcId="{4F25214E-D92E-4299-8B15-97DE3C5F662D}" destId="{8C5FBE8A-AED4-4EBE-9CBF-E91A82C7B72E}" srcOrd="1" destOrd="0" presId="urn:microsoft.com/office/officeart/2005/8/layout/vList4"/>
    <dgm:cxn modelId="{E261EEF1-DFB1-443B-96D3-2C3501683B86}" type="presParOf" srcId="{4F25214E-D92E-4299-8B15-97DE3C5F662D}" destId="{797104D8-5AB7-47A3-B573-95B6FFDBE36A}" srcOrd="2" destOrd="0" presId="urn:microsoft.com/office/officeart/2005/8/layout/vList4"/>
    <dgm:cxn modelId="{08D768CA-9BE7-4B30-B72A-EE43448D102E}" type="presParOf" srcId="{797104D8-5AB7-47A3-B573-95B6FFDBE36A}" destId="{6992B473-E6BC-47BD-83C7-DBE7D4CD5751}" srcOrd="0" destOrd="0" presId="urn:microsoft.com/office/officeart/2005/8/layout/vList4"/>
    <dgm:cxn modelId="{AD651328-7312-4307-9CE5-0516A4977ACB}" type="presParOf" srcId="{797104D8-5AB7-47A3-B573-95B6FFDBE36A}" destId="{AAA990A7-1837-4680-A96D-B30B77836C57}" srcOrd="1" destOrd="0" presId="urn:microsoft.com/office/officeart/2005/8/layout/vList4"/>
    <dgm:cxn modelId="{AF9713F8-0611-44DF-BF9F-D9127CFADE46}" type="presParOf" srcId="{797104D8-5AB7-47A3-B573-95B6FFDBE36A}" destId="{9B3041D3-E1AB-4149-A492-91F9B55E2493}" srcOrd="2" destOrd="0" presId="urn:microsoft.com/office/officeart/2005/8/layout/vList4"/>
    <dgm:cxn modelId="{F142D242-E4BF-4476-9236-053E33A62C53}" type="presParOf" srcId="{4F25214E-D92E-4299-8B15-97DE3C5F662D}" destId="{C7A65661-E759-4A0E-8BA4-507E49562E9D}" srcOrd="3" destOrd="0" presId="urn:microsoft.com/office/officeart/2005/8/layout/vList4"/>
    <dgm:cxn modelId="{56BBB0F3-EBB0-429F-B75A-D3DE7563204F}" type="presParOf" srcId="{4F25214E-D92E-4299-8B15-97DE3C5F662D}" destId="{2D4C392E-F7B9-49D4-98B0-F62157BAE632}" srcOrd="4" destOrd="0" presId="urn:microsoft.com/office/officeart/2005/8/layout/vList4"/>
    <dgm:cxn modelId="{284F13ED-8E2B-4ED8-AFFA-AFDA0DBDF8F6}" type="presParOf" srcId="{2D4C392E-F7B9-49D4-98B0-F62157BAE632}" destId="{14CF9C64-4B24-49B7-A5F1-270926A9946B}" srcOrd="0" destOrd="0" presId="urn:microsoft.com/office/officeart/2005/8/layout/vList4"/>
    <dgm:cxn modelId="{C767FA6F-06AA-4C65-9AEC-58A69F974F4B}" type="presParOf" srcId="{2D4C392E-F7B9-49D4-98B0-F62157BAE632}" destId="{6FA7B7D0-E350-45E0-B10B-D2EF806014A1}" srcOrd="1" destOrd="0" presId="urn:microsoft.com/office/officeart/2005/8/layout/vList4"/>
    <dgm:cxn modelId="{7A6C2D6C-73D0-492B-8A15-AAFE21277821}" type="presParOf" srcId="{2D4C392E-F7B9-49D4-98B0-F62157BAE632}" destId="{96AA432E-D7C4-4E9C-B66D-A8C87BC239F6}" srcOrd="2" destOrd="0" presId="urn:microsoft.com/office/officeart/2005/8/layout/vList4"/>
    <dgm:cxn modelId="{B3E40554-5FD5-40C1-9941-3D64463A9DD9}" type="presParOf" srcId="{4F25214E-D92E-4299-8B15-97DE3C5F662D}" destId="{A8AA1510-75C0-492B-9175-57E1CC45FA3B}" srcOrd="5" destOrd="0" presId="urn:microsoft.com/office/officeart/2005/8/layout/vList4"/>
    <dgm:cxn modelId="{71E7D174-EAAE-4207-B72F-C78738FBCF64}" type="presParOf" srcId="{4F25214E-D92E-4299-8B15-97DE3C5F662D}" destId="{41CA31C9-BC2C-4446-B1D0-C45DBF01C8EC}" srcOrd="6" destOrd="0" presId="urn:microsoft.com/office/officeart/2005/8/layout/vList4"/>
    <dgm:cxn modelId="{CEFEB0BB-DF49-4043-A744-FC2E33B67DC6}" type="presParOf" srcId="{41CA31C9-BC2C-4446-B1D0-C45DBF01C8EC}" destId="{D55E61D6-2A81-4210-9D7D-6CA8D6FBD453}" srcOrd="0" destOrd="0" presId="urn:microsoft.com/office/officeart/2005/8/layout/vList4"/>
    <dgm:cxn modelId="{D0FF4C07-E18C-4D12-90ED-4165836851B2}" type="presParOf" srcId="{41CA31C9-BC2C-4446-B1D0-C45DBF01C8EC}" destId="{7EB4B7DD-9FC2-4AA4-BC2A-32B0355343B2}" srcOrd="1" destOrd="0" presId="urn:microsoft.com/office/officeart/2005/8/layout/vList4"/>
    <dgm:cxn modelId="{ACDC6345-D881-46D8-8889-CDA6DDF96C3D}" type="presParOf" srcId="{41CA31C9-BC2C-4446-B1D0-C45DBF01C8EC}" destId="{48C8177B-46CF-4E39-B269-34461A251AF8}" srcOrd="2" destOrd="0" presId="urn:microsoft.com/office/officeart/2005/8/layout/vList4"/>
    <dgm:cxn modelId="{495ED646-3223-4792-9128-5BBF27A657A8}" type="presParOf" srcId="{4F25214E-D92E-4299-8B15-97DE3C5F662D}" destId="{5ABC4E9B-CAFE-4121-B792-80740C3A525F}" srcOrd="7" destOrd="0" presId="urn:microsoft.com/office/officeart/2005/8/layout/vList4"/>
    <dgm:cxn modelId="{3C0AB96A-C17A-4260-B6AA-58AD9FC7B2D7}" type="presParOf" srcId="{4F25214E-D92E-4299-8B15-97DE3C5F662D}" destId="{5C0ED272-C0D5-4218-92B2-37AFE5DA0E3B}" srcOrd="8" destOrd="0" presId="urn:microsoft.com/office/officeart/2005/8/layout/vList4"/>
    <dgm:cxn modelId="{12629543-CAB2-4871-B580-118DABD3CF2E}" type="presParOf" srcId="{5C0ED272-C0D5-4218-92B2-37AFE5DA0E3B}" destId="{B6D8D5A5-197C-4FF4-8CCA-228B3F22EFFB}" srcOrd="0" destOrd="0" presId="urn:microsoft.com/office/officeart/2005/8/layout/vList4"/>
    <dgm:cxn modelId="{EDB97B39-D899-4174-B938-76F61C1BB815}" type="presParOf" srcId="{5C0ED272-C0D5-4218-92B2-37AFE5DA0E3B}" destId="{58FB5C9B-33DF-41A5-B714-230B7D1D2FFC}" srcOrd="1" destOrd="0" presId="urn:microsoft.com/office/officeart/2005/8/layout/vList4"/>
    <dgm:cxn modelId="{4115C7D9-59D8-49F0-AFF8-DFA015B4CE53}" type="presParOf" srcId="{5C0ED272-C0D5-4218-92B2-37AFE5DA0E3B}" destId="{5B668C88-E853-4651-92F5-EC7EF663A8F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085D09-520A-4B85-AF08-D6495074CB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746677-DAAB-4AC9-804D-E121A346EA01}">
      <dgm:prSet/>
      <dgm:spPr/>
      <dgm:t>
        <a:bodyPr/>
        <a:lstStyle/>
        <a:p>
          <a:r>
            <a:rPr lang="en-US"/>
            <a:t>80% reported their connection to the neighborhood was their primary motivation for applying </a:t>
          </a:r>
        </a:p>
      </dgm:t>
    </dgm:pt>
    <dgm:pt modelId="{AFB2C4FB-BD81-4863-9F5C-01E6B6860DB9}" type="parTrans" cxnId="{BEDF6179-CE13-4DC0-950B-D39D7A50F25E}">
      <dgm:prSet/>
      <dgm:spPr/>
      <dgm:t>
        <a:bodyPr/>
        <a:lstStyle/>
        <a:p>
          <a:endParaRPr lang="en-US"/>
        </a:p>
      </dgm:t>
    </dgm:pt>
    <dgm:pt modelId="{57A764DD-BBF6-40FB-BB89-0DBAB718C1D6}" type="sibTrans" cxnId="{BEDF6179-CE13-4DC0-950B-D39D7A50F25E}">
      <dgm:prSet/>
      <dgm:spPr/>
      <dgm:t>
        <a:bodyPr/>
        <a:lstStyle/>
        <a:p>
          <a:endParaRPr lang="en-US"/>
        </a:p>
      </dgm:t>
    </dgm:pt>
    <dgm:pt modelId="{FBC96FC2-1E12-45B8-B549-C7475A8E0EFC}">
      <dgm:prSet/>
      <dgm:spPr/>
      <dgm:t>
        <a:bodyPr/>
        <a:lstStyle/>
        <a:p>
          <a:r>
            <a:rPr lang="en-US"/>
            <a:t>80% believed this was best chance to move from waitlist into housing</a:t>
          </a:r>
        </a:p>
      </dgm:t>
    </dgm:pt>
    <dgm:pt modelId="{2ABAE1EB-0FB4-4137-A9DD-A12622C685B2}" type="parTrans" cxnId="{25FD6255-75A5-4912-9954-30B83FDC8D0C}">
      <dgm:prSet/>
      <dgm:spPr/>
      <dgm:t>
        <a:bodyPr/>
        <a:lstStyle/>
        <a:p>
          <a:endParaRPr lang="en-US"/>
        </a:p>
      </dgm:t>
    </dgm:pt>
    <dgm:pt modelId="{BD012820-66C7-476C-A773-28873BA9B7FD}" type="sibTrans" cxnId="{25FD6255-75A5-4912-9954-30B83FDC8D0C}">
      <dgm:prSet/>
      <dgm:spPr/>
      <dgm:t>
        <a:bodyPr/>
        <a:lstStyle/>
        <a:p>
          <a:endParaRPr lang="en-US"/>
        </a:p>
      </dgm:t>
    </dgm:pt>
    <dgm:pt modelId="{8AD747A2-E858-47E8-AB5B-616693CD9328}">
      <dgm:prSet/>
      <dgm:spPr/>
      <dgm:t>
        <a:bodyPr/>
        <a:lstStyle/>
        <a:p>
          <a:r>
            <a:rPr lang="en-US"/>
            <a:t>Convenience to work or school was NOT a primary motivation</a:t>
          </a:r>
        </a:p>
      </dgm:t>
    </dgm:pt>
    <dgm:pt modelId="{60C046EB-9DBA-4865-82B3-8C535EA4EB80}" type="parTrans" cxnId="{5032C8C0-00FC-4578-A8BD-22B1659F3354}">
      <dgm:prSet/>
      <dgm:spPr/>
      <dgm:t>
        <a:bodyPr/>
        <a:lstStyle/>
        <a:p>
          <a:endParaRPr lang="en-US"/>
        </a:p>
      </dgm:t>
    </dgm:pt>
    <dgm:pt modelId="{36D445EE-3022-49A8-9D2B-8E6E3B83DFD1}" type="sibTrans" cxnId="{5032C8C0-00FC-4578-A8BD-22B1659F3354}">
      <dgm:prSet/>
      <dgm:spPr/>
      <dgm:t>
        <a:bodyPr/>
        <a:lstStyle/>
        <a:p>
          <a:endParaRPr lang="en-US"/>
        </a:p>
      </dgm:t>
    </dgm:pt>
    <dgm:pt modelId="{C40610AC-F63D-4B3C-B0E5-9CD533C630F3}">
      <dgm:prSet/>
      <dgm:spPr/>
      <dgm:t>
        <a:bodyPr/>
        <a:lstStyle/>
        <a:p>
          <a:r>
            <a:rPr lang="en-US"/>
            <a:t>91% agree that the history of this neighborhood matters to me</a:t>
          </a:r>
        </a:p>
      </dgm:t>
    </dgm:pt>
    <dgm:pt modelId="{0297D87D-E658-4E2B-B6F7-AF16EFA5AFCA}" type="parTrans" cxnId="{B0613B5D-AC70-4F79-8C37-E2C725881898}">
      <dgm:prSet/>
      <dgm:spPr/>
      <dgm:t>
        <a:bodyPr/>
        <a:lstStyle/>
        <a:p>
          <a:endParaRPr lang="en-US"/>
        </a:p>
      </dgm:t>
    </dgm:pt>
    <dgm:pt modelId="{4317DED2-23A1-45E4-97D4-2680027223E0}" type="sibTrans" cxnId="{B0613B5D-AC70-4F79-8C37-E2C725881898}">
      <dgm:prSet/>
      <dgm:spPr/>
      <dgm:t>
        <a:bodyPr/>
        <a:lstStyle/>
        <a:p>
          <a:endParaRPr lang="en-US"/>
        </a:p>
      </dgm:t>
    </dgm:pt>
    <dgm:pt modelId="{0D438604-3E62-46C3-800F-50C26708E930}">
      <dgm:prSet/>
      <dgm:spPr/>
      <dgm:t>
        <a:bodyPr/>
        <a:lstStyle/>
        <a:p>
          <a:r>
            <a:rPr lang="en-US"/>
            <a:t>87% feel I belong in this neighborhood</a:t>
          </a:r>
        </a:p>
      </dgm:t>
    </dgm:pt>
    <dgm:pt modelId="{CD3D7AC3-FE28-418F-A4DF-B7E1100DBE4E}" type="parTrans" cxnId="{F3188770-F00D-49A0-9AEE-F5F68EFEB106}">
      <dgm:prSet/>
      <dgm:spPr/>
      <dgm:t>
        <a:bodyPr/>
        <a:lstStyle/>
        <a:p>
          <a:endParaRPr lang="en-US"/>
        </a:p>
      </dgm:t>
    </dgm:pt>
    <dgm:pt modelId="{1B280160-95B2-4249-9D8A-C3CD17EA62CF}" type="sibTrans" cxnId="{F3188770-F00D-49A0-9AEE-F5F68EFEB106}">
      <dgm:prSet/>
      <dgm:spPr/>
      <dgm:t>
        <a:bodyPr/>
        <a:lstStyle/>
        <a:p>
          <a:endParaRPr lang="en-US"/>
        </a:p>
      </dgm:t>
    </dgm:pt>
    <dgm:pt modelId="{7794C54A-27F9-41D5-9329-F3F58F543BBA}">
      <dgm:prSet/>
      <dgm:spPr/>
      <dgm:t>
        <a:bodyPr/>
        <a:lstStyle/>
        <a:p>
          <a:r>
            <a:rPr lang="en-US"/>
            <a:t>83% have friends and family in neighborhood</a:t>
          </a:r>
        </a:p>
      </dgm:t>
    </dgm:pt>
    <dgm:pt modelId="{4ED8AE50-4B69-49E6-9755-C8025F6D6F78}" type="parTrans" cxnId="{A4C7A962-9918-4BE4-A11F-39185E399B6F}">
      <dgm:prSet/>
      <dgm:spPr/>
      <dgm:t>
        <a:bodyPr/>
        <a:lstStyle/>
        <a:p>
          <a:endParaRPr lang="en-US"/>
        </a:p>
      </dgm:t>
    </dgm:pt>
    <dgm:pt modelId="{D4AF47FE-13CF-432F-B904-2EF05A574F9F}" type="sibTrans" cxnId="{A4C7A962-9918-4BE4-A11F-39185E399B6F}">
      <dgm:prSet/>
      <dgm:spPr/>
      <dgm:t>
        <a:bodyPr/>
        <a:lstStyle/>
        <a:p>
          <a:endParaRPr lang="en-US"/>
        </a:p>
      </dgm:t>
    </dgm:pt>
    <dgm:pt modelId="{FAA10AB1-6714-4363-874B-E03895B72FF6}" type="pres">
      <dgm:prSet presAssocID="{19085D09-520A-4B85-AF08-D6495074CBA2}" presName="root" presStyleCnt="0">
        <dgm:presLayoutVars>
          <dgm:dir/>
          <dgm:resizeHandles val="exact"/>
        </dgm:presLayoutVars>
      </dgm:prSet>
      <dgm:spPr/>
    </dgm:pt>
    <dgm:pt modelId="{9CD38779-8BB5-409F-AA4E-05F3EDB6F13F}" type="pres">
      <dgm:prSet presAssocID="{02746677-DAAB-4AC9-804D-E121A346EA01}" presName="compNode" presStyleCnt="0"/>
      <dgm:spPr/>
    </dgm:pt>
    <dgm:pt modelId="{C721E903-0AB3-4422-B7CA-BC78D9382F6B}" type="pres">
      <dgm:prSet presAssocID="{02746677-DAAB-4AC9-804D-E121A346EA01}" presName="bgRect" presStyleLbl="bgShp" presStyleIdx="0" presStyleCnt="6"/>
      <dgm:spPr/>
    </dgm:pt>
    <dgm:pt modelId="{25E5D402-433F-4328-9B08-AA8E52FE3C1D}" type="pres">
      <dgm:prSet presAssocID="{02746677-DAAB-4AC9-804D-E121A346EA0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ocial network"/>
        </a:ext>
      </dgm:extLst>
    </dgm:pt>
    <dgm:pt modelId="{872C8A3E-5E62-40C6-A425-D67491F1E2B2}" type="pres">
      <dgm:prSet presAssocID="{02746677-DAAB-4AC9-804D-E121A346EA01}" presName="spaceRect" presStyleCnt="0"/>
      <dgm:spPr/>
    </dgm:pt>
    <dgm:pt modelId="{14A386F4-10A8-4E5B-94A9-83AB47667340}" type="pres">
      <dgm:prSet presAssocID="{02746677-DAAB-4AC9-804D-E121A346EA01}" presName="parTx" presStyleLbl="revTx" presStyleIdx="0" presStyleCnt="6">
        <dgm:presLayoutVars>
          <dgm:chMax val="0"/>
          <dgm:chPref val="0"/>
        </dgm:presLayoutVars>
      </dgm:prSet>
      <dgm:spPr/>
    </dgm:pt>
    <dgm:pt modelId="{0F93451E-B6DB-40D4-9E6E-E511B9188037}" type="pres">
      <dgm:prSet presAssocID="{57A764DD-BBF6-40FB-BB89-0DBAB718C1D6}" presName="sibTrans" presStyleCnt="0"/>
      <dgm:spPr/>
    </dgm:pt>
    <dgm:pt modelId="{D75E9F92-FBB3-414A-952D-62A0898DD0F8}" type="pres">
      <dgm:prSet presAssocID="{FBC96FC2-1E12-45B8-B549-C7475A8E0EFC}" presName="compNode" presStyleCnt="0"/>
      <dgm:spPr/>
    </dgm:pt>
    <dgm:pt modelId="{20286FD8-D869-441F-89D0-5C70FB37280A}" type="pres">
      <dgm:prSet presAssocID="{FBC96FC2-1E12-45B8-B549-C7475A8E0EFC}" presName="bgRect" presStyleLbl="bgShp" presStyleIdx="1" presStyleCnt="6"/>
      <dgm:spPr/>
    </dgm:pt>
    <dgm:pt modelId="{14191A94-4B93-49AB-A66B-BDDB7478C6A3}" type="pres">
      <dgm:prSet presAssocID="{FBC96FC2-1E12-45B8-B549-C7475A8E0EFC}"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a:ext>
      </dgm:extLst>
    </dgm:pt>
    <dgm:pt modelId="{A7B4B2A7-DE30-499F-B5C6-D85CD0D5E9F5}" type="pres">
      <dgm:prSet presAssocID="{FBC96FC2-1E12-45B8-B549-C7475A8E0EFC}" presName="spaceRect" presStyleCnt="0"/>
      <dgm:spPr/>
    </dgm:pt>
    <dgm:pt modelId="{87660BF4-12DA-413C-9ADB-57E36FFA1B85}" type="pres">
      <dgm:prSet presAssocID="{FBC96FC2-1E12-45B8-B549-C7475A8E0EFC}" presName="parTx" presStyleLbl="revTx" presStyleIdx="1" presStyleCnt="6">
        <dgm:presLayoutVars>
          <dgm:chMax val="0"/>
          <dgm:chPref val="0"/>
        </dgm:presLayoutVars>
      </dgm:prSet>
      <dgm:spPr/>
    </dgm:pt>
    <dgm:pt modelId="{5807E154-462D-44A7-92D9-89263390D99E}" type="pres">
      <dgm:prSet presAssocID="{BD012820-66C7-476C-A773-28873BA9B7FD}" presName="sibTrans" presStyleCnt="0"/>
      <dgm:spPr/>
    </dgm:pt>
    <dgm:pt modelId="{1DD56E7B-AF2F-4D36-BA46-236063D27180}" type="pres">
      <dgm:prSet presAssocID="{8AD747A2-E858-47E8-AB5B-616693CD9328}" presName="compNode" presStyleCnt="0"/>
      <dgm:spPr/>
    </dgm:pt>
    <dgm:pt modelId="{3D1BCCA3-D57F-44D6-8456-3F7E1EB7B06B}" type="pres">
      <dgm:prSet presAssocID="{8AD747A2-E858-47E8-AB5B-616693CD9328}" presName="bgRect" presStyleLbl="bgShp" presStyleIdx="2" presStyleCnt="6"/>
      <dgm:spPr/>
    </dgm:pt>
    <dgm:pt modelId="{6C6D1D0A-B070-47DA-808C-BE2701BC948C}" type="pres">
      <dgm:prSet presAssocID="{8AD747A2-E858-47E8-AB5B-616693CD932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E7388048-0384-4543-A3DA-63EA3E08F31D}" type="pres">
      <dgm:prSet presAssocID="{8AD747A2-E858-47E8-AB5B-616693CD9328}" presName="spaceRect" presStyleCnt="0"/>
      <dgm:spPr/>
    </dgm:pt>
    <dgm:pt modelId="{B33D2045-B221-408C-908A-9218D18B300B}" type="pres">
      <dgm:prSet presAssocID="{8AD747A2-E858-47E8-AB5B-616693CD9328}" presName="parTx" presStyleLbl="revTx" presStyleIdx="2" presStyleCnt="6">
        <dgm:presLayoutVars>
          <dgm:chMax val="0"/>
          <dgm:chPref val="0"/>
        </dgm:presLayoutVars>
      </dgm:prSet>
      <dgm:spPr/>
    </dgm:pt>
    <dgm:pt modelId="{4D428E4E-216B-4780-A169-EB810DF17CE4}" type="pres">
      <dgm:prSet presAssocID="{36D445EE-3022-49A8-9D2B-8E6E3B83DFD1}" presName="sibTrans" presStyleCnt="0"/>
      <dgm:spPr/>
    </dgm:pt>
    <dgm:pt modelId="{6BA1FE19-F1D0-40F7-A2D0-D42C910E2460}" type="pres">
      <dgm:prSet presAssocID="{C40610AC-F63D-4B3C-B0E5-9CD533C630F3}" presName="compNode" presStyleCnt="0"/>
      <dgm:spPr/>
    </dgm:pt>
    <dgm:pt modelId="{D4731310-E389-403D-BA20-97B233E11267}" type="pres">
      <dgm:prSet presAssocID="{C40610AC-F63D-4B3C-B0E5-9CD533C630F3}" presName="bgRect" presStyleLbl="bgShp" presStyleIdx="3" presStyleCnt="6"/>
      <dgm:spPr/>
    </dgm:pt>
    <dgm:pt modelId="{F56BE6B1-DC51-4B63-AABF-A3DDA44D1866}" type="pres">
      <dgm:prSet presAssocID="{C40610AC-F63D-4B3C-B0E5-9CD533C630F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ccept"/>
        </a:ext>
      </dgm:extLst>
    </dgm:pt>
    <dgm:pt modelId="{87FA68E3-44AD-4451-B77A-725D991105D4}" type="pres">
      <dgm:prSet presAssocID="{C40610AC-F63D-4B3C-B0E5-9CD533C630F3}" presName="spaceRect" presStyleCnt="0"/>
      <dgm:spPr/>
    </dgm:pt>
    <dgm:pt modelId="{A66D12E5-045F-490D-BD76-0773DE5C352F}" type="pres">
      <dgm:prSet presAssocID="{C40610AC-F63D-4B3C-B0E5-9CD533C630F3}" presName="parTx" presStyleLbl="revTx" presStyleIdx="3" presStyleCnt="6">
        <dgm:presLayoutVars>
          <dgm:chMax val="0"/>
          <dgm:chPref val="0"/>
        </dgm:presLayoutVars>
      </dgm:prSet>
      <dgm:spPr/>
    </dgm:pt>
    <dgm:pt modelId="{C03F7C98-1CD5-4CAD-9534-779671846DB8}" type="pres">
      <dgm:prSet presAssocID="{4317DED2-23A1-45E4-97D4-2680027223E0}" presName="sibTrans" presStyleCnt="0"/>
      <dgm:spPr/>
    </dgm:pt>
    <dgm:pt modelId="{9B5132EB-F3E2-4FE6-9B70-4955A7AE3A40}" type="pres">
      <dgm:prSet presAssocID="{0D438604-3E62-46C3-800F-50C26708E930}" presName="compNode" presStyleCnt="0"/>
      <dgm:spPr/>
    </dgm:pt>
    <dgm:pt modelId="{AC535A7C-492E-4490-B691-DCC7C44FFF64}" type="pres">
      <dgm:prSet presAssocID="{0D438604-3E62-46C3-800F-50C26708E930}" presName="bgRect" presStyleLbl="bgShp" presStyleIdx="4" presStyleCnt="6"/>
      <dgm:spPr/>
    </dgm:pt>
    <dgm:pt modelId="{3AC41149-EF0F-48CC-872F-DA0ABAF423E9}" type="pres">
      <dgm:prSet presAssocID="{0D438604-3E62-46C3-800F-50C26708E93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lationship"/>
        </a:ext>
      </dgm:extLst>
    </dgm:pt>
    <dgm:pt modelId="{F4D8F8D5-9F57-49DD-8311-9F28EE64B075}" type="pres">
      <dgm:prSet presAssocID="{0D438604-3E62-46C3-800F-50C26708E930}" presName="spaceRect" presStyleCnt="0"/>
      <dgm:spPr/>
    </dgm:pt>
    <dgm:pt modelId="{5D5E2D06-0488-44D3-BD47-D9E1801BB81B}" type="pres">
      <dgm:prSet presAssocID="{0D438604-3E62-46C3-800F-50C26708E930}" presName="parTx" presStyleLbl="revTx" presStyleIdx="4" presStyleCnt="6">
        <dgm:presLayoutVars>
          <dgm:chMax val="0"/>
          <dgm:chPref val="0"/>
        </dgm:presLayoutVars>
      </dgm:prSet>
      <dgm:spPr/>
    </dgm:pt>
    <dgm:pt modelId="{884E9ABB-C1EE-44A9-9342-FC055691226C}" type="pres">
      <dgm:prSet presAssocID="{1B280160-95B2-4249-9D8A-C3CD17EA62CF}" presName="sibTrans" presStyleCnt="0"/>
      <dgm:spPr/>
    </dgm:pt>
    <dgm:pt modelId="{7C8B14E5-D9D2-4154-8EEC-D0399AA1D961}" type="pres">
      <dgm:prSet presAssocID="{7794C54A-27F9-41D5-9329-F3F58F543BBA}" presName="compNode" presStyleCnt="0"/>
      <dgm:spPr/>
    </dgm:pt>
    <dgm:pt modelId="{0EF4BD95-1AB5-46CC-BB02-0C2F97F53A4B}" type="pres">
      <dgm:prSet presAssocID="{7794C54A-27F9-41D5-9329-F3F58F543BBA}" presName="bgRect" presStyleLbl="bgShp" presStyleIdx="5" presStyleCnt="6"/>
      <dgm:spPr/>
    </dgm:pt>
    <dgm:pt modelId="{07E8EF38-5536-416D-95E2-3D393F54703D}" type="pres">
      <dgm:prSet presAssocID="{7794C54A-27F9-41D5-9329-F3F58F543BB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amily"/>
        </a:ext>
      </dgm:extLst>
    </dgm:pt>
    <dgm:pt modelId="{A9018202-8933-4E34-801C-CD0BE454256C}" type="pres">
      <dgm:prSet presAssocID="{7794C54A-27F9-41D5-9329-F3F58F543BBA}" presName="spaceRect" presStyleCnt="0"/>
      <dgm:spPr/>
    </dgm:pt>
    <dgm:pt modelId="{FCA0BE03-831F-409A-BE62-E079A7D40604}" type="pres">
      <dgm:prSet presAssocID="{7794C54A-27F9-41D5-9329-F3F58F543BBA}" presName="parTx" presStyleLbl="revTx" presStyleIdx="5" presStyleCnt="6">
        <dgm:presLayoutVars>
          <dgm:chMax val="0"/>
          <dgm:chPref val="0"/>
        </dgm:presLayoutVars>
      </dgm:prSet>
      <dgm:spPr/>
    </dgm:pt>
  </dgm:ptLst>
  <dgm:cxnLst>
    <dgm:cxn modelId="{8C83350A-DA30-4247-8670-759B65289651}" type="presOf" srcId="{C40610AC-F63D-4B3C-B0E5-9CD533C630F3}" destId="{A66D12E5-045F-490D-BD76-0773DE5C352F}" srcOrd="0" destOrd="0" presId="urn:microsoft.com/office/officeart/2018/2/layout/IconVerticalSolidList"/>
    <dgm:cxn modelId="{46360C18-660F-4B53-B7A0-F78DD346018A}" type="presOf" srcId="{FBC96FC2-1E12-45B8-B549-C7475A8E0EFC}" destId="{87660BF4-12DA-413C-9ADB-57E36FFA1B85}" srcOrd="0" destOrd="0" presId="urn:microsoft.com/office/officeart/2018/2/layout/IconVerticalSolidList"/>
    <dgm:cxn modelId="{23B3121D-6748-4EB7-A419-12F834F3993F}" type="presOf" srcId="{19085D09-520A-4B85-AF08-D6495074CBA2}" destId="{FAA10AB1-6714-4363-874B-E03895B72FF6}" srcOrd="0" destOrd="0" presId="urn:microsoft.com/office/officeart/2018/2/layout/IconVerticalSolidList"/>
    <dgm:cxn modelId="{5D9B6127-8B52-4C52-9795-3A86462640AD}" type="presOf" srcId="{8AD747A2-E858-47E8-AB5B-616693CD9328}" destId="{B33D2045-B221-408C-908A-9218D18B300B}" srcOrd="0" destOrd="0" presId="urn:microsoft.com/office/officeart/2018/2/layout/IconVerticalSolidList"/>
    <dgm:cxn modelId="{B0613B5D-AC70-4F79-8C37-E2C725881898}" srcId="{19085D09-520A-4B85-AF08-D6495074CBA2}" destId="{C40610AC-F63D-4B3C-B0E5-9CD533C630F3}" srcOrd="3" destOrd="0" parTransId="{0297D87D-E658-4E2B-B6F7-AF16EFA5AFCA}" sibTransId="{4317DED2-23A1-45E4-97D4-2680027223E0}"/>
    <dgm:cxn modelId="{A4C7A962-9918-4BE4-A11F-39185E399B6F}" srcId="{19085D09-520A-4B85-AF08-D6495074CBA2}" destId="{7794C54A-27F9-41D5-9329-F3F58F543BBA}" srcOrd="5" destOrd="0" parTransId="{4ED8AE50-4B69-49E6-9755-C8025F6D6F78}" sibTransId="{D4AF47FE-13CF-432F-B904-2EF05A574F9F}"/>
    <dgm:cxn modelId="{21A5D66B-6C7F-44B0-8387-8BFE3171F414}" type="presOf" srcId="{02746677-DAAB-4AC9-804D-E121A346EA01}" destId="{14A386F4-10A8-4E5B-94A9-83AB47667340}" srcOrd="0" destOrd="0" presId="urn:microsoft.com/office/officeart/2018/2/layout/IconVerticalSolidList"/>
    <dgm:cxn modelId="{F3188770-F00D-49A0-9AEE-F5F68EFEB106}" srcId="{19085D09-520A-4B85-AF08-D6495074CBA2}" destId="{0D438604-3E62-46C3-800F-50C26708E930}" srcOrd="4" destOrd="0" parTransId="{CD3D7AC3-FE28-418F-A4DF-B7E1100DBE4E}" sibTransId="{1B280160-95B2-4249-9D8A-C3CD17EA62CF}"/>
    <dgm:cxn modelId="{25FD6255-75A5-4912-9954-30B83FDC8D0C}" srcId="{19085D09-520A-4B85-AF08-D6495074CBA2}" destId="{FBC96FC2-1E12-45B8-B549-C7475A8E0EFC}" srcOrd="1" destOrd="0" parTransId="{2ABAE1EB-0FB4-4137-A9DD-A12622C685B2}" sibTransId="{BD012820-66C7-476C-A773-28873BA9B7FD}"/>
    <dgm:cxn modelId="{BEDF6179-CE13-4DC0-950B-D39D7A50F25E}" srcId="{19085D09-520A-4B85-AF08-D6495074CBA2}" destId="{02746677-DAAB-4AC9-804D-E121A346EA01}" srcOrd="0" destOrd="0" parTransId="{AFB2C4FB-BD81-4863-9F5C-01E6B6860DB9}" sibTransId="{57A764DD-BBF6-40FB-BB89-0DBAB718C1D6}"/>
    <dgm:cxn modelId="{59A829A8-822D-464B-B2DE-6136858F1A32}" type="presOf" srcId="{7794C54A-27F9-41D5-9329-F3F58F543BBA}" destId="{FCA0BE03-831F-409A-BE62-E079A7D40604}" srcOrd="0" destOrd="0" presId="urn:microsoft.com/office/officeart/2018/2/layout/IconVerticalSolidList"/>
    <dgm:cxn modelId="{D905B0BC-EC75-4B46-93B2-BDF365AFBF45}" type="presOf" srcId="{0D438604-3E62-46C3-800F-50C26708E930}" destId="{5D5E2D06-0488-44D3-BD47-D9E1801BB81B}" srcOrd="0" destOrd="0" presId="urn:microsoft.com/office/officeart/2018/2/layout/IconVerticalSolidList"/>
    <dgm:cxn modelId="{5032C8C0-00FC-4578-A8BD-22B1659F3354}" srcId="{19085D09-520A-4B85-AF08-D6495074CBA2}" destId="{8AD747A2-E858-47E8-AB5B-616693CD9328}" srcOrd="2" destOrd="0" parTransId="{60C046EB-9DBA-4865-82B3-8C535EA4EB80}" sibTransId="{36D445EE-3022-49A8-9D2B-8E6E3B83DFD1}"/>
    <dgm:cxn modelId="{FEE87970-0BC6-4576-8536-BA9E7B438662}" type="presParOf" srcId="{FAA10AB1-6714-4363-874B-E03895B72FF6}" destId="{9CD38779-8BB5-409F-AA4E-05F3EDB6F13F}" srcOrd="0" destOrd="0" presId="urn:microsoft.com/office/officeart/2018/2/layout/IconVerticalSolidList"/>
    <dgm:cxn modelId="{4A355E54-3E4D-4A9C-AD3F-AB86AC286C66}" type="presParOf" srcId="{9CD38779-8BB5-409F-AA4E-05F3EDB6F13F}" destId="{C721E903-0AB3-4422-B7CA-BC78D9382F6B}" srcOrd="0" destOrd="0" presId="urn:microsoft.com/office/officeart/2018/2/layout/IconVerticalSolidList"/>
    <dgm:cxn modelId="{F94223A6-100E-456D-AE41-895C0A47F04B}" type="presParOf" srcId="{9CD38779-8BB5-409F-AA4E-05F3EDB6F13F}" destId="{25E5D402-433F-4328-9B08-AA8E52FE3C1D}" srcOrd="1" destOrd="0" presId="urn:microsoft.com/office/officeart/2018/2/layout/IconVerticalSolidList"/>
    <dgm:cxn modelId="{02A641A3-E55B-489A-872A-A37209389BBF}" type="presParOf" srcId="{9CD38779-8BB5-409F-AA4E-05F3EDB6F13F}" destId="{872C8A3E-5E62-40C6-A425-D67491F1E2B2}" srcOrd="2" destOrd="0" presId="urn:microsoft.com/office/officeart/2018/2/layout/IconVerticalSolidList"/>
    <dgm:cxn modelId="{74FB438C-C406-4F27-A731-E10E3215467F}" type="presParOf" srcId="{9CD38779-8BB5-409F-AA4E-05F3EDB6F13F}" destId="{14A386F4-10A8-4E5B-94A9-83AB47667340}" srcOrd="3" destOrd="0" presId="urn:microsoft.com/office/officeart/2018/2/layout/IconVerticalSolidList"/>
    <dgm:cxn modelId="{5512DC67-41BF-4BF9-8C05-612CEBECDD78}" type="presParOf" srcId="{FAA10AB1-6714-4363-874B-E03895B72FF6}" destId="{0F93451E-B6DB-40D4-9E6E-E511B9188037}" srcOrd="1" destOrd="0" presId="urn:microsoft.com/office/officeart/2018/2/layout/IconVerticalSolidList"/>
    <dgm:cxn modelId="{D3DE5FD2-8DD4-410E-907B-5FE1E7359836}" type="presParOf" srcId="{FAA10AB1-6714-4363-874B-E03895B72FF6}" destId="{D75E9F92-FBB3-414A-952D-62A0898DD0F8}" srcOrd="2" destOrd="0" presId="urn:microsoft.com/office/officeart/2018/2/layout/IconVerticalSolidList"/>
    <dgm:cxn modelId="{00A360C1-5F8C-4385-9E39-278460AD3D28}" type="presParOf" srcId="{D75E9F92-FBB3-414A-952D-62A0898DD0F8}" destId="{20286FD8-D869-441F-89D0-5C70FB37280A}" srcOrd="0" destOrd="0" presId="urn:microsoft.com/office/officeart/2018/2/layout/IconVerticalSolidList"/>
    <dgm:cxn modelId="{64EA2549-A626-4EBF-8019-93B77D6C3FD0}" type="presParOf" srcId="{D75E9F92-FBB3-414A-952D-62A0898DD0F8}" destId="{14191A94-4B93-49AB-A66B-BDDB7478C6A3}" srcOrd="1" destOrd="0" presId="urn:microsoft.com/office/officeart/2018/2/layout/IconVerticalSolidList"/>
    <dgm:cxn modelId="{42A325DD-382D-4028-95B5-04503B5E6BD0}" type="presParOf" srcId="{D75E9F92-FBB3-414A-952D-62A0898DD0F8}" destId="{A7B4B2A7-DE30-499F-B5C6-D85CD0D5E9F5}" srcOrd="2" destOrd="0" presId="urn:microsoft.com/office/officeart/2018/2/layout/IconVerticalSolidList"/>
    <dgm:cxn modelId="{F64D639D-9CC1-479D-9DBC-B0F40060AE94}" type="presParOf" srcId="{D75E9F92-FBB3-414A-952D-62A0898DD0F8}" destId="{87660BF4-12DA-413C-9ADB-57E36FFA1B85}" srcOrd="3" destOrd="0" presId="urn:microsoft.com/office/officeart/2018/2/layout/IconVerticalSolidList"/>
    <dgm:cxn modelId="{53C609F5-16AD-4FEA-9B1D-7BAC6E5B9404}" type="presParOf" srcId="{FAA10AB1-6714-4363-874B-E03895B72FF6}" destId="{5807E154-462D-44A7-92D9-89263390D99E}" srcOrd="3" destOrd="0" presId="urn:microsoft.com/office/officeart/2018/2/layout/IconVerticalSolidList"/>
    <dgm:cxn modelId="{EC7A2AA5-E5AE-42D4-89D9-0B39FBEDF5E5}" type="presParOf" srcId="{FAA10AB1-6714-4363-874B-E03895B72FF6}" destId="{1DD56E7B-AF2F-4D36-BA46-236063D27180}" srcOrd="4" destOrd="0" presId="urn:microsoft.com/office/officeart/2018/2/layout/IconVerticalSolidList"/>
    <dgm:cxn modelId="{99F08E5A-90A4-4B47-B464-1B936E23ED97}" type="presParOf" srcId="{1DD56E7B-AF2F-4D36-BA46-236063D27180}" destId="{3D1BCCA3-D57F-44D6-8456-3F7E1EB7B06B}" srcOrd="0" destOrd="0" presId="urn:microsoft.com/office/officeart/2018/2/layout/IconVerticalSolidList"/>
    <dgm:cxn modelId="{207BAE70-50FB-4302-9A86-4C8FF90CBB12}" type="presParOf" srcId="{1DD56E7B-AF2F-4D36-BA46-236063D27180}" destId="{6C6D1D0A-B070-47DA-808C-BE2701BC948C}" srcOrd="1" destOrd="0" presId="urn:microsoft.com/office/officeart/2018/2/layout/IconVerticalSolidList"/>
    <dgm:cxn modelId="{FE636751-E4E3-4784-8FBE-CB1F118C3B05}" type="presParOf" srcId="{1DD56E7B-AF2F-4D36-BA46-236063D27180}" destId="{E7388048-0384-4543-A3DA-63EA3E08F31D}" srcOrd="2" destOrd="0" presId="urn:microsoft.com/office/officeart/2018/2/layout/IconVerticalSolidList"/>
    <dgm:cxn modelId="{E7DD9B77-26CD-43EA-9BE2-113D08D5D680}" type="presParOf" srcId="{1DD56E7B-AF2F-4D36-BA46-236063D27180}" destId="{B33D2045-B221-408C-908A-9218D18B300B}" srcOrd="3" destOrd="0" presId="urn:microsoft.com/office/officeart/2018/2/layout/IconVerticalSolidList"/>
    <dgm:cxn modelId="{4B1B0B5A-A157-4612-8824-D1BF2323FFC0}" type="presParOf" srcId="{FAA10AB1-6714-4363-874B-E03895B72FF6}" destId="{4D428E4E-216B-4780-A169-EB810DF17CE4}" srcOrd="5" destOrd="0" presId="urn:microsoft.com/office/officeart/2018/2/layout/IconVerticalSolidList"/>
    <dgm:cxn modelId="{E872B86D-3072-498C-9348-2062ECE671D6}" type="presParOf" srcId="{FAA10AB1-6714-4363-874B-E03895B72FF6}" destId="{6BA1FE19-F1D0-40F7-A2D0-D42C910E2460}" srcOrd="6" destOrd="0" presId="urn:microsoft.com/office/officeart/2018/2/layout/IconVerticalSolidList"/>
    <dgm:cxn modelId="{86508BFE-218D-4237-B934-9295A795B560}" type="presParOf" srcId="{6BA1FE19-F1D0-40F7-A2D0-D42C910E2460}" destId="{D4731310-E389-403D-BA20-97B233E11267}" srcOrd="0" destOrd="0" presId="urn:microsoft.com/office/officeart/2018/2/layout/IconVerticalSolidList"/>
    <dgm:cxn modelId="{5A4C112E-8483-47DC-85E9-183536F9C0AB}" type="presParOf" srcId="{6BA1FE19-F1D0-40F7-A2D0-D42C910E2460}" destId="{F56BE6B1-DC51-4B63-AABF-A3DDA44D1866}" srcOrd="1" destOrd="0" presId="urn:microsoft.com/office/officeart/2018/2/layout/IconVerticalSolidList"/>
    <dgm:cxn modelId="{EB082D42-BDA5-4DA8-96F2-1478A09E73DD}" type="presParOf" srcId="{6BA1FE19-F1D0-40F7-A2D0-D42C910E2460}" destId="{87FA68E3-44AD-4451-B77A-725D991105D4}" srcOrd="2" destOrd="0" presId="urn:microsoft.com/office/officeart/2018/2/layout/IconVerticalSolidList"/>
    <dgm:cxn modelId="{6623E196-29F4-4F6D-965E-4A69928C18FF}" type="presParOf" srcId="{6BA1FE19-F1D0-40F7-A2D0-D42C910E2460}" destId="{A66D12E5-045F-490D-BD76-0773DE5C352F}" srcOrd="3" destOrd="0" presId="urn:microsoft.com/office/officeart/2018/2/layout/IconVerticalSolidList"/>
    <dgm:cxn modelId="{734D5496-3B5E-48D0-B112-D6C3CCD4171A}" type="presParOf" srcId="{FAA10AB1-6714-4363-874B-E03895B72FF6}" destId="{C03F7C98-1CD5-4CAD-9534-779671846DB8}" srcOrd="7" destOrd="0" presId="urn:microsoft.com/office/officeart/2018/2/layout/IconVerticalSolidList"/>
    <dgm:cxn modelId="{203BCC69-F31B-4C0F-A8BE-3AEC51B231A4}" type="presParOf" srcId="{FAA10AB1-6714-4363-874B-E03895B72FF6}" destId="{9B5132EB-F3E2-4FE6-9B70-4955A7AE3A40}" srcOrd="8" destOrd="0" presId="urn:microsoft.com/office/officeart/2018/2/layout/IconVerticalSolidList"/>
    <dgm:cxn modelId="{12A9648B-F30F-45F3-B435-4F9B73975902}" type="presParOf" srcId="{9B5132EB-F3E2-4FE6-9B70-4955A7AE3A40}" destId="{AC535A7C-492E-4490-B691-DCC7C44FFF64}" srcOrd="0" destOrd="0" presId="urn:microsoft.com/office/officeart/2018/2/layout/IconVerticalSolidList"/>
    <dgm:cxn modelId="{075F2624-EA00-4D3A-89A4-13F9396DBBFB}" type="presParOf" srcId="{9B5132EB-F3E2-4FE6-9B70-4955A7AE3A40}" destId="{3AC41149-EF0F-48CC-872F-DA0ABAF423E9}" srcOrd="1" destOrd="0" presId="urn:microsoft.com/office/officeart/2018/2/layout/IconVerticalSolidList"/>
    <dgm:cxn modelId="{8B8492D2-6689-4DD6-8E90-2A3422C477BD}" type="presParOf" srcId="{9B5132EB-F3E2-4FE6-9B70-4955A7AE3A40}" destId="{F4D8F8D5-9F57-49DD-8311-9F28EE64B075}" srcOrd="2" destOrd="0" presId="urn:microsoft.com/office/officeart/2018/2/layout/IconVerticalSolidList"/>
    <dgm:cxn modelId="{8D22676D-088F-4BF1-AAEF-1D06CB6EA553}" type="presParOf" srcId="{9B5132EB-F3E2-4FE6-9B70-4955A7AE3A40}" destId="{5D5E2D06-0488-44D3-BD47-D9E1801BB81B}" srcOrd="3" destOrd="0" presId="urn:microsoft.com/office/officeart/2018/2/layout/IconVerticalSolidList"/>
    <dgm:cxn modelId="{E6318934-5EA8-4C8E-8E5F-3E23F87437EA}" type="presParOf" srcId="{FAA10AB1-6714-4363-874B-E03895B72FF6}" destId="{884E9ABB-C1EE-44A9-9342-FC055691226C}" srcOrd="9" destOrd="0" presId="urn:microsoft.com/office/officeart/2018/2/layout/IconVerticalSolidList"/>
    <dgm:cxn modelId="{6F6379FA-8FBB-4E6A-B5D2-09B9B6AC831B}" type="presParOf" srcId="{FAA10AB1-6714-4363-874B-E03895B72FF6}" destId="{7C8B14E5-D9D2-4154-8EEC-D0399AA1D961}" srcOrd="10" destOrd="0" presId="urn:microsoft.com/office/officeart/2018/2/layout/IconVerticalSolidList"/>
    <dgm:cxn modelId="{11C02666-BED0-44EC-B91D-F81B3DE1E473}" type="presParOf" srcId="{7C8B14E5-D9D2-4154-8EEC-D0399AA1D961}" destId="{0EF4BD95-1AB5-46CC-BB02-0C2F97F53A4B}" srcOrd="0" destOrd="0" presId="urn:microsoft.com/office/officeart/2018/2/layout/IconVerticalSolidList"/>
    <dgm:cxn modelId="{64051FBD-D010-4BF0-9D7F-9CFCE44F40B4}" type="presParOf" srcId="{7C8B14E5-D9D2-4154-8EEC-D0399AA1D961}" destId="{07E8EF38-5536-416D-95E2-3D393F54703D}" srcOrd="1" destOrd="0" presId="urn:microsoft.com/office/officeart/2018/2/layout/IconVerticalSolidList"/>
    <dgm:cxn modelId="{1E686B0B-B635-446C-AD29-768543C94113}" type="presParOf" srcId="{7C8B14E5-D9D2-4154-8EEC-D0399AA1D961}" destId="{A9018202-8933-4E34-801C-CD0BE454256C}" srcOrd="2" destOrd="0" presId="urn:microsoft.com/office/officeart/2018/2/layout/IconVerticalSolidList"/>
    <dgm:cxn modelId="{993BDAF3-BBBE-477D-8643-ACB8BAB6EABE}" type="presParOf" srcId="{7C8B14E5-D9D2-4154-8EEC-D0399AA1D961}" destId="{FCA0BE03-831F-409A-BE62-E079A7D406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085D09-520A-4B85-AF08-D6495074CB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746677-DAAB-4AC9-804D-E121A346EA01}">
      <dgm:prSet/>
      <dgm:spPr/>
      <dgm:t>
        <a:bodyPr/>
        <a:lstStyle/>
        <a:p>
          <a:pPr>
            <a:lnSpc>
              <a:spcPct val="100000"/>
            </a:lnSpc>
          </a:pPr>
          <a:r>
            <a:rPr lang="en-US" dirty="0"/>
            <a:t>78% participate in arts and cultural events 	</a:t>
          </a:r>
        </a:p>
        <a:p>
          <a:pPr>
            <a:lnSpc>
              <a:spcPct val="100000"/>
            </a:lnSpc>
          </a:pPr>
          <a:r>
            <a:rPr lang="en-US" dirty="0"/>
            <a:t>53% indicate increased participation since moving in</a:t>
          </a:r>
        </a:p>
      </dgm:t>
    </dgm:pt>
    <dgm:pt modelId="{AFB2C4FB-BD81-4863-9F5C-01E6B6860DB9}" type="parTrans" cxnId="{BEDF6179-CE13-4DC0-950B-D39D7A50F25E}">
      <dgm:prSet/>
      <dgm:spPr/>
      <dgm:t>
        <a:bodyPr/>
        <a:lstStyle/>
        <a:p>
          <a:endParaRPr lang="en-US"/>
        </a:p>
      </dgm:t>
    </dgm:pt>
    <dgm:pt modelId="{57A764DD-BBF6-40FB-BB89-0DBAB718C1D6}" type="sibTrans" cxnId="{BEDF6179-CE13-4DC0-950B-D39D7A50F25E}">
      <dgm:prSet/>
      <dgm:spPr/>
      <dgm:t>
        <a:bodyPr/>
        <a:lstStyle/>
        <a:p>
          <a:endParaRPr lang="en-US"/>
        </a:p>
      </dgm:t>
    </dgm:pt>
    <dgm:pt modelId="{FBC96FC2-1E12-45B8-B549-C7475A8E0EFC}">
      <dgm:prSet/>
      <dgm:spPr/>
      <dgm:t>
        <a:bodyPr/>
        <a:lstStyle/>
        <a:p>
          <a:pPr>
            <a:lnSpc>
              <a:spcPct val="100000"/>
            </a:lnSpc>
          </a:pPr>
          <a:r>
            <a:rPr lang="en-US" dirty="0"/>
            <a:t>56% spend time volunteering</a:t>
          </a:r>
        </a:p>
        <a:p>
          <a:pPr>
            <a:lnSpc>
              <a:spcPct val="100000"/>
            </a:lnSpc>
          </a:pPr>
          <a:r>
            <a:rPr lang="en-US" dirty="0"/>
            <a:t>24% report increased civic engagement since moving in.</a:t>
          </a:r>
        </a:p>
      </dgm:t>
    </dgm:pt>
    <dgm:pt modelId="{2ABAE1EB-0FB4-4137-A9DD-A12622C685B2}" type="parTrans" cxnId="{25FD6255-75A5-4912-9954-30B83FDC8D0C}">
      <dgm:prSet/>
      <dgm:spPr/>
      <dgm:t>
        <a:bodyPr/>
        <a:lstStyle/>
        <a:p>
          <a:endParaRPr lang="en-US"/>
        </a:p>
      </dgm:t>
    </dgm:pt>
    <dgm:pt modelId="{BD012820-66C7-476C-A773-28873BA9B7FD}" type="sibTrans" cxnId="{25FD6255-75A5-4912-9954-30B83FDC8D0C}">
      <dgm:prSet/>
      <dgm:spPr/>
      <dgm:t>
        <a:bodyPr/>
        <a:lstStyle/>
        <a:p>
          <a:endParaRPr lang="en-US"/>
        </a:p>
      </dgm:t>
    </dgm:pt>
    <dgm:pt modelId="{8AD747A2-E858-47E8-AB5B-616693CD9328}">
      <dgm:prSet/>
      <dgm:spPr/>
      <dgm:t>
        <a:bodyPr/>
        <a:lstStyle/>
        <a:p>
          <a:pPr>
            <a:lnSpc>
              <a:spcPct val="100000"/>
            </a:lnSpc>
          </a:pPr>
          <a:r>
            <a:rPr lang="en-US" dirty="0"/>
            <a:t>50% report getting to work and/or school is more convenient</a:t>
          </a:r>
        </a:p>
      </dgm:t>
    </dgm:pt>
    <dgm:pt modelId="{60C046EB-9DBA-4865-82B3-8C535EA4EB80}" type="parTrans" cxnId="{5032C8C0-00FC-4578-A8BD-22B1659F3354}">
      <dgm:prSet/>
      <dgm:spPr/>
      <dgm:t>
        <a:bodyPr/>
        <a:lstStyle/>
        <a:p>
          <a:endParaRPr lang="en-US"/>
        </a:p>
      </dgm:t>
    </dgm:pt>
    <dgm:pt modelId="{36D445EE-3022-49A8-9D2B-8E6E3B83DFD1}" type="sibTrans" cxnId="{5032C8C0-00FC-4578-A8BD-22B1659F3354}">
      <dgm:prSet/>
      <dgm:spPr/>
      <dgm:t>
        <a:bodyPr/>
        <a:lstStyle/>
        <a:p>
          <a:endParaRPr lang="en-US"/>
        </a:p>
      </dgm:t>
    </dgm:pt>
    <dgm:pt modelId="{FAA10AB1-6714-4363-874B-E03895B72FF6}" type="pres">
      <dgm:prSet presAssocID="{19085D09-520A-4B85-AF08-D6495074CBA2}" presName="root" presStyleCnt="0">
        <dgm:presLayoutVars>
          <dgm:dir/>
          <dgm:resizeHandles val="exact"/>
        </dgm:presLayoutVars>
      </dgm:prSet>
      <dgm:spPr/>
    </dgm:pt>
    <dgm:pt modelId="{9CD38779-8BB5-409F-AA4E-05F3EDB6F13F}" type="pres">
      <dgm:prSet presAssocID="{02746677-DAAB-4AC9-804D-E121A346EA01}" presName="compNode" presStyleCnt="0"/>
      <dgm:spPr/>
    </dgm:pt>
    <dgm:pt modelId="{C721E903-0AB3-4422-B7CA-BC78D9382F6B}" type="pres">
      <dgm:prSet presAssocID="{02746677-DAAB-4AC9-804D-E121A346EA01}" presName="bgRect" presStyleLbl="bgShp" presStyleIdx="0" presStyleCnt="3"/>
      <dgm:spPr/>
    </dgm:pt>
    <dgm:pt modelId="{25E5D402-433F-4328-9B08-AA8E52FE3C1D}" type="pres">
      <dgm:prSet presAssocID="{02746677-DAAB-4AC9-804D-E121A346EA0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rama"/>
        </a:ext>
      </dgm:extLst>
    </dgm:pt>
    <dgm:pt modelId="{872C8A3E-5E62-40C6-A425-D67491F1E2B2}" type="pres">
      <dgm:prSet presAssocID="{02746677-DAAB-4AC9-804D-E121A346EA01}" presName="spaceRect" presStyleCnt="0"/>
      <dgm:spPr/>
    </dgm:pt>
    <dgm:pt modelId="{14A386F4-10A8-4E5B-94A9-83AB47667340}" type="pres">
      <dgm:prSet presAssocID="{02746677-DAAB-4AC9-804D-E121A346EA01}" presName="parTx" presStyleLbl="revTx" presStyleIdx="0" presStyleCnt="3" custScaleX="100298">
        <dgm:presLayoutVars>
          <dgm:chMax val="0"/>
          <dgm:chPref val="0"/>
        </dgm:presLayoutVars>
      </dgm:prSet>
      <dgm:spPr/>
    </dgm:pt>
    <dgm:pt modelId="{0F93451E-B6DB-40D4-9E6E-E511B9188037}" type="pres">
      <dgm:prSet presAssocID="{57A764DD-BBF6-40FB-BB89-0DBAB718C1D6}" presName="sibTrans" presStyleCnt="0"/>
      <dgm:spPr/>
    </dgm:pt>
    <dgm:pt modelId="{D75E9F92-FBB3-414A-952D-62A0898DD0F8}" type="pres">
      <dgm:prSet presAssocID="{FBC96FC2-1E12-45B8-B549-C7475A8E0EFC}" presName="compNode" presStyleCnt="0"/>
      <dgm:spPr/>
    </dgm:pt>
    <dgm:pt modelId="{20286FD8-D869-441F-89D0-5C70FB37280A}" type="pres">
      <dgm:prSet presAssocID="{FBC96FC2-1E12-45B8-B549-C7475A8E0EFC}" presName="bgRect" presStyleLbl="bgShp" presStyleIdx="1" presStyleCnt="3"/>
      <dgm:spPr/>
    </dgm:pt>
    <dgm:pt modelId="{14191A94-4B93-49AB-A66B-BDDB7478C6A3}" type="pres">
      <dgm:prSet presAssocID="{FBC96FC2-1E12-45B8-B549-C7475A8E0EFC}" presName="iconRect" presStyleLbl="node1" presStyleIdx="1" presStyleCnt="3"/>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ers"/>
        </a:ext>
      </dgm:extLst>
    </dgm:pt>
    <dgm:pt modelId="{A7B4B2A7-DE30-499F-B5C6-D85CD0D5E9F5}" type="pres">
      <dgm:prSet presAssocID="{FBC96FC2-1E12-45B8-B549-C7475A8E0EFC}" presName="spaceRect" presStyleCnt="0"/>
      <dgm:spPr/>
    </dgm:pt>
    <dgm:pt modelId="{87660BF4-12DA-413C-9ADB-57E36FFA1B85}" type="pres">
      <dgm:prSet presAssocID="{FBC96FC2-1E12-45B8-B549-C7475A8E0EFC}" presName="parTx" presStyleLbl="revTx" presStyleIdx="1" presStyleCnt="3">
        <dgm:presLayoutVars>
          <dgm:chMax val="0"/>
          <dgm:chPref val="0"/>
        </dgm:presLayoutVars>
      </dgm:prSet>
      <dgm:spPr/>
    </dgm:pt>
    <dgm:pt modelId="{5807E154-462D-44A7-92D9-89263390D99E}" type="pres">
      <dgm:prSet presAssocID="{BD012820-66C7-476C-A773-28873BA9B7FD}" presName="sibTrans" presStyleCnt="0"/>
      <dgm:spPr/>
    </dgm:pt>
    <dgm:pt modelId="{1DD56E7B-AF2F-4D36-BA46-236063D27180}" type="pres">
      <dgm:prSet presAssocID="{8AD747A2-E858-47E8-AB5B-616693CD9328}" presName="compNode" presStyleCnt="0"/>
      <dgm:spPr/>
    </dgm:pt>
    <dgm:pt modelId="{3D1BCCA3-D57F-44D6-8456-3F7E1EB7B06B}" type="pres">
      <dgm:prSet presAssocID="{8AD747A2-E858-47E8-AB5B-616693CD9328}" presName="bgRect" presStyleLbl="bgShp" presStyleIdx="2" presStyleCnt="3"/>
      <dgm:spPr/>
    </dgm:pt>
    <dgm:pt modelId="{6C6D1D0A-B070-47DA-808C-BE2701BC948C}" type="pres">
      <dgm:prSet presAssocID="{8AD747A2-E858-47E8-AB5B-616693CD9328}" presName="iconRect" presStyleLbl="node1" presStyleIdx="2" presStyleCnt="3" custLinFactNeighborY="-732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ar"/>
        </a:ext>
      </dgm:extLst>
    </dgm:pt>
    <dgm:pt modelId="{E7388048-0384-4543-A3DA-63EA3E08F31D}" type="pres">
      <dgm:prSet presAssocID="{8AD747A2-E858-47E8-AB5B-616693CD9328}" presName="spaceRect" presStyleCnt="0"/>
      <dgm:spPr/>
    </dgm:pt>
    <dgm:pt modelId="{B33D2045-B221-408C-908A-9218D18B300B}" type="pres">
      <dgm:prSet presAssocID="{8AD747A2-E858-47E8-AB5B-616693CD9328}" presName="parTx" presStyleLbl="revTx" presStyleIdx="2" presStyleCnt="3">
        <dgm:presLayoutVars>
          <dgm:chMax val="0"/>
          <dgm:chPref val="0"/>
        </dgm:presLayoutVars>
      </dgm:prSet>
      <dgm:spPr/>
    </dgm:pt>
  </dgm:ptLst>
  <dgm:cxnLst>
    <dgm:cxn modelId="{46360C18-660F-4B53-B7A0-F78DD346018A}" type="presOf" srcId="{FBC96FC2-1E12-45B8-B549-C7475A8E0EFC}" destId="{87660BF4-12DA-413C-9ADB-57E36FFA1B85}" srcOrd="0" destOrd="0" presId="urn:microsoft.com/office/officeart/2018/2/layout/IconVerticalSolidList"/>
    <dgm:cxn modelId="{23B3121D-6748-4EB7-A419-12F834F3993F}" type="presOf" srcId="{19085D09-520A-4B85-AF08-D6495074CBA2}" destId="{FAA10AB1-6714-4363-874B-E03895B72FF6}" srcOrd="0" destOrd="0" presId="urn:microsoft.com/office/officeart/2018/2/layout/IconVerticalSolidList"/>
    <dgm:cxn modelId="{5D9B6127-8B52-4C52-9795-3A86462640AD}" type="presOf" srcId="{8AD747A2-E858-47E8-AB5B-616693CD9328}" destId="{B33D2045-B221-408C-908A-9218D18B300B}" srcOrd="0" destOrd="0" presId="urn:microsoft.com/office/officeart/2018/2/layout/IconVerticalSolidList"/>
    <dgm:cxn modelId="{21A5D66B-6C7F-44B0-8387-8BFE3171F414}" type="presOf" srcId="{02746677-DAAB-4AC9-804D-E121A346EA01}" destId="{14A386F4-10A8-4E5B-94A9-83AB47667340}" srcOrd="0" destOrd="0" presId="urn:microsoft.com/office/officeart/2018/2/layout/IconVerticalSolidList"/>
    <dgm:cxn modelId="{25FD6255-75A5-4912-9954-30B83FDC8D0C}" srcId="{19085D09-520A-4B85-AF08-D6495074CBA2}" destId="{FBC96FC2-1E12-45B8-B549-C7475A8E0EFC}" srcOrd="1" destOrd="0" parTransId="{2ABAE1EB-0FB4-4137-A9DD-A12622C685B2}" sibTransId="{BD012820-66C7-476C-A773-28873BA9B7FD}"/>
    <dgm:cxn modelId="{BEDF6179-CE13-4DC0-950B-D39D7A50F25E}" srcId="{19085D09-520A-4B85-AF08-D6495074CBA2}" destId="{02746677-DAAB-4AC9-804D-E121A346EA01}" srcOrd="0" destOrd="0" parTransId="{AFB2C4FB-BD81-4863-9F5C-01E6B6860DB9}" sibTransId="{57A764DD-BBF6-40FB-BB89-0DBAB718C1D6}"/>
    <dgm:cxn modelId="{5032C8C0-00FC-4578-A8BD-22B1659F3354}" srcId="{19085D09-520A-4B85-AF08-D6495074CBA2}" destId="{8AD747A2-E858-47E8-AB5B-616693CD9328}" srcOrd="2" destOrd="0" parTransId="{60C046EB-9DBA-4865-82B3-8C535EA4EB80}" sibTransId="{36D445EE-3022-49A8-9D2B-8E6E3B83DFD1}"/>
    <dgm:cxn modelId="{FEE87970-0BC6-4576-8536-BA9E7B438662}" type="presParOf" srcId="{FAA10AB1-6714-4363-874B-E03895B72FF6}" destId="{9CD38779-8BB5-409F-AA4E-05F3EDB6F13F}" srcOrd="0" destOrd="0" presId="urn:microsoft.com/office/officeart/2018/2/layout/IconVerticalSolidList"/>
    <dgm:cxn modelId="{4A355E54-3E4D-4A9C-AD3F-AB86AC286C66}" type="presParOf" srcId="{9CD38779-8BB5-409F-AA4E-05F3EDB6F13F}" destId="{C721E903-0AB3-4422-B7CA-BC78D9382F6B}" srcOrd="0" destOrd="0" presId="urn:microsoft.com/office/officeart/2018/2/layout/IconVerticalSolidList"/>
    <dgm:cxn modelId="{F94223A6-100E-456D-AE41-895C0A47F04B}" type="presParOf" srcId="{9CD38779-8BB5-409F-AA4E-05F3EDB6F13F}" destId="{25E5D402-433F-4328-9B08-AA8E52FE3C1D}" srcOrd="1" destOrd="0" presId="urn:microsoft.com/office/officeart/2018/2/layout/IconVerticalSolidList"/>
    <dgm:cxn modelId="{02A641A3-E55B-489A-872A-A37209389BBF}" type="presParOf" srcId="{9CD38779-8BB5-409F-AA4E-05F3EDB6F13F}" destId="{872C8A3E-5E62-40C6-A425-D67491F1E2B2}" srcOrd="2" destOrd="0" presId="urn:microsoft.com/office/officeart/2018/2/layout/IconVerticalSolidList"/>
    <dgm:cxn modelId="{74FB438C-C406-4F27-A731-E10E3215467F}" type="presParOf" srcId="{9CD38779-8BB5-409F-AA4E-05F3EDB6F13F}" destId="{14A386F4-10A8-4E5B-94A9-83AB47667340}" srcOrd="3" destOrd="0" presId="urn:microsoft.com/office/officeart/2018/2/layout/IconVerticalSolidList"/>
    <dgm:cxn modelId="{5512DC67-41BF-4BF9-8C05-612CEBECDD78}" type="presParOf" srcId="{FAA10AB1-6714-4363-874B-E03895B72FF6}" destId="{0F93451E-B6DB-40D4-9E6E-E511B9188037}" srcOrd="1" destOrd="0" presId="urn:microsoft.com/office/officeart/2018/2/layout/IconVerticalSolidList"/>
    <dgm:cxn modelId="{D3DE5FD2-8DD4-410E-907B-5FE1E7359836}" type="presParOf" srcId="{FAA10AB1-6714-4363-874B-E03895B72FF6}" destId="{D75E9F92-FBB3-414A-952D-62A0898DD0F8}" srcOrd="2" destOrd="0" presId="urn:microsoft.com/office/officeart/2018/2/layout/IconVerticalSolidList"/>
    <dgm:cxn modelId="{00A360C1-5F8C-4385-9E39-278460AD3D28}" type="presParOf" srcId="{D75E9F92-FBB3-414A-952D-62A0898DD0F8}" destId="{20286FD8-D869-441F-89D0-5C70FB37280A}" srcOrd="0" destOrd="0" presId="urn:microsoft.com/office/officeart/2018/2/layout/IconVerticalSolidList"/>
    <dgm:cxn modelId="{64EA2549-A626-4EBF-8019-93B77D6C3FD0}" type="presParOf" srcId="{D75E9F92-FBB3-414A-952D-62A0898DD0F8}" destId="{14191A94-4B93-49AB-A66B-BDDB7478C6A3}" srcOrd="1" destOrd="0" presId="urn:microsoft.com/office/officeart/2018/2/layout/IconVerticalSolidList"/>
    <dgm:cxn modelId="{42A325DD-382D-4028-95B5-04503B5E6BD0}" type="presParOf" srcId="{D75E9F92-FBB3-414A-952D-62A0898DD0F8}" destId="{A7B4B2A7-DE30-499F-B5C6-D85CD0D5E9F5}" srcOrd="2" destOrd="0" presId="urn:microsoft.com/office/officeart/2018/2/layout/IconVerticalSolidList"/>
    <dgm:cxn modelId="{F64D639D-9CC1-479D-9DBC-B0F40060AE94}" type="presParOf" srcId="{D75E9F92-FBB3-414A-952D-62A0898DD0F8}" destId="{87660BF4-12DA-413C-9ADB-57E36FFA1B85}" srcOrd="3" destOrd="0" presId="urn:microsoft.com/office/officeart/2018/2/layout/IconVerticalSolidList"/>
    <dgm:cxn modelId="{53C609F5-16AD-4FEA-9B1D-7BAC6E5B9404}" type="presParOf" srcId="{FAA10AB1-6714-4363-874B-E03895B72FF6}" destId="{5807E154-462D-44A7-92D9-89263390D99E}" srcOrd="3" destOrd="0" presId="urn:microsoft.com/office/officeart/2018/2/layout/IconVerticalSolidList"/>
    <dgm:cxn modelId="{EC7A2AA5-E5AE-42D4-89D9-0B39FBEDF5E5}" type="presParOf" srcId="{FAA10AB1-6714-4363-874B-E03895B72FF6}" destId="{1DD56E7B-AF2F-4D36-BA46-236063D27180}" srcOrd="4" destOrd="0" presId="urn:microsoft.com/office/officeart/2018/2/layout/IconVerticalSolidList"/>
    <dgm:cxn modelId="{99F08E5A-90A4-4B47-B464-1B936E23ED97}" type="presParOf" srcId="{1DD56E7B-AF2F-4D36-BA46-236063D27180}" destId="{3D1BCCA3-D57F-44D6-8456-3F7E1EB7B06B}" srcOrd="0" destOrd="0" presId="urn:microsoft.com/office/officeart/2018/2/layout/IconVerticalSolidList"/>
    <dgm:cxn modelId="{207BAE70-50FB-4302-9A86-4C8FF90CBB12}" type="presParOf" srcId="{1DD56E7B-AF2F-4D36-BA46-236063D27180}" destId="{6C6D1D0A-B070-47DA-808C-BE2701BC948C}" srcOrd="1" destOrd="0" presId="urn:microsoft.com/office/officeart/2018/2/layout/IconVerticalSolidList"/>
    <dgm:cxn modelId="{FE636751-E4E3-4784-8FBE-CB1F118C3B05}" type="presParOf" srcId="{1DD56E7B-AF2F-4D36-BA46-236063D27180}" destId="{E7388048-0384-4543-A3DA-63EA3E08F31D}" srcOrd="2" destOrd="0" presId="urn:microsoft.com/office/officeart/2018/2/layout/IconVerticalSolidList"/>
    <dgm:cxn modelId="{E7DD9B77-26CD-43EA-9BE2-113D08D5D680}" type="presParOf" srcId="{1DD56E7B-AF2F-4D36-BA46-236063D27180}" destId="{B33D2045-B221-408C-908A-9218D18B30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085D09-520A-4B85-AF08-D6495074CB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746677-DAAB-4AC9-804D-E121A346EA01}">
      <dgm:prSet/>
      <dgm:spPr/>
      <dgm:t>
        <a:bodyPr/>
        <a:lstStyle/>
        <a:p>
          <a:r>
            <a:rPr lang="en-US" dirty="0"/>
            <a:t>Only 48% agreed that people who want to can find a good job in the neighborhood.</a:t>
          </a:r>
        </a:p>
      </dgm:t>
    </dgm:pt>
    <dgm:pt modelId="{AFB2C4FB-BD81-4863-9F5C-01E6B6860DB9}" type="parTrans" cxnId="{BEDF6179-CE13-4DC0-950B-D39D7A50F25E}">
      <dgm:prSet/>
      <dgm:spPr/>
      <dgm:t>
        <a:bodyPr/>
        <a:lstStyle/>
        <a:p>
          <a:endParaRPr lang="en-US"/>
        </a:p>
      </dgm:t>
    </dgm:pt>
    <dgm:pt modelId="{57A764DD-BBF6-40FB-BB89-0DBAB718C1D6}" type="sibTrans" cxnId="{BEDF6179-CE13-4DC0-950B-D39D7A50F25E}">
      <dgm:prSet/>
      <dgm:spPr/>
      <dgm:t>
        <a:bodyPr/>
        <a:lstStyle/>
        <a:p>
          <a:endParaRPr lang="en-US"/>
        </a:p>
      </dgm:t>
    </dgm:pt>
    <dgm:pt modelId="{FBC96FC2-1E12-45B8-B549-C7475A8E0EFC}">
      <dgm:prSet/>
      <dgm:spPr/>
      <dgm:t>
        <a:bodyPr/>
        <a:lstStyle/>
        <a:p>
          <a:r>
            <a:rPr lang="en-US" dirty="0"/>
            <a:t>Some are still precariously housed.</a:t>
          </a:r>
        </a:p>
      </dgm:t>
    </dgm:pt>
    <dgm:pt modelId="{2ABAE1EB-0FB4-4137-A9DD-A12622C685B2}" type="parTrans" cxnId="{25FD6255-75A5-4912-9954-30B83FDC8D0C}">
      <dgm:prSet/>
      <dgm:spPr/>
      <dgm:t>
        <a:bodyPr/>
        <a:lstStyle/>
        <a:p>
          <a:endParaRPr lang="en-US"/>
        </a:p>
      </dgm:t>
    </dgm:pt>
    <dgm:pt modelId="{BD012820-66C7-476C-A773-28873BA9B7FD}" type="sibTrans" cxnId="{25FD6255-75A5-4912-9954-30B83FDC8D0C}">
      <dgm:prSet/>
      <dgm:spPr/>
      <dgm:t>
        <a:bodyPr/>
        <a:lstStyle/>
        <a:p>
          <a:endParaRPr lang="en-US"/>
        </a:p>
      </dgm:t>
    </dgm:pt>
    <dgm:pt modelId="{8AD747A2-E858-47E8-AB5B-616693CD9328}">
      <dgm:prSet/>
      <dgm:spPr/>
      <dgm:t>
        <a:bodyPr/>
        <a:lstStyle/>
        <a:p>
          <a:r>
            <a:rPr lang="en-US" dirty="0"/>
            <a:t>Most interviewed described needs for more low-cost stores and amenities</a:t>
          </a:r>
        </a:p>
      </dgm:t>
    </dgm:pt>
    <dgm:pt modelId="{60C046EB-9DBA-4865-82B3-8C535EA4EB80}" type="parTrans" cxnId="{5032C8C0-00FC-4578-A8BD-22B1659F3354}">
      <dgm:prSet/>
      <dgm:spPr/>
      <dgm:t>
        <a:bodyPr/>
        <a:lstStyle/>
        <a:p>
          <a:endParaRPr lang="en-US"/>
        </a:p>
      </dgm:t>
    </dgm:pt>
    <dgm:pt modelId="{36D445EE-3022-49A8-9D2B-8E6E3B83DFD1}" type="sibTrans" cxnId="{5032C8C0-00FC-4578-A8BD-22B1659F3354}">
      <dgm:prSet/>
      <dgm:spPr/>
      <dgm:t>
        <a:bodyPr/>
        <a:lstStyle/>
        <a:p>
          <a:endParaRPr lang="en-US"/>
        </a:p>
      </dgm:t>
    </dgm:pt>
    <dgm:pt modelId="{C40610AC-F63D-4B3C-B0E5-9CD533C630F3}">
      <dgm:prSet/>
      <dgm:spPr/>
      <dgm:t>
        <a:bodyPr/>
        <a:lstStyle/>
        <a:p>
          <a:r>
            <a:rPr lang="en-US" dirty="0"/>
            <a:t>70% agree that people different backgrounds get along</a:t>
          </a:r>
        </a:p>
      </dgm:t>
    </dgm:pt>
    <dgm:pt modelId="{0297D87D-E658-4E2B-B6F7-AF16EFA5AFCA}" type="parTrans" cxnId="{B0613B5D-AC70-4F79-8C37-E2C725881898}">
      <dgm:prSet/>
      <dgm:spPr/>
      <dgm:t>
        <a:bodyPr/>
        <a:lstStyle/>
        <a:p>
          <a:endParaRPr lang="en-US"/>
        </a:p>
      </dgm:t>
    </dgm:pt>
    <dgm:pt modelId="{4317DED2-23A1-45E4-97D4-2680027223E0}" type="sibTrans" cxnId="{B0613B5D-AC70-4F79-8C37-E2C725881898}">
      <dgm:prSet/>
      <dgm:spPr/>
      <dgm:t>
        <a:bodyPr/>
        <a:lstStyle/>
        <a:p>
          <a:endParaRPr lang="en-US"/>
        </a:p>
      </dgm:t>
    </dgm:pt>
    <dgm:pt modelId="{0D438604-3E62-46C3-800F-50C26708E930}">
      <dgm:prSet/>
      <dgm:spPr/>
      <dgm:t>
        <a:bodyPr/>
        <a:lstStyle/>
        <a:p>
          <a:r>
            <a:rPr lang="en-US" dirty="0"/>
            <a:t>37% agree there’s “a lot” of prejudice in the neighborhood.</a:t>
          </a:r>
        </a:p>
      </dgm:t>
    </dgm:pt>
    <dgm:pt modelId="{CD3D7AC3-FE28-418F-A4DF-B7E1100DBE4E}" type="parTrans" cxnId="{F3188770-F00D-49A0-9AEE-F5F68EFEB106}">
      <dgm:prSet/>
      <dgm:spPr/>
      <dgm:t>
        <a:bodyPr/>
        <a:lstStyle/>
        <a:p>
          <a:endParaRPr lang="en-US"/>
        </a:p>
      </dgm:t>
    </dgm:pt>
    <dgm:pt modelId="{1B280160-95B2-4249-9D8A-C3CD17EA62CF}" type="sibTrans" cxnId="{F3188770-F00D-49A0-9AEE-F5F68EFEB106}">
      <dgm:prSet/>
      <dgm:spPr/>
      <dgm:t>
        <a:bodyPr/>
        <a:lstStyle/>
        <a:p>
          <a:endParaRPr lang="en-US"/>
        </a:p>
      </dgm:t>
    </dgm:pt>
    <dgm:pt modelId="{7794C54A-27F9-41D5-9329-F3F58F543BBA}">
      <dgm:prSet/>
      <dgm:spPr/>
      <dgm:t>
        <a:bodyPr/>
        <a:lstStyle/>
        <a:p>
          <a:r>
            <a:rPr lang="en-US" dirty="0"/>
            <a:t>30% experienced discrimination in area businesses</a:t>
          </a:r>
        </a:p>
      </dgm:t>
    </dgm:pt>
    <dgm:pt modelId="{4ED8AE50-4B69-49E6-9755-C8025F6D6F78}" type="parTrans" cxnId="{A4C7A962-9918-4BE4-A11F-39185E399B6F}">
      <dgm:prSet/>
      <dgm:spPr/>
      <dgm:t>
        <a:bodyPr/>
        <a:lstStyle/>
        <a:p>
          <a:endParaRPr lang="en-US"/>
        </a:p>
      </dgm:t>
    </dgm:pt>
    <dgm:pt modelId="{D4AF47FE-13CF-432F-B904-2EF05A574F9F}" type="sibTrans" cxnId="{A4C7A962-9918-4BE4-A11F-39185E399B6F}">
      <dgm:prSet/>
      <dgm:spPr/>
      <dgm:t>
        <a:bodyPr/>
        <a:lstStyle/>
        <a:p>
          <a:endParaRPr lang="en-US"/>
        </a:p>
      </dgm:t>
    </dgm:pt>
    <dgm:pt modelId="{FAA10AB1-6714-4363-874B-E03895B72FF6}" type="pres">
      <dgm:prSet presAssocID="{19085D09-520A-4B85-AF08-D6495074CBA2}" presName="root" presStyleCnt="0">
        <dgm:presLayoutVars>
          <dgm:dir/>
          <dgm:resizeHandles val="exact"/>
        </dgm:presLayoutVars>
      </dgm:prSet>
      <dgm:spPr/>
    </dgm:pt>
    <dgm:pt modelId="{9CD38779-8BB5-409F-AA4E-05F3EDB6F13F}" type="pres">
      <dgm:prSet presAssocID="{02746677-DAAB-4AC9-804D-E121A346EA01}" presName="compNode" presStyleCnt="0"/>
      <dgm:spPr/>
    </dgm:pt>
    <dgm:pt modelId="{C721E903-0AB3-4422-B7CA-BC78D9382F6B}" type="pres">
      <dgm:prSet presAssocID="{02746677-DAAB-4AC9-804D-E121A346EA01}" presName="bgRect" presStyleLbl="bgShp" presStyleIdx="0" presStyleCnt="6"/>
      <dgm:spPr/>
    </dgm:pt>
    <dgm:pt modelId="{25E5D402-433F-4328-9B08-AA8E52FE3C1D}" type="pres">
      <dgm:prSet presAssocID="{02746677-DAAB-4AC9-804D-E121A346EA01}"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ffice worker"/>
        </a:ext>
      </dgm:extLst>
    </dgm:pt>
    <dgm:pt modelId="{872C8A3E-5E62-40C6-A425-D67491F1E2B2}" type="pres">
      <dgm:prSet presAssocID="{02746677-DAAB-4AC9-804D-E121A346EA01}" presName="spaceRect" presStyleCnt="0"/>
      <dgm:spPr/>
    </dgm:pt>
    <dgm:pt modelId="{14A386F4-10A8-4E5B-94A9-83AB47667340}" type="pres">
      <dgm:prSet presAssocID="{02746677-DAAB-4AC9-804D-E121A346EA01}" presName="parTx" presStyleLbl="revTx" presStyleIdx="0" presStyleCnt="6">
        <dgm:presLayoutVars>
          <dgm:chMax val="0"/>
          <dgm:chPref val="0"/>
        </dgm:presLayoutVars>
      </dgm:prSet>
      <dgm:spPr/>
    </dgm:pt>
    <dgm:pt modelId="{0F93451E-B6DB-40D4-9E6E-E511B9188037}" type="pres">
      <dgm:prSet presAssocID="{57A764DD-BBF6-40FB-BB89-0DBAB718C1D6}" presName="sibTrans" presStyleCnt="0"/>
      <dgm:spPr/>
    </dgm:pt>
    <dgm:pt modelId="{D75E9F92-FBB3-414A-952D-62A0898DD0F8}" type="pres">
      <dgm:prSet presAssocID="{FBC96FC2-1E12-45B8-B549-C7475A8E0EFC}" presName="compNode" presStyleCnt="0"/>
      <dgm:spPr/>
    </dgm:pt>
    <dgm:pt modelId="{20286FD8-D869-441F-89D0-5C70FB37280A}" type="pres">
      <dgm:prSet presAssocID="{FBC96FC2-1E12-45B8-B549-C7475A8E0EFC}" presName="bgRect" presStyleLbl="bgShp" presStyleIdx="1" presStyleCnt="6"/>
      <dgm:spPr/>
    </dgm:pt>
    <dgm:pt modelId="{14191A94-4B93-49AB-A66B-BDDB7478C6A3}" type="pres">
      <dgm:prSet presAssocID="{FBC96FC2-1E12-45B8-B549-C7475A8E0EFC}"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a:ext>
      </dgm:extLst>
    </dgm:pt>
    <dgm:pt modelId="{A7B4B2A7-DE30-499F-B5C6-D85CD0D5E9F5}" type="pres">
      <dgm:prSet presAssocID="{FBC96FC2-1E12-45B8-B549-C7475A8E0EFC}" presName="spaceRect" presStyleCnt="0"/>
      <dgm:spPr/>
    </dgm:pt>
    <dgm:pt modelId="{87660BF4-12DA-413C-9ADB-57E36FFA1B85}" type="pres">
      <dgm:prSet presAssocID="{FBC96FC2-1E12-45B8-B549-C7475A8E0EFC}" presName="parTx" presStyleLbl="revTx" presStyleIdx="1" presStyleCnt="6">
        <dgm:presLayoutVars>
          <dgm:chMax val="0"/>
          <dgm:chPref val="0"/>
        </dgm:presLayoutVars>
      </dgm:prSet>
      <dgm:spPr/>
    </dgm:pt>
    <dgm:pt modelId="{5807E154-462D-44A7-92D9-89263390D99E}" type="pres">
      <dgm:prSet presAssocID="{BD012820-66C7-476C-A773-28873BA9B7FD}" presName="sibTrans" presStyleCnt="0"/>
      <dgm:spPr/>
    </dgm:pt>
    <dgm:pt modelId="{1DD56E7B-AF2F-4D36-BA46-236063D27180}" type="pres">
      <dgm:prSet presAssocID="{8AD747A2-E858-47E8-AB5B-616693CD9328}" presName="compNode" presStyleCnt="0"/>
      <dgm:spPr/>
    </dgm:pt>
    <dgm:pt modelId="{3D1BCCA3-D57F-44D6-8456-3F7E1EB7B06B}" type="pres">
      <dgm:prSet presAssocID="{8AD747A2-E858-47E8-AB5B-616693CD9328}" presName="bgRect" presStyleLbl="bgShp" presStyleIdx="2" presStyleCnt="6"/>
      <dgm:spPr/>
    </dgm:pt>
    <dgm:pt modelId="{6C6D1D0A-B070-47DA-808C-BE2701BC948C}" type="pres">
      <dgm:prSet presAssocID="{8AD747A2-E858-47E8-AB5B-616693CD932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iosk"/>
        </a:ext>
      </dgm:extLst>
    </dgm:pt>
    <dgm:pt modelId="{E7388048-0384-4543-A3DA-63EA3E08F31D}" type="pres">
      <dgm:prSet presAssocID="{8AD747A2-E858-47E8-AB5B-616693CD9328}" presName="spaceRect" presStyleCnt="0"/>
      <dgm:spPr/>
    </dgm:pt>
    <dgm:pt modelId="{B33D2045-B221-408C-908A-9218D18B300B}" type="pres">
      <dgm:prSet presAssocID="{8AD747A2-E858-47E8-AB5B-616693CD9328}" presName="parTx" presStyleLbl="revTx" presStyleIdx="2" presStyleCnt="6">
        <dgm:presLayoutVars>
          <dgm:chMax val="0"/>
          <dgm:chPref val="0"/>
        </dgm:presLayoutVars>
      </dgm:prSet>
      <dgm:spPr/>
    </dgm:pt>
    <dgm:pt modelId="{4D428E4E-216B-4780-A169-EB810DF17CE4}" type="pres">
      <dgm:prSet presAssocID="{36D445EE-3022-49A8-9D2B-8E6E3B83DFD1}" presName="sibTrans" presStyleCnt="0"/>
      <dgm:spPr/>
    </dgm:pt>
    <dgm:pt modelId="{6BA1FE19-F1D0-40F7-A2D0-D42C910E2460}" type="pres">
      <dgm:prSet presAssocID="{C40610AC-F63D-4B3C-B0E5-9CD533C630F3}" presName="compNode" presStyleCnt="0"/>
      <dgm:spPr/>
    </dgm:pt>
    <dgm:pt modelId="{D4731310-E389-403D-BA20-97B233E11267}" type="pres">
      <dgm:prSet presAssocID="{C40610AC-F63D-4B3C-B0E5-9CD533C630F3}" presName="bgRect" presStyleLbl="bgShp" presStyleIdx="3" presStyleCnt="6"/>
      <dgm:spPr/>
    </dgm:pt>
    <dgm:pt modelId="{F56BE6B1-DC51-4B63-AABF-A3DDA44D1866}" type="pres">
      <dgm:prSet presAssocID="{C40610AC-F63D-4B3C-B0E5-9CD533C630F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sers"/>
        </a:ext>
      </dgm:extLst>
    </dgm:pt>
    <dgm:pt modelId="{87FA68E3-44AD-4451-B77A-725D991105D4}" type="pres">
      <dgm:prSet presAssocID="{C40610AC-F63D-4B3C-B0E5-9CD533C630F3}" presName="spaceRect" presStyleCnt="0"/>
      <dgm:spPr/>
    </dgm:pt>
    <dgm:pt modelId="{A66D12E5-045F-490D-BD76-0773DE5C352F}" type="pres">
      <dgm:prSet presAssocID="{C40610AC-F63D-4B3C-B0E5-9CD533C630F3}" presName="parTx" presStyleLbl="revTx" presStyleIdx="3" presStyleCnt="6">
        <dgm:presLayoutVars>
          <dgm:chMax val="0"/>
          <dgm:chPref val="0"/>
        </dgm:presLayoutVars>
      </dgm:prSet>
      <dgm:spPr/>
    </dgm:pt>
    <dgm:pt modelId="{C03F7C98-1CD5-4CAD-9534-779671846DB8}" type="pres">
      <dgm:prSet presAssocID="{4317DED2-23A1-45E4-97D4-2680027223E0}" presName="sibTrans" presStyleCnt="0"/>
      <dgm:spPr/>
    </dgm:pt>
    <dgm:pt modelId="{9B5132EB-F3E2-4FE6-9B70-4955A7AE3A40}" type="pres">
      <dgm:prSet presAssocID="{0D438604-3E62-46C3-800F-50C26708E930}" presName="compNode" presStyleCnt="0"/>
      <dgm:spPr/>
    </dgm:pt>
    <dgm:pt modelId="{AC535A7C-492E-4490-B691-DCC7C44FFF64}" type="pres">
      <dgm:prSet presAssocID="{0D438604-3E62-46C3-800F-50C26708E930}" presName="bgRect" presStyleLbl="bgShp" presStyleIdx="4" presStyleCnt="6"/>
      <dgm:spPr/>
    </dgm:pt>
    <dgm:pt modelId="{3AC41149-EF0F-48CC-872F-DA0ABAF423E9}" type="pres">
      <dgm:prSet presAssocID="{0D438604-3E62-46C3-800F-50C26708E93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usiness Growth RTL"/>
        </a:ext>
      </dgm:extLst>
    </dgm:pt>
    <dgm:pt modelId="{F4D8F8D5-9F57-49DD-8311-9F28EE64B075}" type="pres">
      <dgm:prSet presAssocID="{0D438604-3E62-46C3-800F-50C26708E930}" presName="spaceRect" presStyleCnt="0"/>
      <dgm:spPr/>
    </dgm:pt>
    <dgm:pt modelId="{5D5E2D06-0488-44D3-BD47-D9E1801BB81B}" type="pres">
      <dgm:prSet presAssocID="{0D438604-3E62-46C3-800F-50C26708E930}" presName="parTx" presStyleLbl="revTx" presStyleIdx="4" presStyleCnt="6">
        <dgm:presLayoutVars>
          <dgm:chMax val="0"/>
          <dgm:chPref val="0"/>
        </dgm:presLayoutVars>
      </dgm:prSet>
      <dgm:spPr/>
    </dgm:pt>
    <dgm:pt modelId="{884E9ABB-C1EE-44A9-9342-FC055691226C}" type="pres">
      <dgm:prSet presAssocID="{1B280160-95B2-4249-9D8A-C3CD17EA62CF}" presName="sibTrans" presStyleCnt="0"/>
      <dgm:spPr/>
    </dgm:pt>
    <dgm:pt modelId="{7C8B14E5-D9D2-4154-8EEC-D0399AA1D961}" type="pres">
      <dgm:prSet presAssocID="{7794C54A-27F9-41D5-9329-F3F58F543BBA}" presName="compNode" presStyleCnt="0"/>
      <dgm:spPr/>
    </dgm:pt>
    <dgm:pt modelId="{0EF4BD95-1AB5-46CC-BB02-0C2F97F53A4B}" type="pres">
      <dgm:prSet presAssocID="{7794C54A-27F9-41D5-9329-F3F58F543BBA}" presName="bgRect" presStyleLbl="bgShp" presStyleIdx="5" presStyleCnt="6"/>
      <dgm:spPr/>
    </dgm:pt>
    <dgm:pt modelId="{07E8EF38-5536-416D-95E2-3D393F54703D}" type="pres">
      <dgm:prSet presAssocID="{7794C54A-27F9-41D5-9329-F3F58F543BB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lose"/>
        </a:ext>
      </dgm:extLst>
    </dgm:pt>
    <dgm:pt modelId="{A9018202-8933-4E34-801C-CD0BE454256C}" type="pres">
      <dgm:prSet presAssocID="{7794C54A-27F9-41D5-9329-F3F58F543BBA}" presName="spaceRect" presStyleCnt="0"/>
      <dgm:spPr/>
    </dgm:pt>
    <dgm:pt modelId="{FCA0BE03-831F-409A-BE62-E079A7D40604}" type="pres">
      <dgm:prSet presAssocID="{7794C54A-27F9-41D5-9329-F3F58F543BBA}" presName="parTx" presStyleLbl="revTx" presStyleIdx="5" presStyleCnt="6">
        <dgm:presLayoutVars>
          <dgm:chMax val="0"/>
          <dgm:chPref val="0"/>
        </dgm:presLayoutVars>
      </dgm:prSet>
      <dgm:spPr/>
    </dgm:pt>
  </dgm:ptLst>
  <dgm:cxnLst>
    <dgm:cxn modelId="{8C83350A-DA30-4247-8670-759B65289651}" type="presOf" srcId="{C40610AC-F63D-4B3C-B0E5-9CD533C630F3}" destId="{A66D12E5-045F-490D-BD76-0773DE5C352F}" srcOrd="0" destOrd="0" presId="urn:microsoft.com/office/officeart/2018/2/layout/IconVerticalSolidList"/>
    <dgm:cxn modelId="{46360C18-660F-4B53-B7A0-F78DD346018A}" type="presOf" srcId="{FBC96FC2-1E12-45B8-B549-C7475A8E0EFC}" destId="{87660BF4-12DA-413C-9ADB-57E36FFA1B85}" srcOrd="0" destOrd="0" presId="urn:microsoft.com/office/officeart/2018/2/layout/IconVerticalSolidList"/>
    <dgm:cxn modelId="{23B3121D-6748-4EB7-A419-12F834F3993F}" type="presOf" srcId="{19085D09-520A-4B85-AF08-D6495074CBA2}" destId="{FAA10AB1-6714-4363-874B-E03895B72FF6}" srcOrd="0" destOrd="0" presId="urn:microsoft.com/office/officeart/2018/2/layout/IconVerticalSolidList"/>
    <dgm:cxn modelId="{5D9B6127-8B52-4C52-9795-3A86462640AD}" type="presOf" srcId="{8AD747A2-E858-47E8-AB5B-616693CD9328}" destId="{B33D2045-B221-408C-908A-9218D18B300B}" srcOrd="0" destOrd="0" presId="urn:microsoft.com/office/officeart/2018/2/layout/IconVerticalSolidList"/>
    <dgm:cxn modelId="{B0613B5D-AC70-4F79-8C37-E2C725881898}" srcId="{19085D09-520A-4B85-AF08-D6495074CBA2}" destId="{C40610AC-F63D-4B3C-B0E5-9CD533C630F3}" srcOrd="3" destOrd="0" parTransId="{0297D87D-E658-4E2B-B6F7-AF16EFA5AFCA}" sibTransId="{4317DED2-23A1-45E4-97D4-2680027223E0}"/>
    <dgm:cxn modelId="{A4C7A962-9918-4BE4-A11F-39185E399B6F}" srcId="{19085D09-520A-4B85-AF08-D6495074CBA2}" destId="{7794C54A-27F9-41D5-9329-F3F58F543BBA}" srcOrd="5" destOrd="0" parTransId="{4ED8AE50-4B69-49E6-9755-C8025F6D6F78}" sibTransId="{D4AF47FE-13CF-432F-B904-2EF05A574F9F}"/>
    <dgm:cxn modelId="{21A5D66B-6C7F-44B0-8387-8BFE3171F414}" type="presOf" srcId="{02746677-DAAB-4AC9-804D-E121A346EA01}" destId="{14A386F4-10A8-4E5B-94A9-83AB47667340}" srcOrd="0" destOrd="0" presId="urn:microsoft.com/office/officeart/2018/2/layout/IconVerticalSolidList"/>
    <dgm:cxn modelId="{F3188770-F00D-49A0-9AEE-F5F68EFEB106}" srcId="{19085D09-520A-4B85-AF08-D6495074CBA2}" destId="{0D438604-3E62-46C3-800F-50C26708E930}" srcOrd="4" destOrd="0" parTransId="{CD3D7AC3-FE28-418F-A4DF-B7E1100DBE4E}" sibTransId="{1B280160-95B2-4249-9D8A-C3CD17EA62CF}"/>
    <dgm:cxn modelId="{25FD6255-75A5-4912-9954-30B83FDC8D0C}" srcId="{19085D09-520A-4B85-AF08-D6495074CBA2}" destId="{FBC96FC2-1E12-45B8-B549-C7475A8E0EFC}" srcOrd="1" destOrd="0" parTransId="{2ABAE1EB-0FB4-4137-A9DD-A12622C685B2}" sibTransId="{BD012820-66C7-476C-A773-28873BA9B7FD}"/>
    <dgm:cxn modelId="{BEDF6179-CE13-4DC0-950B-D39D7A50F25E}" srcId="{19085D09-520A-4B85-AF08-D6495074CBA2}" destId="{02746677-DAAB-4AC9-804D-E121A346EA01}" srcOrd="0" destOrd="0" parTransId="{AFB2C4FB-BD81-4863-9F5C-01E6B6860DB9}" sibTransId="{57A764DD-BBF6-40FB-BB89-0DBAB718C1D6}"/>
    <dgm:cxn modelId="{59A829A8-822D-464B-B2DE-6136858F1A32}" type="presOf" srcId="{7794C54A-27F9-41D5-9329-F3F58F543BBA}" destId="{FCA0BE03-831F-409A-BE62-E079A7D40604}" srcOrd="0" destOrd="0" presId="urn:microsoft.com/office/officeart/2018/2/layout/IconVerticalSolidList"/>
    <dgm:cxn modelId="{D905B0BC-EC75-4B46-93B2-BDF365AFBF45}" type="presOf" srcId="{0D438604-3E62-46C3-800F-50C26708E930}" destId="{5D5E2D06-0488-44D3-BD47-D9E1801BB81B}" srcOrd="0" destOrd="0" presId="urn:microsoft.com/office/officeart/2018/2/layout/IconVerticalSolidList"/>
    <dgm:cxn modelId="{5032C8C0-00FC-4578-A8BD-22B1659F3354}" srcId="{19085D09-520A-4B85-AF08-D6495074CBA2}" destId="{8AD747A2-E858-47E8-AB5B-616693CD9328}" srcOrd="2" destOrd="0" parTransId="{60C046EB-9DBA-4865-82B3-8C535EA4EB80}" sibTransId="{36D445EE-3022-49A8-9D2B-8E6E3B83DFD1}"/>
    <dgm:cxn modelId="{FEE87970-0BC6-4576-8536-BA9E7B438662}" type="presParOf" srcId="{FAA10AB1-6714-4363-874B-E03895B72FF6}" destId="{9CD38779-8BB5-409F-AA4E-05F3EDB6F13F}" srcOrd="0" destOrd="0" presId="urn:microsoft.com/office/officeart/2018/2/layout/IconVerticalSolidList"/>
    <dgm:cxn modelId="{4A355E54-3E4D-4A9C-AD3F-AB86AC286C66}" type="presParOf" srcId="{9CD38779-8BB5-409F-AA4E-05F3EDB6F13F}" destId="{C721E903-0AB3-4422-B7CA-BC78D9382F6B}" srcOrd="0" destOrd="0" presId="urn:microsoft.com/office/officeart/2018/2/layout/IconVerticalSolidList"/>
    <dgm:cxn modelId="{F94223A6-100E-456D-AE41-895C0A47F04B}" type="presParOf" srcId="{9CD38779-8BB5-409F-AA4E-05F3EDB6F13F}" destId="{25E5D402-433F-4328-9B08-AA8E52FE3C1D}" srcOrd="1" destOrd="0" presId="urn:microsoft.com/office/officeart/2018/2/layout/IconVerticalSolidList"/>
    <dgm:cxn modelId="{02A641A3-E55B-489A-872A-A37209389BBF}" type="presParOf" srcId="{9CD38779-8BB5-409F-AA4E-05F3EDB6F13F}" destId="{872C8A3E-5E62-40C6-A425-D67491F1E2B2}" srcOrd="2" destOrd="0" presId="urn:microsoft.com/office/officeart/2018/2/layout/IconVerticalSolidList"/>
    <dgm:cxn modelId="{74FB438C-C406-4F27-A731-E10E3215467F}" type="presParOf" srcId="{9CD38779-8BB5-409F-AA4E-05F3EDB6F13F}" destId="{14A386F4-10A8-4E5B-94A9-83AB47667340}" srcOrd="3" destOrd="0" presId="urn:microsoft.com/office/officeart/2018/2/layout/IconVerticalSolidList"/>
    <dgm:cxn modelId="{5512DC67-41BF-4BF9-8C05-612CEBECDD78}" type="presParOf" srcId="{FAA10AB1-6714-4363-874B-E03895B72FF6}" destId="{0F93451E-B6DB-40D4-9E6E-E511B9188037}" srcOrd="1" destOrd="0" presId="urn:microsoft.com/office/officeart/2018/2/layout/IconVerticalSolidList"/>
    <dgm:cxn modelId="{D3DE5FD2-8DD4-410E-907B-5FE1E7359836}" type="presParOf" srcId="{FAA10AB1-6714-4363-874B-E03895B72FF6}" destId="{D75E9F92-FBB3-414A-952D-62A0898DD0F8}" srcOrd="2" destOrd="0" presId="urn:microsoft.com/office/officeart/2018/2/layout/IconVerticalSolidList"/>
    <dgm:cxn modelId="{00A360C1-5F8C-4385-9E39-278460AD3D28}" type="presParOf" srcId="{D75E9F92-FBB3-414A-952D-62A0898DD0F8}" destId="{20286FD8-D869-441F-89D0-5C70FB37280A}" srcOrd="0" destOrd="0" presId="urn:microsoft.com/office/officeart/2018/2/layout/IconVerticalSolidList"/>
    <dgm:cxn modelId="{64EA2549-A626-4EBF-8019-93B77D6C3FD0}" type="presParOf" srcId="{D75E9F92-FBB3-414A-952D-62A0898DD0F8}" destId="{14191A94-4B93-49AB-A66B-BDDB7478C6A3}" srcOrd="1" destOrd="0" presId="urn:microsoft.com/office/officeart/2018/2/layout/IconVerticalSolidList"/>
    <dgm:cxn modelId="{42A325DD-382D-4028-95B5-04503B5E6BD0}" type="presParOf" srcId="{D75E9F92-FBB3-414A-952D-62A0898DD0F8}" destId="{A7B4B2A7-DE30-499F-B5C6-D85CD0D5E9F5}" srcOrd="2" destOrd="0" presId="urn:microsoft.com/office/officeart/2018/2/layout/IconVerticalSolidList"/>
    <dgm:cxn modelId="{F64D639D-9CC1-479D-9DBC-B0F40060AE94}" type="presParOf" srcId="{D75E9F92-FBB3-414A-952D-62A0898DD0F8}" destId="{87660BF4-12DA-413C-9ADB-57E36FFA1B85}" srcOrd="3" destOrd="0" presId="urn:microsoft.com/office/officeart/2018/2/layout/IconVerticalSolidList"/>
    <dgm:cxn modelId="{53C609F5-16AD-4FEA-9B1D-7BAC6E5B9404}" type="presParOf" srcId="{FAA10AB1-6714-4363-874B-E03895B72FF6}" destId="{5807E154-462D-44A7-92D9-89263390D99E}" srcOrd="3" destOrd="0" presId="urn:microsoft.com/office/officeart/2018/2/layout/IconVerticalSolidList"/>
    <dgm:cxn modelId="{EC7A2AA5-E5AE-42D4-89D9-0B39FBEDF5E5}" type="presParOf" srcId="{FAA10AB1-6714-4363-874B-E03895B72FF6}" destId="{1DD56E7B-AF2F-4D36-BA46-236063D27180}" srcOrd="4" destOrd="0" presId="urn:microsoft.com/office/officeart/2018/2/layout/IconVerticalSolidList"/>
    <dgm:cxn modelId="{99F08E5A-90A4-4B47-B464-1B936E23ED97}" type="presParOf" srcId="{1DD56E7B-AF2F-4D36-BA46-236063D27180}" destId="{3D1BCCA3-D57F-44D6-8456-3F7E1EB7B06B}" srcOrd="0" destOrd="0" presId="urn:microsoft.com/office/officeart/2018/2/layout/IconVerticalSolidList"/>
    <dgm:cxn modelId="{207BAE70-50FB-4302-9A86-4C8FF90CBB12}" type="presParOf" srcId="{1DD56E7B-AF2F-4D36-BA46-236063D27180}" destId="{6C6D1D0A-B070-47DA-808C-BE2701BC948C}" srcOrd="1" destOrd="0" presId="urn:microsoft.com/office/officeart/2018/2/layout/IconVerticalSolidList"/>
    <dgm:cxn modelId="{FE636751-E4E3-4784-8FBE-CB1F118C3B05}" type="presParOf" srcId="{1DD56E7B-AF2F-4D36-BA46-236063D27180}" destId="{E7388048-0384-4543-A3DA-63EA3E08F31D}" srcOrd="2" destOrd="0" presId="urn:microsoft.com/office/officeart/2018/2/layout/IconVerticalSolidList"/>
    <dgm:cxn modelId="{E7DD9B77-26CD-43EA-9BE2-113D08D5D680}" type="presParOf" srcId="{1DD56E7B-AF2F-4D36-BA46-236063D27180}" destId="{B33D2045-B221-408C-908A-9218D18B300B}" srcOrd="3" destOrd="0" presId="urn:microsoft.com/office/officeart/2018/2/layout/IconVerticalSolidList"/>
    <dgm:cxn modelId="{4B1B0B5A-A157-4612-8824-D1BF2323FFC0}" type="presParOf" srcId="{FAA10AB1-6714-4363-874B-E03895B72FF6}" destId="{4D428E4E-216B-4780-A169-EB810DF17CE4}" srcOrd="5" destOrd="0" presId="urn:microsoft.com/office/officeart/2018/2/layout/IconVerticalSolidList"/>
    <dgm:cxn modelId="{E872B86D-3072-498C-9348-2062ECE671D6}" type="presParOf" srcId="{FAA10AB1-6714-4363-874B-E03895B72FF6}" destId="{6BA1FE19-F1D0-40F7-A2D0-D42C910E2460}" srcOrd="6" destOrd="0" presId="urn:microsoft.com/office/officeart/2018/2/layout/IconVerticalSolidList"/>
    <dgm:cxn modelId="{86508BFE-218D-4237-B934-9295A795B560}" type="presParOf" srcId="{6BA1FE19-F1D0-40F7-A2D0-D42C910E2460}" destId="{D4731310-E389-403D-BA20-97B233E11267}" srcOrd="0" destOrd="0" presId="urn:microsoft.com/office/officeart/2018/2/layout/IconVerticalSolidList"/>
    <dgm:cxn modelId="{5A4C112E-8483-47DC-85E9-183536F9C0AB}" type="presParOf" srcId="{6BA1FE19-F1D0-40F7-A2D0-D42C910E2460}" destId="{F56BE6B1-DC51-4B63-AABF-A3DDA44D1866}" srcOrd="1" destOrd="0" presId="urn:microsoft.com/office/officeart/2018/2/layout/IconVerticalSolidList"/>
    <dgm:cxn modelId="{EB082D42-BDA5-4DA8-96F2-1478A09E73DD}" type="presParOf" srcId="{6BA1FE19-F1D0-40F7-A2D0-D42C910E2460}" destId="{87FA68E3-44AD-4451-B77A-725D991105D4}" srcOrd="2" destOrd="0" presId="urn:microsoft.com/office/officeart/2018/2/layout/IconVerticalSolidList"/>
    <dgm:cxn modelId="{6623E196-29F4-4F6D-965E-4A69928C18FF}" type="presParOf" srcId="{6BA1FE19-F1D0-40F7-A2D0-D42C910E2460}" destId="{A66D12E5-045F-490D-BD76-0773DE5C352F}" srcOrd="3" destOrd="0" presId="urn:microsoft.com/office/officeart/2018/2/layout/IconVerticalSolidList"/>
    <dgm:cxn modelId="{734D5496-3B5E-48D0-B112-D6C3CCD4171A}" type="presParOf" srcId="{FAA10AB1-6714-4363-874B-E03895B72FF6}" destId="{C03F7C98-1CD5-4CAD-9534-779671846DB8}" srcOrd="7" destOrd="0" presId="urn:microsoft.com/office/officeart/2018/2/layout/IconVerticalSolidList"/>
    <dgm:cxn modelId="{203BCC69-F31B-4C0F-A8BE-3AEC51B231A4}" type="presParOf" srcId="{FAA10AB1-6714-4363-874B-E03895B72FF6}" destId="{9B5132EB-F3E2-4FE6-9B70-4955A7AE3A40}" srcOrd="8" destOrd="0" presId="urn:microsoft.com/office/officeart/2018/2/layout/IconVerticalSolidList"/>
    <dgm:cxn modelId="{12A9648B-F30F-45F3-B435-4F9B73975902}" type="presParOf" srcId="{9B5132EB-F3E2-4FE6-9B70-4955A7AE3A40}" destId="{AC535A7C-492E-4490-B691-DCC7C44FFF64}" srcOrd="0" destOrd="0" presId="urn:microsoft.com/office/officeart/2018/2/layout/IconVerticalSolidList"/>
    <dgm:cxn modelId="{075F2624-EA00-4D3A-89A4-13F9396DBBFB}" type="presParOf" srcId="{9B5132EB-F3E2-4FE6-9B70-4955A7AE3A40}" destId="{3AC41149-EF0F-48CC-872F-DA0ABAF423E9}" srcOrd="1" destOrd="0" presId="urn:microsoft.com/office/officeart/2018/2/layout/IconVerticalSolidList"/>
    <dgm:cxn modelId="{8B8492D2-6689-4DD6-8E90-2A3422C477BD}" type="presParOf" srcId="{9B5132EB-F3E2-4FE6-9B70-4955A7AE3A40}" destId="{F4D8F8D5-9F57-49DD-8311-9F28EE64B075}" srcOrd="2" destOrd="0" presId="urn:microsoft.com/office/officeart/2018/2/layout/IconVerticalSolidList"/>
    <dgm:cxn modelId="{8D22676D-088F-4BF1-AAEF-1D06CB6EA553}" type="presParOf" srcId="{9B5132EB-F3E2-4FE6-9B70-4955A7AE3A40}" destId="{5D5E2D06-0488-44D3-BD47-D9E1801BB81B}" srcOrd="3" destOrd="0" presId="urn:microsoft.com/office/officeart/2018/2/layout/IconVerticalSolidList"/>
    <dgm:cxn modelId="{E6318934-5EA8-4C8E-8E5F-3E23F87437EA}" type="presParOf" srcId="{FAA10AB1-6714-4363-874B-E03895B72FF6}" destId="{884E9ABB-C1EE-44A9-9342-FC055691226C}" srcOrd="9" destOrd="0" presId="urn:microsoft.com/office/officeart/2018/2/layout/IconVerticalSolidList"/>
    <dgm:cxn modelId="{6F6379FA-8FBB-4E6A-B5D2-09B9B6AC831B}" type="presParOf" srcId="{FAA10AB1-6714-4363-874B-E03895B72FF6}" destId="{7C8B14E5-D9D2-4154-8EEC-D0399AA1D961}" srcOrd="10" destOrd="0" presId="urn:microsoft.com/office/officeart/2018/2/layout/IconVerticalSolidList"/>
    <dgm:cxn modelId="{11C02666-BED0-44EC-B91D-F81B3DE1E473}" type="presParOf" srcId="{7C8B14E5-D9D2-4154-8EEC-D0399AA1D961}" destId="{0EF4BD95-1AB5-46CC-BB02-0C2F97F53A4B}" srcOrd="0" destOrd="0" presId="urn:microsoft.com/office/officeart/2018/2/layout/IconVerticalSolidList"/>
    <dgm:cxn modelId="{64051FBD-D010-4BF0-9D7F-9CFCE44F40B4}" type="presParOf" srcId="{7C8B14E5-D9D2-4154-8EEC-D0399AA1D961}" destId="{07E8EF38-5536-416D-95E2-3D393F54703D}" srcOrd="1" destOrd="0" presId="urn:microsoft.com/office/officeart/2018/2/layout/IconVerticalSolidList"/>
    <dgm:cxn modelId="{1E686B0B-B635-446C-AD29-768543C94113}" type="presParOf" srcId="{7C8B14E5-D9D2-4154-8EEC-D0399AA1D961}" destId="{A9018202-8933-4E34-801C-CD0BE454256C}" srcOrd="2" destOrd="0" presId="urn:microsoft.com/office/officeart/2018/2/layout/IconVerticalSolidList"/>
    <dgm:cxn modelId="{993BDAF3-BBBE-477D-8643-ACB8BAB6EABE}" type="presParOf" srcId="{7C8B14E5-D9D2-4154-8EEC-D0399AA1D961}" destId="{FCA0BE03-831F-409A-BE62-E079A7D406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4FA43-446D-455E-A4C0-91D12D23388A}">
      <dsp:nvSpPr>
        <dsp:cNvPr id="0" name=""/>
        <dsp:cNvSpPr/>
      </dsp:nvSpPr>
      <dsp:spPr>
        <a:xfrm>
          <a:off x="134825" y="373520"/>
          <a:ext cx="1295909" cy="129590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7A9ACB-E45F-49E6-88FC-274D1B4B016F}">
      <dsp:nvSpPr>
        <dsp:cNvPr id="0" name=""/>
        <dsp:cNvSpPr/>
      </dsp:nvSpPr>
      <dsp:spPr>
        <a:xfrm>
          <a:off x="406966" y="645661"/>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4DF8AA-37BA-4D21-AEC7-ECB32C090ABB}">
      <dsp:nvSpPr>
        <dsp:cNvPr id="0" name=""/>
        <dsp:cNvSpPr/>
      </dsp:nvSpPr>
      <dsp:spPr>
        <a:xfrm>
          <a:off x="1708430" y="373520"/>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PHB has exceeded the goal of 380 rental units, with a total of 501 units between 6 buildings.  Leasing is complete in all but two buildings.</a:t>
          </a:r>
        </a:p>
      </dsp:txBody>
      <dsp:txXfrm>
        <a:off x="1708430" y="373520"/>
        <a:ext cx="3054644" cy="1295909"/>
      </dsp:txXfrm>
    </dsp:sp>
    <dsp:sp modelId="{7BAAC8BB-2C50-48FF-AABD-B9B6E3499DEC}">
      <dsp:nvSpPr>
        <dsp:cNvPr id="0" name=""/>
        <dsp:cNvSpPr/>
      </dsp:nvSpPr>
      <dsp:spPr>
        <a:xfrm>
          <a:off x="5295324" y="373520"/>
          <a:ext cx="1295909" cy="129590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288197-2235-44FC-9B53-316D500D8E85}">
      <dsp:nvSpPr>
        <dsp:cNvPr id="0" name=""/>
        <dsp:cNvSpPr/>
      </dsp:nvSpPr>
      <dsp:spPr>
        <a:xfrm>
          <a:off x="5567465" y="645661"/>
          <a:ext cx="751627" cy="751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7BEF2F-CFB7-4EBC-8D7A-C4F61E435BDD}">
      <dsp:nvSpPr>
        <dsp:cNvPr id="0" name=""/>
        <dsp:cNvSpPr/>
      </dsp:nvSpPr>
      <dsp:spPr>
        <a:xfrm>
          <a:off x="6868929" y="373520"/>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52% of the units are family sized with 2+ bedrooms</a:t>
          </a:r>
        </a:p>
      </dsp:txBody>
      <dsp:txXfrm>
        <a:off x="6868929" y="373520"/>
        <a:ext cx="3054644" cy="1295909"/>
      </dsp:txXfrm>
    </dsp:sp>
    <dsp:sp modelId="{5EB8491F-C55B-497A-971C-58EA13A10F57}">
      <dsp:nvSpPr>
        <dsp:cNvPr id="0" name=""/>
        <dsp:cNvSpPr/>
      </dsp:nvSpPr>
      <dsp:spPr>
        <a:xfrm>
          <a:off x="134825" y="2353294"/>
          <a:ext cx="1295909" cy="129590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374042-CB43-4760-951C-0808B146FA88}">
      <dsp:nvSpPr>
        <dsp:cNvPr id="0" name=""/>
        <dsp:cNvSpPr/>
      </dsp:nvSpPr>
      <dsp:spPr>
        <a:xfrm>
          <a:off x="406966" y="2625435"/>
          <a:ext cx="751627" cy="751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A5A2D6-635E-4806-98E0-DE076C8334E1}">
      <dsp:nvSpPr>
        <dsp:cNvPr id="0" name=""/>
        <dsp:cNvSpPr/>
      </dsp:nvSpPr>
      <dsp:spPr>
        <a:xfrm>
          <a:off x="1708430" y="2353294"/>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We are serving very low-income families through a combination of Project Based Section 8 vouchers and PSH.</a:t>
          </a:r>
        </a:p>
      </dsp:txBody>
      <dsp:txXfrm>
        <a:off x="1708430" y="2353294"/>
        <a:ext cx="3054644" cy="1295909"/>
      </dsp:txXfrm>
    </dsp:sp>
    <dsp:sp modelId="{A830966A-4CD8-43F8-B5E7-FF1BDE2EE42E}">
      <dsp:nvSpPr>
        <dsp:cNvPr id="0" name=""/>
        <dsp:cNvSpPr/>
      </dsp:nvSpPr>
      <dsp:spPr>
        <a:xfrm>
          <a:off x="5295324" y="2353294"/>
          <a:ext cx="1295909" cy="129590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3DB68-31D2-4352-B351-F162E212B019}">
      <dsp:nvSpPr>
        <dsp:cNvPr id="0" name=""/>
        <dsp:cNvSpPr/>
      </dsp:nvSpPr>
      <dsp:spPr>
        <a:xfrm>
          <a:off x="5567465" y="2625435"/>
          <a:ext cx="751627" cy="751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BE1BC7-5942-4134-9C14-3AF4C4C39A6A}">
      <dsp:nvSpPr>
        <dsp:cNvPr id="0" name=""/>
        <dsp:cNvSpPr/>
      </dsp:nvSpPr>
      <dsp:spPr>
        <a:xfrm>
          <a:off x="6868929" y="2353294"/>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Approximately 1254 people will be housed in these units</a:t>
          </a:r>
        </a:p>
      </dsp:txBody>
      <dsp:txXfrm>
        <a:off x="6868929" y="2353294"/>
        <a:ext cx="3054644" cy="1295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0E9C6-A7C4-4923-83D5-E48CE7DA3B39}">
      <dsp:nvSpPr>
        <dsp:cNvPr id="0" name=""/>
        <dsp:cNvSpPr/>
      </dsp:nvSpPr>
      <dsp:spPr>
        <a:xfrm>
          <a:off x="541164" y="330669"/>
          <a:ext cx="1475437" cy="147543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4F95F8-4991-4C89-BE03-B1E44B7602C8}">
      <dsp:nvSpPr>
        <dsp:cNvPr id="0" name=""/>
        <dsp:cNvSpPr/>
      </dsp:nvSpPr>
      <dsp:spPr>
        <a:xfrm>
          <a:off x="855602" y="645106"/>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31F0EF-2C16-4EDB-92F1-2BD1BA04E398}">
      <dsp:nvSpPr>
        <dsp:cNvPr id="0" name=""/>
        <dsp:cNvSpPr/>
      </dsp:nvSpPr>
      <dsp:spPr>
        <a:xfrm>
          <a:off x="75990" y="2095907"/>
          <a:ext cx="241875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Strong family property to be developed after a community engagement process utilizing the new </a:t>
          </a:r>
          <a:r>
            <a:rPr lang="en-US" sz="1600" b="1" kern="1200" dirty="0" err="1"/>
            <a:t>tif</a:t>
          </a:r>
          <a:r>
            <a:rPr lang="en-US" sz="1600" b="1" kern="1200" dirty="0"/>
            <a:t> funds from increasing the maximum indebtedness</a:t>
          </a:r>
        </a:p>
      </dsp:txBody>
      <dsp:txXfrm>
        <a:off x="75990" y="2095907"/>
        <a:ext cx="2418750" cy="1755000"/>
      </dsp:txXfrm>
    </dsp:sp>
    <dsp:sp modelId="{38C1EA45-44F0-4C67-B0BB-3F7C4EFF9DD5}">
      <dsp:nvSpPr>
        <dsp:cNvPr id="0" name=""/>
        <dsp:cNvSpPr/>
      </dsp:nvSpPr>
      <dsp:spPr>
        <a:xfrm>
          <a:off x="4520081" y="279229"/>
          <a:ext cx="1475437" cy="147543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A341D-B6B8-42A2-ABB3-44A0D0E5B4C6}">
      <dsp:nvSpPr>
        <dsp:cNvPr id="0" name=""/>
        <dsp:cNvSpPr/>
      </dsp:nvSpPr>
      <dsp:spPr>
        <a:xfrm>
          <a:off x="4834518" y="593667"/>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851C0D-76A5-486C-95AD-3091C4918F10}">
      <dsp:nvSpPr>
        <dsp:cNvPr id="0" name=""/>
        <dsp:cNvSpPr/>
      </dsp:nvSpPr>
      <dsp:spPr>
        <a:xfrm>
          <a:off x="2911539" y="2111351"/>
          <a:ext cx="4692520" cy="1960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t>Carey </a:t>
          </a:r>
          <a:r>
            <a:rPr lang="en-US" sz="1500" b="1" kern="1200" dirty="0" err="1"/>
            <a:t>blvd</a:t>
          </a:r>
          <a:r>
            <a:rPr lang="en-US" sz="1500" b="1" kern="1200" dirty="0"/>
            <a:t> property to be developed as home ownership units after a community engagement process utilizing the new </a:t>
          </a:r>
          <a:r>
            <a:rPr lang="en-US" sz="1500" b="1" kern="1200" dirty="0" err="1"/>
            <a:t>tif</a:t>
          </a:r>
          <a:r>
            <a:rPr lang="en-US" sz="1500" b="1" kern="1200" dirty="0"/>
            <a:t> funds from increasing the maximum indebtedness</a:t>
          </a:r>
        </a:p>
      </dsp:txBody>
      <dsp:txXfrm>
        <a:off x="2911539" y="2111351"/>
        <a:ext cx="4692520" cy="1960756"/>
      </dsp:txXfrm>
    </dsp:sp>
    <dsp:sp modelId="{0EBD619E-2F40-4109-92A0-C2CB755AEA89}">
      <dsp:nvSpPr>
        <dsp:cNvPr id="0" name=""/>
        <dsp:cNvSpPr/>
      </dsp:nvSpPr>
      <dsp:spPr>
        <a:xfrm>
          <a:off x="8498997" y="330669"/>
          <a:ext cx="1475437" cy="147543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F15F3-41EB-4E26-93EE-C056BE25ABA9}">
      <dsp:nvSpPr>
        <dsp:cNvPr id="0" name=""/>
        <dsp:cNvSpPr/>
      </dsp:nvSpPr>
      <dsp:spPr>
        <a:xfrm>
          <a:off x="8813435" y="645106"/>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B6B4A-B18D-4A21-910B-303D193C2DD1}">
      <dsp:nvSpPr>
        <dsp:cNvPr id="0" name=""/>
        <dsp:cNvSpPr/>
      </dsp:nvSpPr>
      <dsp:spPr>
        <a:xfrm>
          <a:off x="8027341" y="2265669"/>
          <a:ext cx="2418750" cy="17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t>5020 n. interstate </a:t>
          </a:r>
          <a:r>
            <a:rPr lang="en-US" sz="1500" b="1" kern="1200" dirty="0" err="1"/>
            <a:t>phb</a:t>
          </a:r>
          <a:r>
            <a:rPr lang="en-US" sz="1500" b="1" kern="1200" dirty="0"/>
            <a:t> released this property in the Metro Bond solicitation this past Summer as a rental project</a:t>
          </a:r>
        </a:p>
      </dsp:txBody>
      <dsp:txXfrm>
        <a:off x="8027341" y="2265669"/>
        <a:ext cx="2418750" cy="175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0E9C6-A7C4-4923-83D5-E48CE7DA3B39}">
      <dsp:nvSpPr>
        <dsp:cNvPr id="0" name=""/>
        <dsp:cNvSpPr/>
      </dsp:nvSpPr>
      <dsp:spPr>
        <a:xfrm>
          <a:off x="506030" y="882990"/>
          <a:ext cx="1578375" cy="157837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4F95F8-4991-4C89-BE03-B1E44B7602C8}">
      <dsp:nvSpPr>
        <dsp:cNvPr id="0" name=""/>
        <dsp:cNvSpPr/>
      </dsp:nvSpPr>
      <dsp:spPr>
        <a:xfrm>
          <a:off x="842405" y="1219365"/>
          <a:ext cx="905625" cy="905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31F0EF-2C16-4EDB-92F1-2BD1BA04E398}">
      <dsp:nvSpPr>
        <dsp:cNvPr id="0" name=""/>
        <dsp:cNvSpPr/>
      </dsp:nvSpPr>
      <dsp:spPr>
        <a:xfrm>
          <a:off x="8402" y="2883344"/>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t>6 rounds of preference (2 home ownership and 4 for rental)</a:t>
          </a:r>
        </a:p>
      </dsp:txBody>
      <dsp:txXfrm>
        <a:off x="8402" y="2883344"/>
        <a:ext cx="2587500" cy="720000"/>
      </dsp:txXfrm>
    </dsp:sp>
    <dsp:sp modelId="{38C1EA45-44F0-4C67-B0BB-3F7C4EFF9DD5}">
      <dsp:nvSpPr>
        <dsp:cNvPr id="0" name=""/>
        <dsp:cNvSpPr/>
      </dsp:nvSpPr>
      <dsp:spPr>
        <a:xfrm>
          <a:off x="4762545" y="861887"/>
          <a:ext cx="1578375" cy="157837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A341D-B6B8-42A2-ABB3-44A0D0E5B4C6}">
      <dsp:nvSpPr>
        <dsp:cNvPr id="0" name=""/>
        <dsp:cNvSpPr/>
      </dsp:nvSpPr>
      <dsp:spPr>
        <a:xfrm>
          <a:off x="5098920" y="1198262"/>
          <a:ext cx="905625" cy="905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851C0D-76A5-486C-95AD-3091C4918F10}">
      <dsp:nvSpPr>
        <dsp:cNvPr id="0" name=""/>
        <dsp:cNvSpPr/>
      </dsp:nvSpPr>
      <dsp:spPr>
        <a:xfrm>
          <a:off x="3041780" y="2889680"/>
          <a:ext cx="5019905" cy="804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t>5700 individuals have applied for preference</a:t>
          </a:r>
        </a:p>
      </dsp:txBody>
      <dsp:txXfrm>
        <a:off x="3041780" y="2889680"/>
        <a:ext cx="5019905" cy="804412"/>
      </dsp:txXfrm>
    </dsp:sp>
    <dsp:sp modelId="{0EBD619E-2F40-4109-92A0-C2CB755AEA89}">
      <dsp:nvSpPr>
        <dsp:cNvPr id="0" name=""/>
        <dsp:cNvSpPr/>
      </dsp:nvSpPr>
      <dsp:spPr>
        <a:xfrm>
          <a:off x="9019060" y="882990"/>
          <a:ext cx="1578375" cy="157837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F15F3-41EB-4E26-93EE-C056BE25ABA9}">
      <dsp:nvSpPr>
        <dsp:cNvPr id="0" name=""/>
        <dsp:cNvSpPr/>
      </dsp:nvSpPr>
      <dsp:spPr>
        <a:xfrm>
          <a:off x="9355435" y="1219365"/>
          <a:ext cx="905625" cy="905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B6B4A-B18D-4A21-910B-303D193C2DD1}">
      <dsp:nvSpPr>
        <dsp:cNvPr id="0" name=""/>
        <dsp:cNvSpPr/>
      </dsp:nvSpPr>
      <dsp:spPr>
        <a:xfrm>
          <a:off x="8514498" y="2952990"/>
          <a:ext cx="258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t>Preference policy as is currently open continuous</a:t>
          </a:r>
        </a:p>
      </dsp:txBody>
      <dsp:txXfrm>
        <a:off x="8514498" y="2952990"/>
        <a:ext cx="25875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C1B08-9844-4286-AA05-F34E419127B7}">
      <dsp:nvSpPr>
        <dsp:cNvPr id="0" name=""/>
        <dsp:cNvSpPr/>
      </dsp:nvSpPr>
      <dsp:spPr>
        <a:xfrm>
          <a:off x="0" y="0"/>
          <a:ext cx="6588691" cy="1091242"/>
        </a:xfrm>
        <a:prstGeom prst="roundRect">
          <a:avLst>
            <a:gd name="adj" fmla="val 10000"/>
          </a:avLst>
        </a:prstGeom>
        <a:solidFill>
          <a:schemeClr val="bg1">
            <a:lumMod val="6500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Age range 19-71 average 43</a:t>
          </a:r>
        </a:p>
      </dsp:txBody>
      <dsp:txXfrm>
        <a:off x="1426862" y="0"/>
        <a:ext cx="5161828" cy="1091242"/>
      </dsp:txXfrm>
    </dsp:sp>
    <dsp:sp modelId="{A6A3ED0B-91F8-4BA2-9322-FB8719A30A8F}">
      <dsp:nvSpPr>
        <dsp:cNvPr id="0" name=""/>
        <dsp:cNvSpPr/>
      </dsp:nvSpPr>
      <dsp:spPr>
        <a:xfrm>
          <a:off x="109124" y="109124"/>
          <a:ext cx="1317738" cy="87299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92B473-E6BC-47BD-83C7-DBE7D4CD5751}">
      <dsp:nvSpPr>
        <dsp:cNvPr id="0" name=""/>
        <dsp:cNvSpPr/>
      </dsp:nvSpPr>
      <dsp:spPr>
        <a:xfrm>
          <a:off x="0" y="1200367"/>
          <a:ext cx="6588691" cy="1091242"/>
        </a:xfrm>
        <a:prstGeom prst="roundRect">
          <a:avLst>
            <a:gd name="adj" fmla="val 10000"/>
          </a:avLst>
        </a:prstGeom>
        <a:solidFill>
          <a:schemeClr val="accent3">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Lived in the neighborhood an average of 32 years: on average, lived 72% of life in the neighborhood; 65% lived entire life in the neighborhood.</a:t>
          </a:r>
        </a:p>
        <a:p>
          <a:pPr marL="0" lvl="0" indent="0" algn="l" defTabSz="666750">
            <a:lnSpc>
              <a:spcPct val="90000"/>
            </a:lnSpc>
            <a:spcBef>
              <a:spcPct val="0"/>
            </a:spcBef>
            <a:spcAft>
              <a:spcPct val="35000"/>
            </a:spcAft>
            <a:buNone/>
          </a:pPr>
          <a:endParaRPr lang="en-US" sz="1500" kern="1200" dirty="0"/>
        </a:p>
      </dsp:txBody>
      <dsp:txXfrm>
        <a:off x="1426862" y="1200367"/>
        <a:ext cx="5161828" cy="1091242"/>
      </dsp:txXfrm>
    </dsp:sp>
    <dsp:sp modelId="{AAA990A7-1837-4680-A96D-B30B77836C57}">
      <dsp:nvSpPr>
        <dsp:cNvPr id="0" name=""/>
        <dsp:cNvSpPr/>
      </dsp:nvSpPr>
      <dsp:spPr>
        <a:xfrm>
          <a:off x="109124" y="1309491"/>
          <a:ext cx="1317738" cy="87299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5000" b="-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CF9C64-4B24-49B7-A5F1-270926A9946B}">
      <dsp:nvSpPr>
        <dsp:cNvPr id="0" name=""/>
        <dsp:cNvSpPr/>
      </dsp:nvSpPr>
      <dsp:spPr>
        <a:xfrm>
          <a:off x="0" y="2400734"/>
          <a:ext cx="6588691" cy="1091242"/>
        </a:xfrm>
        <a:prstGeom prst="roundRect">
          <a:avLst>
            <a:gd name="adj" fmla="val 10000"/>
          </a:avLst>
        </a:prstGeom>
        <a:solidFill>
          <a:schemeClr val="bg1">
            <a:lumMod val="6500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84% Black</a:t>
          </a:r>
        </a:p>
      </dsp:txBody>
      <dsp:txXfrm>
        <a:off x="1426862" y="2400734"/>
        <a:ext cx="5161828" cy="1091242"/>
      </dsp:txXfrm>
    </dsp:sp>
    <dsp:sp modelId="{6FA7B7D0-E350-45E0-B10B-D2EF806014A1}">
      <dsp:nvSpPr>
        <dsp:cNvPr id="0" name=""/>
        <dsp:cNvSpPr/>
      </dsp:nvSpPr>
      <dsp:spPr>
        <a:xfrm>
          <a:off x="109124" y="2509858"/>
          <a:ext cx="1317738" cy="872994"/>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000" r="-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5E61D6-2A81-4210-9D7D-6CA8D6FBD453}">
      <dsp:nvSpPr>
        <dsp:cNvPr id="0" name=""/>
        <dsp:cNvSpPr/>
      </dsp:nvSpPr>
      <dsp:spPr>
        <a:xfrm>
          <a:off x="0" y="3601101"/>
          <a:ext cx="6588691" cy="1091242"/>
        </a:xfrm>
        <a:prstGeom prst="roundRect">
          <a:avLst>
            <a:gd name="adj" fmla="val 10000"/>
          </a:avLst>
        </a:prstGeom>
        <a:solidFill>
          <a:schemeClr val="bg1">
            <a:lumMod val="6500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68% Women</a:t>
          </a:r>
        </a:p>
      </dsp:txBody>
      <dsp:txXfrm>
        <a:off x="1426862" y="3601101"/>
        <a:ext cx="5161828" cy="1091242"/>
      </dsp:txXfrm>
    </dsp:sp>
    <dsp:sp modelId="{7EB4B7DD-9FC2-4AA4-BC2A-32B0355343B2}">
      <dsp:nvSpPr>
        <dsp:cNvPr id="0" name=""/>
        <dsp:cNvSpPr/>
      </dsp:nvSpPr>
      <dsp:spPr>
        <a:xfrm>
          <a:off x="109124" y="3710226"/>
          <a:ext cx="1317738" cy="872994"/>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D8D5A5-197C-4FF4-8CCA-228B3F22EFFB}">
      <dsp:nvSpPr>
        <dsp:cNvPr id="0" name=""/>
        <dsp:cNvSpPr/>
      </dsp:nvSpPr>
      <dsp:spPr>
        <a:xfrm>
          <a:off x="0" y="4801469"/>
          <a:ext cx="6588691" cy="1091242"/>
        </a:xfrm>
        <a:prstGeom prst="roundRect">
          <a:avLst>
            <a:gd name="adj" fmla="val 10000"/>
          </a:avLst>
        </a:prstGeom>
        <a:solidFill>
          <a:schemeClr val="bg1">
            <a:lumMod val="6500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54% had no children living in the home</a:t>
          </a:r>
        </a:p>
      </dsp:txBody>
      <dsp:txXfrm>
        <a:off x="1426862" y="4801469"/>
        <a:ext cx="5161828" cy="1091242"/>
      </dsp:txXfrm>
    </dsp:sp>
    <dsp:sp modelId="{58FB5C9B-33DF-41A5-B714-230B7D1D2FFC}">
      <dsp:nvSpPr>
        <dsp:cNvPr id="0" name=""/>
        <dsp:cNvSpPr/>
      </dsp:nvSpPr>
      <dsp:spPr>
        <a:xfrm>
          <a:off x="109124" y="4910593"/>
          <a:ext cx="1317738" cy="872994"/>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5000" b="-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1E903-0AB3-4422-B7CA-BC78D9382F6B}">
      <dsp:nvSpPr>
        <dsp:cNvPr id="0" name=""/>
        <dsp:cNvSpPr/>
      </dsp:nvSpPr>
      <dsp:spPr>
        <a:xfrm>
          <a:off x="0" y="190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5D402-433F-4328-9B08-AA8E52FE3C1D}">
      <dsp:nvSpPr>
        <dsp:cNvPr id="0" name=""/>
        <dsp:cNvSpPr/>
      </dsp:nvSpPr>
      <dsp:spPr>
        <a:xfrm>
          <a:off x="245877" y="184791"/>
          <a:ext cx="447049" cy="447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A386F4-10A8-4E5B-94A9-83AB47667340}">
      <dsp:nvSpPr>
        <dsp:cNvPr id="0" name=""/>
        <dsp:cNvSpPr/>
      </dsp:nvSpPr>
      <dsp:spPr>
        <a:xfrm>
          <a:off x="938804" y="190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80% reported their connection to the neighborhood was their primary motivation for applying </a:t>
          </a:r>
        </a:p>
      </dsp:txBody>
      <dsp:txXfrm>
        <a:off x="938804" y="1907"/>
        <a:ext cx="5649886" cy="812817"/>
      </dsp:txXfrm>
    </dsp:sp>
    <dsp:sp modelId="{20286FD8-D869-441F-89D0-5C70FB37280A}">
      <dsp:nvSpPr>
        <dsp:cNvPr id="0" name=""/>
        <dsp:cNvSpPr/>
      </dsp:nvSpPr>
      <dsp:spPr>
        <a:xfrm>
          <a:off x="0" y="1017929"/>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91A94-4B93-49AB-A66B-BDDB7478C6A3}">
      <dsp:nvSpPr>
        <dsp:cNvPr id="0" name=""/>
        <dsp:cNvSpPr/>
      </dsp:nvSpPr>
      <dsp:spPr>
        <a:xfrm>
          <a:off x="245877" y="1200813"/>
          <a:ext cx="447049" cy="4470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660BF4-12DA-413C-9ADB-57E36FFA1B85}">
      <dsp:nvSpPr>
        <dsp:cNvPr id="0" name=""/>
        <dsp:cNvSpPr/>
      </dsp:nvSpPr>
      <dsp:spPr>
        <a:xfrm>
          <a:off x="938804" y="1017929"/>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80% believed this was best chance to move from waitlist into housing</a:t>
          </a:r>
        </a:p>
      </dsp:txBody>
      <dsp:txXfrm>
        <a:off x="938804" y="1017929"/>
        <a:ext cx="5649886" cy="812817"/>
      </dsp:txXfrm>
    </dsp:sp>
    <dsp:sp modelId="{3D1BCCA3-D57F-44D6-8456-3F7E1EB7B06B}">
      <dsp:nvSpPr>
        <dsp:cNvPr id="0" name=""/>
        <dsp:cNvSpPr/>
      </dsp:nvSpPr>
      <dsp:spPr>
        <a:xfrm>
          <a:off x="0" y="2033951"/>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6D1D0A-B070-47DA-808C-BE2701BC948C}">
      <dsp:nvSpPr>
        <dsp:cNvPr id="0" name=""/>
        <dsp:cNvSpPr/>
      </dsp:nvSpPr>
      <dsp:spPr>
        <a:xfrm>
          <a:off x="245877" y="2216835"/>
          <a:ext cx="447049" cy="447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3D2045-B221-408C-908A-9218D18B300B}">
      <dsp:nvSpPr>
        <dsp:cNvPr id="0" name=""/>
        <dsp:cNvSpPr/>
      </dsp:nvSpPr>
      <dsp:spPr>
        <a:xfrm>
          <a:off x="938804" y="2033951"/>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Convenience to work or school was NOT a primary motivation</a:t>
          </a:r>
        </a:p>
      </dsp:txBody>
      <dsp:txXfrm>
        <a:off x="938804" y="2033951"/>
        <a:ext cx="5649886" cy="812817"/>
      </dsp:txXfrm>
    </dsp:sp>
    <dsp:sp modelId="{D4731310-E389-403D-BA20-97B233E11267}">
      <dsp:nvSpPr>
        <dsp:cNvPr id="0" name=""/>
        <dsp:cNvSpPr/>
      </dsp:nvSpPr>
      <dsp:spPr>
        <a:xfrm>
          <a:off x="0" y="3049973"/>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BE6B1-DC51-4B63-AABF-A3DDA44D1866}">
      <dsp:nvSpPr>
        <dsp:cNvPr id="0" name=""/>
        <dsp:cNvSpPr/>
      </dsp:nvSpPr>
      <dsp:spPr>
        <a:xfrm>
          <a:off x="245877" y="3232857"/>
          <a:ext cx="447049" cy="4470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6D12E5-045F-490D-BD76-0773DE5C352F}">
      <dsp:nvSpPr>
        <dsp:cNvPr id="0" name=""/>
        <dsp:cNvSpPr/>
      </dsp:nvSpPr>
      <dsp:spPr>
        <a:xfrm>
          <a:off x="938804" y="3049973"/>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91% agree that the history of this neighborhood matters to me</a:t>
          </a:r>
        </a:p>
      </dsp:txBody>
      <dsp:txXfrm>
        <a:off x="938804" y="3049973"/>
        <a:ext cx="5649886" cy="812817"/>
      </dsp:txXfrm>
    </dsp:sp>
    <dsp:sp modelId="{AC535A7C-492E-4490-B691-DCC7C44FFF64}">
      <dsp:nvSpPr>
        <dsp:cNvPr id="0" name=""/>
        <dsp:cNvSpPr/>
      </dsp:nvSpPr>
      <dsp:spPr>
        <a:xfrm>
          <a:off x="0" y="4065995"/>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C41149-EF0F-48CC-872F-DA0ABAF423E9}">
      <dsp:nvSpPr>
        <dsp:cNvPr id="0" name=""/>
        <dsp:cNvSpPr/>
      </dsp:nvSpPr>
      <dsp:spPr>
        <a:xfrm>
          <a:off x="245877" y="4248879"/>
          <a:ext cx="447049" cy="4470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5E2D06-0488-44D3-BD47-D9E1801BB81B}">
      <dsp:nvSpPr>
        <dsp:cNvPr id="0" name=""/>
        <dsp:cNvSpPr/>
      </dsp:nvSpPr>
      <dsp:spPr>
        <a:xfrm>
          <a:off x="938804" y="4065995"/>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87% feel I belong in this neighborhood</a:t>
          </a:r>
        </a:p>
      </dsp:txBody>
      <dsp:txXfrm>
        <a:off x="938804" y="4065995"/>
        <a:ext cx="5649886" cy="812817"/>
      </dsp:txXfrm>
    </dsp:sp>
    <dsp:sp modelId="{0EF4BD95-1AB5-46CC-BB02-0C2F97F53A4B}">
      <dsp:nvSpPr>
        <dsp:cNvPr id="0" name=""/>
        <dsp:cNvSpPr/>
      </dsp:nvSpPr>
      <dsp:spPr>
        <a:xfrm>
          <a:off x="0" y="508201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E8EF38-5536-416D-95E2-3D393F54703D}">
      <dsp:nvSpPr>
        <dsp:cNvPr id="0" name=""/>
        <dsp:cNvSpPr/>
      </dsp:nvSpPr>
      <dsp:spPr>
        <a:xfrm>
          <a:off x="245877" y="5264901"/>
          <a:ext cx="447049" cy="4470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A0BE03-831F-409A-BE62-E079A7D40604}">
      <dsp:nvSpPr>
        <dsp:cNvPr id="0" name=""/>
        <dsp:cNvSpPr/>
      </dsp:nvSpPr>
      <dsp:spPr>
        <a:xfrm>
          <a:off x="938804" y="508201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a:t>83% have friends and family in neighborhood</a:t>
          </a:r>
        </a:p>
      </dsp:txBody>
      <dsp:txXfrm>
        <a:off x="938804" y="5082017"/>
        <a:ext cx="5649886" cy="812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1E903-0AB3-4422-B7CA-BC78D9382F6B}">
      <dsp:nvSpPr>
        <dsp:cNvPr id="0" name=""/>
        <dsp:cNvSpPr/>
      </dsp:nvSpPr>
      <dsp:spPr>
        <a:xfrm>
          <a:off x="-1563" y="9347"/>
          <a:ext cx="6588691" cy="16794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5D402-433F-4328-9B08-AA8E52FE3C1D}">
      <dsp:nvSpPr>
        <dsp:cNvPr id="0" name=""/>
        <dsp:cNvSpPr/>
      </dsp:nvSpPr>
      <dsp:spPr>
        <a:xfrm>
          <a:off x="506467" y="387221"/>
          <a:ext cx="923693" cy="9236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A386F4-10A8-4E5B-94A9-83AB47667340}">
      <dsp:nvSpPr>
        <dsp:cNvPr id="0" name=""/>
        <dsp:cNvSpPr/>
      </dsp:nvSpPr>
      <dsp:spPr>
        <a:xfrm>
          <a:off x="1931271" y="9347"/>
          <a:ext cx="4658983" cy="1679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1" tIns="177741" rIns="177741" bIns="177741" numCol="1" spcCol="1270" anchor="ctr" anchorCtr="0">
          <a:noAutofit/>
        </a:bodyPr>
        <a:lstStyle/>
        <a:p>
          <a:pPr marL="0" lvl="0" indent="0" algn="l" defTabSz="844550">
            <a:lnSpc>
              <a:spcPct val="100000"/>
            </a:lnSpc>
            <a:spcBef>
              <a:spcPct val="0"/>
            </a:spcBef>
            <a:spcAft>
              <a:spcPct val="35000"/>
            </a:spcAft>
            <a:buNone/>
          </a:pPr>
          <a:r>
            <a:rPr lang="en-US" sz="1900" kern="1200" dirty="0"/>
            <a:t>78% participate in arts and cultural events 	</a:t>
          </a:r>
        </a:p>
        <a:p>
          <a:pPr marL="0" lvl="0" indent="0" algn="l" defTabSz="844550">
            <a:lnSpc>
              <a:spcPct val="100000"/>
            </a:lnSpc>
            <a:spcBef>
              <a:spcPct val="0"/>
            </a:spcBef>
            <a:spcAft>
              <a:spcPct val="35000"/>
            </a:spcAft>
            <a:buNone/>
          </a:pPr>
          <a:r>
            <a:rPr lang="en-US" sz="1900" kern="1200" dirty="0"/>
            <a:t>53% indicate increased participation since moving in</a:t>
          </a:r>
        </a:p>
      </dsp:txBody>
      <dsp:txXfrm>
        <a:off x="1931271" y="9347"/>
        <a:ext cx="4658983" cy="1679442"/>
      </dsp:txXfrm>
    </dsp:sp>
    <dsp:sp modelId="{20286FD8-D869-441F-89D0-5C70FB37280A}">
      <dsp:nvSpPr>
        <dsp:cNvPr id="0" name=""/>
        <dsp:cNvSpPr/>
      </dsp:nvSpPr>
      <dsp:spPr>
        <a:xfrm>
          <a:off x="-1563" y="2108650"/>
          <a:ext cx="6588691" cy="16794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91A94-4B93-49AB-A66B-BDDB7478C6A3}">
      <dsp:nvSpPr>
        <dsp:cNvPr id="0" name=""/>
        <dsp:cNvSpPr/>
      </dsp:nvSpPr>
      <dsp:spPr>
        <a:xfrm>
          <a:off x="506467" y="2486524"/>
          <a:ext cx="923693" cy="923693"/>
        </a:xfrm>
        <a:prstGeom prst="rect">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660BF4-12DA-413C-9ADB-57E36FFA1B85}">
      <dsp:nvSpPr>
        <dsp:cNvPr id="0" name=""/>
        <dsp:cNvSpPr/>
      </dsp:nvSpPr>
      <dsp:spPr>
        <a:xfrm>
          <a:off x="1938192" y="2108650"/>
          <a:ext cx="4645140" cy="1679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1" tIns="177741" rIns="177741" bIns="177741" numCol="1" spcCol="1270" anchor="ctr" anchorCtr="0">
          <a:noAutofit/>
        </a:bodyPr>
        <a:lstStyle/>
        <a:p>
          <a:pPr marL="0" lvl="0" indent="0" algn="l" defTabSz="844550">
            <a:lnSpc>
              <a:spcPct val="100000"/>
            </a:lnSpc>
            <a:spcBef>
              <a:spcPct val="0"/>
            </a:spcBef>
            <a:spcAft>
              <a:spcPct val="35000"/>
            </a:spcAft>
            <a:buNone/>
          </a:pPr>
          <a:r>
            <a:rPr lang="en-US" sz="1900" kern="1200" dirty="0"/>
            <a:t>56% spend time volunteering</a:t>
          </a:r>
        </a:p>
        <a:p>
          <a:pPr marL="0" lvl="0" indent="0" algn="l" defTabSz="844550">
            <a:lnSpc>
              <a:spcPct val="100000"/>
            </a:lnSpc>
            <a:spcBef>
              <a:spcPct val="0"/>
            </a:spcBef>
            <a:spcAft>
              <a:spcPct val="35000"/>
            </a:spcAft>
            <a:buNone/>
          </a:pPr>
          <a:r>
            <a:rPr lang="en-US" sz="1900" kern="1200" dirty="0"/>
            <a:t>24% report increased civic engagement since moving in.</a:t>
          </a:r>
        </a:p>
      </dsp:txBody>
      <dsp:txXfrm>
        <a:off x="1938192" y="2108650"/>
        <a:ext cx="4645140" cy="1679442"/>
      </dsp:txXfrm>
    </dsp:sp>
    <dsp:sp modelId="{3D1BCCA3-D57F-44D6-8456-3F7E1EB7B06B}">
      <dsp:nvSpPr>
        <dsp:cNvPr id="0" name=""/>
        <dsp:cNvSpPr/>
      </dsp:nvSpPr>
      <dsp:spPr>
        <a:xfrm>
          <a:off x="-1563" y="4207953"/>
          <a:ext cx="6588691" cy="16794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6D1D0A-B070-47DA-808C-BE2701BC948C}">
      <dsp:nvSpPr>
        <dsp:cNvPr id="0" name=""/>
        <dsp:cNvSpPr/>
      </dsp:nvSpPr>
      <dsp:spPr>
        <a:xfrm>
          <a:off x="506467" y="4518158"/>
          <a:ext cx="923693" cy="92369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3D2045-B221-408C-908A-9218D18B300B}">
      <dsp:nvSpPr>
        <dsp:cNvPr id="0" name=""/>
        <dsp:cNvSpPr/>
      </dsp:nvSpPr>
      <dsp:spPr>
        <a:xfrm>
          <a:off x="1938192" y="4207953"/>
          <a:ext cx="4645140" cy="1679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41" tIns="177741" rIns="177741" bIns="177741" numCol="1" spcCol="1270" anchor="ctr" anchorCtr="0">
          <a:noAutofit/>
        </a:bodyPr>
        <a:lstStyle/>
        <a:p>
          <a:pPr marL="0" lvl="0" indent="0" algn="l" defTabSz="844550">
            <a:lnSpc>
              <a:spcPct val="100000"/>
            </a:lnSpc>
            <a:spcBef>
              <a:spcPct val="0"/>
            </a:spcBef>
            <a:spcAft>
              <a:spcPct val="35000"/>
            </a:spcAft>
            <a:buNone/>
          </a:pPr>
          <a:r>
            <a:rPr lang="en-US" sz="1900" kern="1200" dirty="0"/>
            <a:t>50% report getting to work and/or school is more convenient</a:t>
          </a:r>
        </a:p>
      </dsp:txBody>
      <dsp:txXfrm>
        <a:off x="1938192" y="4207953"/>
        <a:ext cx="4645140" cy="16794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1E903-0AB3-4422-B7CA-BC78D9382F6B}">
      <dsp:nvSpPr>
        <dsp:cNvPr id="0" name=""/>
        <dsp:cNvSpPr/>
      </dsp:nvSpPr>
      <dsp:spPr>
        <a:xfrm>
          <a:off x="0" y="190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5D402-433F-4328-9B08-AA8E52FE3C1D}">
      <dsp:nvSpPr>
        <dsp:cNvPr id="0" name=""/>
        <dsp:cNvSpPr/>
      </dsp:nvSpPr>
      <dsp:spPr>
        <a:xfrm>
          <a:off x="245877" y="184791"/>
          <a:ext cx="447049" cy="4470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A386F4-10A8-4E5B-94A9-83AB47667340}">
      <dsp:nvSpPr>
        <dsp:cNvPr id="0" name=""/>
        <dsp:cNvSpPr/>
      </dsp:nvSpPr>
      <dsp:spPr>
        <a:xfrm>
          <a:off x="938804" y="190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dirty="0"/>
            <a:t>Only 48% agreed that people who want to can find a good job in the neighborhood.</a:t>
          </a:r>
        </a:p>
      </dsp:txBody>
      <dsp:txXfrm>
        <a:off x="938804" y="1907"/>
        <a:ext cx="5649886" cy="812817"/>
      </dsp:txXfrm>
    </dsp:sp>
    <dsp:sp modelId="{20286FD8-D869-441F-89D0-5C70FB37280A}">
      <dsp:nvSpPr>
        <dsp:cNvPr id="0" name=""/>
        <dsp:cNvSpPr/>
      </dsp:nvSpPr>
      <dsp:spPr>
        <a:xfrm>
          <a:off x="0" y="1017929"/>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191A94-4B93-49AB-A66B-BDDB7478C6A3}">
      <dsp:nvSpPr>
        <dsp:cNvPr id="0" name=""/>
        <dsp:cNvSpPr/>
      </dsp:nvSpPr>
      <dsp:spPr>
        <a:xfrm>
          <a:off x="245877" y="1200813"/>
          <a:ext cx="447049" cy="4470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660BF4-12DA-413C-9ADB-57E36FFA1B85}">
      <dsp:nvSpPr>
        <dsp:cNvPr id="0" name=""/>
        <dsp:cNvSpPr/>
      </dsp:nvSpPr>
      <dsp:spPr>
        <a:xfrm>
          <a:off x="938804" y="1017929"/>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dirty="0"/>
            <a:t>Some are still precariously housed.</a:t>
          </a:r>
        </a:p>
      </dsp:txBody>
      <dsp:txXfrm>
        <a:off x="938804" y="1017929"/>
        <a:ext cx="5649886" cy="812817"/>
      </dsp:txXfrm>
    </dsp:sp>
    <dsp:sp modelId="{3D1BCCA3-D57F-44D6-8456-3F7E1EB7B06B}">
      <dsp:nvSpPr>
        <dsp:cNvPr id="0" name=""/>
        <dsp:cNvSpPr/>
      </dsp:nvSpPr>
      <dsp:spPr>
        <a:xfrm>
          <a:off x="0" y="2033951"/>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6D1D0A-B070-47DA-808C-BE2701BC948C}">
      <dsp:nvSpPr>
        <dsp:cNvPr id="0" name=""/>
        <dsp:cNvSpPr/>
      </dsp:nvSpPr>
      <dsp:spPr>
        <a:xfrm>
          <a:off x="245877" y="2216835"/>
          <a:ext cx="447049" cy="447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3D2045-B221-408C-908A-9218D18B300B}">
      <dsp:nvSpPr>
        <dsp:cNvPr id="0" name=""/>
        <dsp:cNvSpPr/>
      </dsp:nvSpPr>
      <dsp:spPr>
        <a:xfrm>
          <a:off x="938804" y="2033951"/>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dirty="0"/>
            <a:t>Most interviewed described needs for more low-cost stores and amenities</a:t>
          </a:r>
        </a:p>
      </dsp:txBody>
      <dsp:txXfrm>
        <a:off x="938804" y="2033951"/>
        <a:ext cx="5649886" cy="812817"/>
      </dsp:txXfrm>
    </dsp:sp>
    <dsp:sp modelId="{D4731310-E389-403D-BA20-97B233E11267}">
      <dsp:nvSpPr>
        <dsp:cNvPr id="0" name=""/>
        <dsp:cNvSpPr/>
      </dsp:nvSpPr>
      <dsp:spPr>
        <a:xfrm>
          <a:off x="0" y="3049973"/>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BE6B1-DC51-4B63-AABF-A3DDA44D1866}">
      <dsp:nvSpPr>
        <dsp:cNvPr id="0" name=""/>
        <dsp:cNvSpPr/>
      </dsp:nvSpPr>
      <dsp:spPr>
        <a:xfrm>
          <a:off x="245877" y="3232857"/>
          <a:ext cx="447049" cy="4470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6D12E5-045F-490D-BD76-0773DE5C352F}">
      <dsp:nvSpPr>
        <dsp:cNvPr id="0" name=""/>
        <dsp:cNvSpPr/>
      </dsp:nvSpPr>
      <dsp:spPr>
        <a:xfrm>
          <a:off x="938804" y="3049973"/>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dirty="0"/>
            <a:t>70% agree that people different backgrounds get along</a:t>
          </a:r>
        </a:p>
      </dsp:txBody>
      <dsp:txXfrm>
        <a:off x="938804" y="3049973"/>
        <a:ext cx="5649886" cy="812817"/>
      </dsp:txXfrm>
    </dsp:sp>
    <dsp:sp modelId="{AC535A7C-492E-4490-B691-DCC7C44FFF64}">
      <dsp:nvSpPr>
        <dsp:cNvPr id="0" name=""/>
        <dsp:cNvSpPr/>
      </dsp:nvSpPr>
      <dsp:spPr>
        <a:xfrm>
          <a:off x="0" y="4065995"/>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C41149-EF0F-48CC-872F-DA0ABAF423E9}">
      <dsp:nvSpPr>
        <dsp:cNvPr id="0" name=""/>
        <dsp:cNvSpPr/>
      </dsp:nvSpPr>
      <dsp:spPr>
        <a:xfrm>
          <a:off x="245877" y="4248879"/>
          <a:ext cx="447049" cy="4470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5E2D06-0488-44D3-BD47-D9E1801BB81B}">
      <dsp:nvSpPr>
        <dsp:cNvPr id="0" name=""/>
        <dsp:cNvSpPr/>
      </dsp:nvSpPr>
      <dsp:spPr>
        <a:xfrm>
          <a:off x="938804" y="4065995"/>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dirty="0"/>
            <a:t>37% agree there’s “a lot” of prejudice in the neighborhood.</a:t>
          </a:r>
        </a:p>
      </dsp:txBody>
      <dsp:txXfrm>
        <a:off x="938804" y="4065995"/>
        <a:ext cx="5649886" cy="812817"/>
      </dsp:txXfrm>
    </dsp:sp>
    <dsp:sp modelId="{0EF4BD95-1AB5-46CC-BB02-0C2F97F53A4B}">
      <dsp:nvSpPr>
        <dsp:cNvPr id="0" name=""/>
        <dsp:cNvSpPr/>
      </dsp:nvSpPr>
      <dsp:spPr>
        <a:xfrm>
          <a:off x="0" y="5082017"/>
          <a:ext cx="6588691" cy="8128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E8EF38-5536-416D-95E2-3D393F54703D}">
      <dsp:nvSpPr>
        <dsp:cNvPr id="0" name=""/>
        <dsp:cNvSpPr/>
      </dsp:nvSpPr>
      <dsp:spPr>
        <a:xfrm>
          <a:off x="245877" y="5264901"/>
          <a:ext cx="447049" cy="4470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A0BE03-831F-409A-BE62-E079A7D40604}">
      <dsp:nvSpPr>
        <dsp:cNvPr id="0" name=""/>
        <dsp:cNvSpPr/>
      </dsp:nvSpPr>
      <dsp:spPr>
        <a:xfrm>
          <a:off x="938804" y="508201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marL="0" lvl="0" indent="0" algn="l" defTabSz="844550">
            <a:lnSpc>
              <a:spcPct val="90000"/>
            </a:lnSpc>
            <a:spcBef>
              <a:spcPct val="0"/>
            </a:spcBef>
            <a:spcAft>
              <a:spcPct val="35000"/>
            </a:spcAft>
            <a:buNone/>
          </a:pPr>
          <a:r>
            <a:rPr lang="en-US" sz="1900" kern="1200" dirty="0"/>
            <a:t>30% experienced discrimination in area businesses</a:t>
          </a:r>
        </a:p>
      </dsp:txBody>
      <dsp:txXfrm>
        <a:off x="938804" y="5082017"/>
        <a:ext cx="5649886" cy="81281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2" cy="466578"/>
          </a:xfrm>
          <a:prstGeom prst="rect">
            <a:avLst/>
          </a:prstGeom>
        </p:spPr>
        <p:txBody>
          <a:bodyPr vert="horz" lIns="90909" tIns="45455" rIns="90909" bIns="45455" rtlCol="0"/>
          <a:lstStyle>
            <a:lvl1pPr algn="l">
              <a:defRPr sz="1200"/>
            </a:lvl1pPr>
          </a:lstStyle>
          <a:p>
            <a:endParaRPr lang="en-US"/>
          </a:p>
        </p:txBody>
      </p:sp>
      <p:sp>
        <p:nvSpPr>
          <p:cNvPr id="3" name="Date Placeholder 2"/>
          <p:cNvSpPr>
            <a:spLocks noGrp="1"/>
          </p:cNvSpPr>
          <p:nvPr>
            <p:ph type="dt" idx="1"/>
          </p:nvPr>
        </p:nvSpPr>
        <p:spPr>
          <a:xfrm>
            <a:off x="3884028" y="0"/>
            <a:ext cx="2972422" cy="466578"/>
          </a:xfrm>
          <a:prstGeom prst="rect">
            <a:avLst/>
          </a:prstGeom>
        </p:spPr>
        <p:txBody>
          <a:bodyPr vert="horz" lIns="90909" tIns="45455" rIns="90909" bIns="45455" rtlCol="0"/>
          <a:lstStyle>
            <a:lvl1pPr algn="r">
              <a:defRPr sz="1200"/>
            </a:lvl1pPr>
          </a:lstStyle>
          <a:p>
            <a:fld id="{E4C0D868-872A-4B41-88F1-939F5ACEF531}" type="datetimeFigureOut">
              <a:rPr lang="en-US" smtClean="0"/>
              <a:t>10/8/2021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0909" tIns="45455" rIns="90909" bIns="45455" rtlCol="0" anchor="ctr"/>
          <a:lstStyle/>
          <a:p>
            <a:endParaRPr lang="en-US"/>
          </a:p>
        </p:txBody>
      </p:sp>
      <p:sp>
        <p:nvSpPr>
          <p:cNvPr id="5" name="Notes Placeholder 4"/>
          <p:cNvSpPr>
            <a:spLocks noGrp="1"/>
          </p:cNvSpPr>
          <p:nvPr>
            <p:ph type="body" sz="quarter" idx="3"/>
          </p:nvPr>
        </p:nvSpPr>
        <p:spPr>
          <a:xfrm>
            <a:off x="686423" y="4474035"/>
            <a:ext cx="5485157" cy="3660718"/>
          </a:xfrm>
          <a:prstGeom prst="rect">
            <a:avLst/>
          </a:prstGeom>
        </p:spPr>
        <p:txBody>
          <a:bodyPr vert="horz" lIns="90909" tIns="45455" rIns="90909" bIns="454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823"/>
            <a:ext cx="2972422" cy="466578"/>
          </a:xfrm>
          <a:prstGeom prst="rect">
            <a:avLst/>
          </a:prstGeom>
        </p:spPr>
        <p:txBody>
          <a:bodyPr vert="horz" lIns="90909" tIns="45455" rIns="90909" bIns="45455" rtlCol="0" anchor="b"/>
          <a:lstStyle>
            <a:lvl1pPr algn="l">
              <a:defRPr sz="1200"/>
            </a:lvl1pPr>
          </a:lstStyle>
          <a:p>
            <a:endParaRPr lang="en-US"/>
          </a:p>
        </p:txBody>
      </p:sp>
      <p:sp>
        <p:nvSpPr>
          <p:cNvPr id="7" name="Slide Number Placeholder 6"/>
          <p:cNvSpPr>
            <a:spLocks noGrp="1"/>
          </p:cNvSpPr>
          <p:nvPr>
            <p:ph type="sldNum" sz="quarter" idx="5"/>
          </p:nvPr>
        </p:nvSpPr>
        <p:spPr>
          <a:xfrm>
            <a:off x="3884028" y="8829823"/>
            <a:ext cx="2972422" cy="466578"/>
          </a:xfrm>
          <a:prstGeom prst="rect">
            <a:avLst/>
          </a:prstGeom>
        </p:spPr>
        <p:txBody>
          <a:bodyPr vert="horz" lIns="90909" tIns="45455" rIns="90909" bIns="45455" rtlCol="0" anchor="b"/>
          <a:lstStyle>
            <a:lvl1pPr algn="r">
              <a:defRPr sz="1200"/>
            </a:lvl1pPr>
          </a:lstStyle>
          <a:p>
            <a:fld id="{9EBDC4E9-7F43-4B38-A638-C7D84A92B87B}" type="slidenum">
              <a:rPr lang="en-US" smtClean="0"/>
              <a:t>‹#›</a:t>
            </a:fld>
            <a:endParaRPr lang="en-US"/>
          </a:p>
        </p:txBody>
      </p:sp>
    </p:spTree>
    <p:extLst>
      <p:ext uri="{BB962C8B-B14F-4D97-AF65-F5344CB8AC3E}">
        <p14:creationId xmlns:p14="http://schemas.microsoft.com/office/powerpoint/2010/main" val="2030001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7</a:t>
            </a:fld>
            <a:endParaRPr lang="en-US"/>
          </a:p>
        </p:txBody>
      </p:sp>
    </p:spTree>
    <p:extLst>
      <p:ext uri="{BB962C8B-B14F-4D97-AF65-F5344CB8AC3E}">
        <p14:creationId xmlns:p14="http://schemas.microsoft.com/office/powerpoint/2010/main" val="562315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16</a:t>
            </a:fld>
            <a:endParaRPr lang="en-US"/>
          </a:p>
        </p:txBody>
      </p:sp>
    </p:spTree>
    <p:extLst>
      <p:ext uri="{BB962C8B-B14F-4D97-AF65-F5344CB8AC3E}">
        <p14:creationId xmlns:p14="http://schemas.microsoft.com/office/powerpoint/2010/main" val="272343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18</a:t>
            </a:fld>
            <a:endParaRPr lang="en-US"/>
          </a:p>
        </p:txBody>
      </p:sp>
    </p:spTree>
    <p:extLst>
      <p:ext uri="{BB962C8B-B14F-4D97-AF65-F5344CB8AC3E}">
        <p14:creationId xmlns:p14="http://schemas.microsoft.com/office/powerpoint/2010/main" val="2683993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086F4-9900-41BC-9CDE-A0DA840B60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6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23</a:t>
            </a:fld>
            <a:endParaRPr lang="en-US"/>
          </a:p>
        </p:txBody>
      </p:sp>
    </p:spTree>
    <p:extLst>
      <p:ext uri="{BB962C8B-B14F-4D97-AF65-F5344CB8AC3E}">
        <p14:creationId xmlns:p14="http://schemas.microsoft.com/office/powerpoint/2010/main" val="703976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As a reminder- there are a few broad goals of this study: </a:t>
            </a:r>
          </a:p>
          <a:p>
            <a:r>
              <a:rPr lang="en-US" baseline="0" dirty="0"/>
              <a:t>- First – this policy was designed to serve a particular population of folks – those who had been displaced from the neighborhood in the past – and it’s critical to know how it’s working. As you wrote in your 2017 report – we need to make sure families can do more than exist. But to find out how folks are doing in this changing neighborhood – have to ask them…</a:t>
            </a:r>
          </a:p>
          <a:p>
            <a:pPr marL="170455" indent="-170455" defTabSz="909090">
              <a:buFontTx/>
              <a:buChar char="-"/>
              <a:defRPr/>
            </a:pPr>
            <a:r>
              <a:rPr lang="en-US" baseline="0" dirty="0"/>
              <a:t>Hearing directly from residents can assist both this body and PHB in evaluating the policy, and also </a:t>
            </a:r>
            <a:r>
              <a:rPr lang="en-US" baseline="0" dirty="0" err="1"/>
              <a:t>imnfor</a:t>
            </a:r>
            <a:r>
              <a:rPr lang="en-US" baseline="0" dirty="0"/>
              <a:t> the ongoing implementation of the policy. We didn’t want to miss the opportunity to learn from residents ways to make this work even better. We anticipated the study might surface possibilities </a:t>
            </a:r>
            <a:r>
              <a:rPr lang="en-US" dirty="0"/>
              <a:t>for community collaboration to enrich experiences of residents…</a:t>
            </a:r>
          </a:p>
          <a:p>
            <a:pPr marL="170455" indent="-170455" defTabSz="909090">
              <a:buFontTx/>
              <a:buChar char="-"/>
              <a:defRPr/>
            </a:pPr>
            <a:r>
              <a:rPr lang="en-US" dirty="0"/>
              <a:t>Finally- As the Preference Policy is the first of its kind in the nation, findings of this study are expected to be of broad interest. As you know, the patterns of displacement and gentrification are not unique to Portland, and planners and city housing organization are watching Portland to see how this works; community advocates want to know how this works. If we can share some best practices and lessons learned, that will be a great help to other communities…</a:t>
            </a:r>
          </a:p>
          <a:p>
            <a:pPr marL="170455" indent="-170455" defTabSz="909090">
              <a:buFontTx/>
              <a:buChar char="-"/>
              <a:defRPr/>
            </a:pPr>
            <a:r>
              <a:rPr lang="en-US" dirty="0"/>
              <a:t>In summary – we want to understand how this is working here, help identify ways to improve it, and share what we learn…</a:t>
            </a:r>
          </a:p>
          <a:p>
            <a:r>
              <a:rPr lang="en-US" dirty="0"/>
              <a:t>We see this as a longitudinal study – it will take time to fully understand the impacts on residents and the broader community. As a starting point this summer, we had the following objectives:…</a:t>
            </a:r>
            <a:r>
              <a:rPr lang="en-US" sz="9500" dirty="0"/>
              <a:t>IMPORTANT to note – this is not an evaluation of how people feel about the quality of their housing, or their relationship with the housing providers, it’s trying to get at the heart of the preference policy itself – which was a belief that families displaced from this community ought to have the opportunity to live in this community – and now that they are back…how does it feel? How is it going?</a:t>
            </a:r>
            <a:endParaRPr lang="en-US" dirty="0"/>
          </a:p>
          <a:p>
            <a:pPr marL="170455" indent="-170455" defTabSz="909090">
              <a:buFontTx/>
              <a:buChar char="-"/>
              <a:defRPr/>
            </a:pPr>
            <a:endParaRPr lang="en-US" dirty="0"/>
          </a:p>
          <a:p>
            <a:pPr marL="170455" indent="-170455" defTabSz="909090">
              <a:buFontTx/>
              <a:buChar char="-"/>
              <a:defRPr/>
            </a:pPr>
            <a:endParaRPr lang="en-US" dirty="0"/>
          </a:p>
          <a:p>
            <a:pPr marL="170455" indent="-170455">
              <a:buFontTx/>
              <a:buChar char="-"/>
            </a:pPr>
            <a:endParaRPr lang="en-US" baseline="0" dirty="0"/>
          </a:p>
          <a:p>
            <a:pPr marL="170455" indent="-170455">
              <a:buFontTx/>
              <a:buChar char="-"/>
            </a:pPr>
            <a:endParaRPr lang="en-US" dirty="0"/>
          </a:p>
        </p:txBody>
      </p:sp>
      <p:sp>
        <p:nvSpPr>
          <p:cNvPr id="4" name="Slide Number Placeholder 3"/>
          <p:cNvSpPr>
            <a:spLocks noGrp="1"/>
          </p:cNvSpPr>
          <p:nvPr>
            <p:ph type="sldNum" sz="quarter" idx="10"/>
          </p:nvPr>
        </p:nvSpPr>
        <p:spPr/>
        <p:txBody>
          <a:bodyPr/>
          <a:lstStyle/>
          <a:p>
            <a:fld id="{85AE7313-365F-4F5D-9769-7B46A8ACB0CF}" type="slidenum">
              <a:rPr lang="en-US" smtClean="0"/>
              <a:t>25</a:t>
            </a:fld>
            <a:endParaRPr lang="en-US"/>
          </a:p>
        </p:txBody>
      </p:sp>
    </p:spTree>
    <p:extLst>
      <p:ext uri="{BB962C8B-B14F-4D97-AF65-F5344CB8AC3E}">
        <p14:creationId xmlns:p14="http://schemas.microsoft.com/office/powerpoint/2010/main" val="3235574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85AE7313-365F-4F5D-9769-7B46A8ACB0CF}" type="slidenum">
              <a:rPr lang="en-US" smtClean="0"/>
              <a:t>26</a:t>
            </a:fld>
            <a:endParaRPr lang="en-US"/>
          </a:p>
        </p:txBody>
      </p:sp>
    </p:spTree>
    <p:extLst>
      <p:ext uri="{BB962C8B-B14F-4D97-AF65-F5344CB8AC3E}">
        <p14:creationId xmlns:p14="http://schemas.microsoft.com/office/powerpoint/2010/main" val="4203636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85AE7313-365F-4F5D-9769-7B46A8ACB0CF}" type="slidenum">
              <a:rPr lang="en-US" smtClean="0"/>
              <a:t>27</a:t>
            </a:fld>
            <a:endParaRPr lang="en-US"/>
          </a:p>
        </p:txBody>
      </p:sp>
    </p:spTree>
    <p:extLst>
      <p:ext uri="{BB962C8B-B14F-4D97-AF65-F5344CB8AC3E}">
        <p14:creationId xmlns:p14="http://schemas.microsoft.com/office/powerpoint/2010/main" val="2978105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85AE7313-365F-4F5D-9769-7B46A8ACB0CF}" type="slidenum">
              <a:rPr lang="en-US" smtClean="0"/>
              <a:t>28</a:t>
            </a:fld>
            <a:endParaRPr lang="en-US"/>
          </a:p>
        </p:txBody>
      </p:sp>
    </p:spTree>
    <p:extLst>
      <p:ext uri="{BB962C8B-B14F-4D97-AF65-F5344CB8AC3E}">
        <p14:creationId xmlns:p14="http://schemas.microsoft.com/office/powerpoint/2010/main" val="1120306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85AE7313-365F-4F5D-9769-7B46A8ACB0CF}" type="slidenum">
              <a:rPr lang="en-US" smtClean="0"/>
              <a:t>29</a:t>
            </a:fld>
            <a:endParaRPr lang="en-US"/>
          </a:p>
        </p:txBody>
      </p:sp>
    </p:spTree>
    <p:extLst>
      <p:ext uri="{BB962C8B-B14F-4D97-AF65-F5344CB8AC3E}">
        <p14:creationId xmlns:p14="http://schemas.microsoft.com/office/powerpoint/2010/main" val="319932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One way of thinking about this is that there are multiple dimensions that impact wellbeing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Based on what we are learning so far- there are so ways residents housed through PP seem to have particularly strong well being – social connections, place attachments, and civic engagement</a:t>
            </a:r>
          </a:p>
          <a:p>
            <a:endParaRPr lang="en-US" dirty="0"/>
          </a:p>
        </p:txBody>
      </p:sp>
      <p:sp>
        <p:nvSpPr>
          <p:cNvPr id="4" name="Slide Number Placeholder 3"/>
          <p:cNvSpPr>
            <a:spLocks noGrp="1"/>
          </p:cNvSpPr>
          <p:nvPr>
            <p:ph type="sldNum" sz="quarter" idx="5"/>
          </p:nvPr>
        </p:nvSpPr>
        <p:spPr/>
        <p:txBody>
          <a:bodyPr/>
          <a:lstStyle/>
          <a:p>
            <a:fld id="{9EBDC4E9-7F43-4B38-A638-C7D84A92B87B}" type="slidenum">
              <a:rPr lang="en-US" smtClean="0"/>
              <a:t>31</a:t>
            </a:fld>
            <a:endParaRPr lang="en-US"/>
          </a:p>
        </p:txBody>
      </p:sp>
    </p:spTree>
    <p:extLst>
      <p:ext uri="{BB962C8B-B14F-4D97-AF65-F5344CB8AC3E}">
        <p14:creationId xmlns:p14="http://schemas.microsoft.com/office/powerpoint/2010/main" val="1748544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8</a:t>
            </a:fld>
            <a:endParaRPr lang="en-US"/>
          </a:p>
        </p:txBody>
      </p:sp>
    </p:spTree>
    <p:extLst>
      <p:ext uri="{BB962C8B-B14F-4D97-AF65-F5344CB8AC3E}">
        <p14:creationId xmlns:p14="http://schemas.microsoft.com/office/powerpoint/2010/main" val="2969879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35</a:t>
            </a:fld>
            <a:endParaRPr lang="en-US"/>
          </a:p>
        </p:txBody>
      </p:sp>
    </p:spTree>
    <p:extLst>
      <p:ext uri="{BB962C8B-B14F-4D97-AF65-F5344CB8AC3E}">
        <p14:creationId xmlns:p14="http://schemas.microsoft.com/office/powerpoint/2010/main" val="3018206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36</a:t>
            </a:fld>
            <a:endParaRPr lang="en-US"/>
          </a:p>
        </p:txBody>
      </p:sp>
    </p:spTree>
    <p:extLst>
      <p:ext uri="{BB962C8B-B14F-4D97-AF65-F5344CB8AC3E}">
        <p14:creationId xmlns:p14="http://schemas.microsoft.com/office/powerpoint/2010/main" val="373679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PBS8 units</a:t>
            </a:r>
          </a:p>
          <a:p>
            <a:r>
              <a:rPr lang="en-US" dirty="0"/>
              <a:t>17 PSH units</a:t>
            </a:r>
          </a:p>
          <a:p>
            <a:r>
              <a:rPr lang="en-US" dirty="0"/>
              <a:t>67 at 30% AMI</a:t>
            </a:r>
          </a:p>
          <a:p>
            <a:endParaRPr lang="en-US" dirty="0"/>
          </a:p>
          <a:p>
            <a:r>
              <a:rPr lang="en-US" dirty="0"/>
              <a:t>57 studios</a:t>
            </a:r>
          </a:p>
          <a:p>
            <a:r>
              <a:rPr lang="en-US" dirty="0"/>
              <a:t>182 one bedroom</a:t>
            </a:r>
          </a:p>
          <a:p>
            <a:r>
              <a:rPr lang="en-US" dirty="0"/>
              <a:t>189 2 bedroom</a:t>
            </a:r>
          </a:p>
          <a:p>
            <a:r>
              <a:rPr lang="en-US" dirty="0"/>
              <a:t>70 3 bedroom</a:t>
            </a:r>
          </a:p>
        </p:txBody>
      </p:sp>
      <p:sp>
        <p:nvSpPr>
          <p:cNvPr id="4" name="Slide Number Placeholder 3"/>
          <p:cNvSpPr>
            <a:spLocks noGrp="1"/>
          </p:cNvSpPr>
          <p:nvPr>
            <p:ph type="sldNum" sz="quarter" idx="5"/>
          </p:nvPr>
        </p:nvSpPr>
        <p:spPr/>
        <p:txBody>
          <a:bodyPr/>
          <a:lstStyle/>
          <a:p>
            <a:fld id="{9EBDC4E9-7F43-4B38-A638-C7D84A92B87B}" type="slidenum">
              <a:rPr lang="en-US" smtClean="0"/>
              <a:t>9</a:t>
            </a:fld>
            <a:endParaRPr lang="en-US"/>
          </a:p>
        </p:txBody>
      </p:sp>
    </p:spTree>
    <p:extLst>
      <p:ext uri="{BB962C8B-B14F-4D97-AF65-F5344CB8AC3E}">
        <p14:creationId xmlns:p14="http://schemas.microsoft.com/office/powerpoint/2010/main" val="190990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10</a:t>
            </a:fld>
            <a:endParaRPr lang="en-US"/>
          </a:p>
        </p:txBody>
      </p:sp>
    </p:spTree>
    <p:extLst>
      <p:ext uri="{BB962C8B-B14F-4D97-AF65-F5344CB8AC3E}">
        <p14:creationId xmlns:p14="http://schemas.microsoft.com/office/powerpoint/2010/main" val="390017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75 New Home Buyers Identified through the N/NE Preference Policy</a:t>
            </a:r>
          </a:p>
          <a:p>
            <a:endParaRPr lang="en-US" b="1" dirty="0"/>
          </a:p>
          <a:p>
            <a:r>
              <a:rPr lang="en-US" b="1" dirty="0"/>
              <a:t>65 of which purchased with PHB subsidies/investments – 59% of Goal</a:t>
            </a:r>
          </a:p>
          <a:p>
            <a:endParaRPr lang="en-US" dirty="0"/>
          </a:p>
        </p:txBody>
      </p:sp>
      <p:sp>
        <p:nvSpPr>
          <p:cNvPr id="4" name="Slide Number Placeholder 3"/>
          <p:cNvSpPr>
            <a:spLocks noGrp="1"/>
          </p:cNvSpPr>
          <p:nvPr>
            <p:ph type="sldNum" sz="quarter" idx="5"/>
          </p:nvPr>
        </p:nvSpPr>
        <p:spPr/>
        <p:txBody>
          <a:bodyPr/>
          <a:lstStyle/>
          <a:p>
            <a:fld id="{9EBDC4E9-7F43-4B38-A638-C7D84A92B87B}" type="slidenum">
              <a:rPr lang="en-US" smtClean="0"/>
              <a:t>11</a:t>
            </a:fld>
            <a:endParaRPr lang="en-US"/>
          </a:p>
        </p:txBody>
      </p:sp>
      <p:sp>
        <p:nvSpPr>
          <p:cNvPr id="5" name="Rectangle 4">
            <a:extLst>
              <a:ext uri="{FF2B5EF4-FFF2-40B4-BE49-F238E27FC236}">
                <a16:creationId xmlns:a16="http://schemas.microsoft.com/office/drawing/2014/main" id="{A1452FCC-1922-48DA-AE78-0D1B84EEFC78}"/>
              </a:ext>
            </a:extLst>
          </p:cNvPr>
          <p:cNvSpPr/>
          <p:nvPr/>
        </p:nvSpPr>
        <p:spPr>
          <a:xfrm>
            <a:off x="719034" y="5530007"/>
            <a:ext cx="3429000" cy="369332"/>
          </a:xfrm>
          <a:prstGeom prst="rect">
            <a:avLst/>
          </a:prstGeom>
        </p:spPr>
        <p:txBody>
          <a:bodyPr>
            <a:spAutoFit/>
          </a:bodyPr>
          <a:lstStyle/>
          <a:p>
            <a:r>
              <a:rPr lang="en-US"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32010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DC4E9-7F43-4B38-A638-C7D84A92B87B}" type="slidenum">
              <a:rPr lang="en-US" smtClean="0"/>
              <a:t>12</a:t>
            </a:fld>
            <a:endParaRPr lang="en-US"/>
          </a:p>
        </p:txBody>
      </p:sp>
    </p:spTree>
    <p:extLst>
      <p:ext uri="{BB962C8B-B14F-4D97-AF65-F5344CB8AC3E}">
        <p14:creationId xmlns:p14="http://schemas.microsoft.com/office/powerpoint/2010/main" val="367790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rPr>
              <a:t>Magnolia – Dec 2019 (now open) </a:t>
            </a:r>
          </a:p>
          <a:p>
            <a:r>
              <a:rPr lang="en-US" dirty="0">
                <a:latin typeface="Calibri" panose="020F0502020204030204" pitchFamily="34" charset="0"/>
                <a:ea typeface="Calibri" panose="020F0502020204030204" pitchFamily="34" charset="0"/>
              </a:rPr>
              <a:t>Songbird – June 2020 </a:t>
            </a:r>
          </a:p>
          <a:p>
            <a:r>
              <a:rPr lang="en-US" dirty="0">
                <a:latin typeface="Calibri" panose="020F0502020204030204" pitchFamily="34" charset="0"/>
                <a:ea typeface="Calibri" panose="020F0502020204030204" pitchFamily="34" charset="0"/>
              </a:rPr>
              <a:t>Renaissance  Commons – July 2020 </a:t>
            </a:r>
          </a:p>
          <a:p>
            <a:r>
              <a:rPr lang="en-US" dirty="0">
                <a:latin typeface="Calibri" panose="020F0502020204030204" pitchFamily="34" charset="0"/>
                <a:ea typeface="Calibri" panose="020F0502020204030204" pitchFamily="34" charset="0"/>
              </a:rPr>
              <a:t>King Park – July 2020 / should be 70 units (include 1 managers) </a:t>
            </a:r>
          </a:p>
          <a:p>
            <a:endParaRPr lang="en-US" dirty="0"/>
          </a:p>
          <a:p>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9EBDC4E9-7F43-4B38-A638-C7D84A92B87B}" type="slidenum">
              <a:rPr lang="en-US" smtClean="0"/>
              <a:t>13</a:t>
            </a:fld>
            <a:endParaRPr lang="en-US"/>
          </a:p>
        </p:txBody>
      </p:sp>
    </p:spTree>
    <p:extLst>
      <p:ext uri="{BB962C8B-B14F-4D97-AF65-F5344CB8AC3E}">
        <p14:creationId xmlns:p14="http://schemas.microsoft.com/office/powerpoint/2010/main" val="1902704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PBS8 units</a:t>
            </a:r>
          </a:p>
          <a:p>
            <a:r>
              <a:rPr lang="en-US" dirty="0"/>
              <a:t>17 PSH units</a:t>
            </a:r>
          </a:p>
          <a:p>
            <a:r>
              <a:rPr lang="en-US" dirty="0"/>
              <a:t>67 at 30% AMI</a:t>
            </a:r>
          </a:p>
          <a:p>
            <a:endParaRPr lang="en-US" dirty="0"/>
          </a:p>
          <a:p>
            <a:r>
              <a:rPr lang="en-US" dirty="0"/>
              <a:t>57 studios</a:t>
            </a:r>
          </a:p>
          <a:p>
            <a:r>
              <a:rPr lang="en-US" dirty="0"/>
              <a:t>182 one bedroom</a:t>
            </a:r>
          </a:p>
          <a:p>
            <a:r>
              <a:rPr lang="en-US" dirty="0"/>
              <a:t>189 2 bedroom</a:t>
            </a:r>
          </a:p>
          <a:p>
            <a:r>
              <a:rPr lang="en-US" dirty="0"/>
              <a:t>70 3 bedroom</a:t>
            </a:r>
          </a:p>
        </p:txBody>
      </p:sp>
      <p:sp>
        <p:nvSpPr>
          <p:cNvPr id="4" name="Slide Number Placeholder 3"/>
          <p:cNvSpPr>
            <a:spLocks noGrp="1"/>
          </p:cNvSpPr>
          <p:nvPr>
            <p:ph type="sldNum" sz="quarter" idx="5"/>
          </p:nvPr>
        </p:nvSpPr>
        <p:spPr/>
        <p:txBody>
          <a:bodyPr/>
          <a:lstStyle/>
          <a:p>
            <a:fld id="{9EBDC4E9-7F43-4B38-A638-C7D84A92B87B}" type="slidenum">
              <a:rPr lang="en-US" smtClean="0"/>
              <a:t>14</a:t>
            </a:fld>
            <a:endParaRPr lang="en-US"/>
          </a:p>
        </p:txBody>
      </p:sp>
    </p:spTree>
    <p:extLst>
      <p:ext uri="{BB962C8B-B14F-4D97-AF65-F5344CB8AC3E}">
        <p14:creationId xmlns:p14="http://schemas.microsoft.com/office/powerpoint/2010/main" val="394742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DC4E9-7F43-4B38-A638-C7D84A92B87B}" type="slidenum">
              <a:rPr lang="en-US" smtClean="0"/>
              <a:t>15</a:t>
            </a:fld>
            <a:endParaRPr lang="en-US"/>
          </a:p>
        </p:txBody>
      </p:sp>
    </p:spTree>
    <p:extLst>
      <p:ext uri="{BB962C8B-B14F-4D97-AF65-F5344CB8AC3E}">
        <p14:creationId xmlns:p14="http://schemas.microsoft.com/office/powerpoint/2010/main" val="70397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10/8/2021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08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10/8/2021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4071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10/8/2021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6138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dirty="0">
                <a:solidFill>
                  <a:srgbClr val="27829D"/>
                </a:solidFill>
              </a:rPr>
              <a:t>Budget Presentation| 3/12/18 | Portland Housing Bureau</a:t>
            </a:r>
            <a:endParaRPr spc="-5" dirty="0">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610D6E1-59EE-4550-AA0A-6C6F8D55C35F}" type="datetime1">
              <a:rPr lang="en-US" smtClean="0"/>
              <a:t>10/8/2021</a:t>
            </a:fld>
            <a:endParaRPr lang="en-US" dirty="0"/>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3236318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dirty="0">
                <a:solidFill>
                  <a:srgbClr val="27829D"/>
                </a:solidFill>
              </a:rPr>
              <a:t>Budget Presentation| 3/12/18 | Portland Housing Bureau</a:t>
            </a:r>
            <a:endParaRPr spc="-5" dirty="0">
              <a:solidFill>
                <a:srgbClr val="27829D"/>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1574D1-45B0-4920-A975-81687D32B9C2}" type="datetime1">
              <a:rPr lang="en-US" smtClean="0"/>
              <a:t>10/8/2021</a:t>
            </a:fld>
            <a:endParaRPr lang="en-US" dirty="0"/>
          </a:p>
        </p:txBody>
      </p:sp>
      <p:sp>
        <p:nvSpPr>
          <p:cNvPr id="6" name="Holder 6"/>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281166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dirty="0">
                <a:solidFill>
                  <a:srgbClr val="27829D"/>
                </a:solidFill>
              </a:rPr>
              <a:t>Budget Presentation| 3/12/18 | Portland Housing Bureau</a:t>
            </a:r>
            <a:endParaRPr spc="-5" dirty="0">
              <a:solidFill>
                <a:srgbClr val="27829D"/>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16D7B8D-5D9F-47C1-BF75-E25B7828557B}" type="datetime1">
              <a:rPr lang="en-US" smtClean="0"/>
              <a:t>10/8/2021</a:t>
            </a:fld>
            <a:endParaRPr lang="en-US" dirty="0"/>
          </a:p>
        </p:txBody>
      </p:sp>
      <p:sp>
        <p:nvSpPr>
          <p:cNvPr id="7" name="Holder 7"/>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166065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7829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dirty="0">
                <a:solidFill>
                  <a:srgbClr val="27829D"/>
                </a:solidFill>
              </a:rPr>
              <a:t>Budget Presentation| 3/12/18 | Portland Housing Bureau</a:t>
            </a:r>
            <a:endParaRPr spc="-5" dirty="0">
              <a:solidFill>
                <a:srgbClr val="27829D"/>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A0A6343-5F7F-49E7-8C0A-D0C9854A3CCF}" type="datetime1">
              <a:rPr lang="en-US" smtClean="0"/>
              <a:t>10/8/2021</a:t>
            </a:fld>
            <a:endParaRPr lang="en-US" dirty="0"/>
          </a:p>
        </p:txBody>
      </p:sp>
      <p:sp>
        <p:nvSpPr>
          <p:cNvPr id="5" name="Holder 5"/>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3038119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dirty="0">
                <a:solidFill>
                  <a:srgbClr val="27829D"/>
                </a:solidFill>
              </a:rPr>
              <a:t>Budget Presentation| 3/12/18 | Portland Housing Bureau</a:t>
            </a:r>
            <a:endParaRPr spc="-5" dirty="0">
              <a:solidFill>
                <a:srgbClr val="27829D"/>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6F5AEA5-6C50-4810-8D90-A561BCFFC992}" type="datetime1">
              <a:rPr lang="en-US" smtClean="0"/>
              <a:t>10/8/2021</a:t>
            </a:fld>
            <a:endParaRPr lang="en-US" dirty="0"/>
          </a:p>
        </p:txBody>
      </p:sp>
      <p:sp>
        <p:nvSpPr>
          <p:cNvPr id="4" name="Holder 4"/>
          <p:cNvSpPr>
            <a:spLocks noGrp="1"/>
          </p:cNvSpPr>
          <p:nvPr>
            <p:ph type="sldNum" sz="quarter" idx="7"/>
          </p:nvPr>
        </p:nvSpPr>
        <p:spPr/>
        <p:txBody>
          <a:bodyPr lIns="0" tIns="0" rIns="0" bIns="0"/>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54446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CC3373-F9C9-4BC0-9D16-FB5942ECD5BE}"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6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4103682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CC3373-F9C9-4BC0-9D16-FB5942ECD5BE}"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33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10/8/2021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9414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379782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411262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4144904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1802816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57D2097-A63A-4EF1-97EB-9FB780C62E6D}" type="datetimeFigureOut">
              <a:rPr lang="en-US" smtClean="0"/>
              <a:t>10/8/2021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CC3373-F9C9-4BC0-9D16-FB5942ECD5BE}" type="slidenum">
              <a:rPr lang="en-US" smtClean="0"/>
              <a:t>‹#›</a:t>
            </a:fld>
            <a:endParaRPr lang="en-US" dirty="0"/>
          </a:p>
        </p:txBody>
      </p:sp>
    </p:spTree>
    <p:extLst>
      <p:ext uri="{BB962C8B-B14F-4D97-AF65-F5344CB8AC3E}">
        <p14:creationId xmlns:p14="http://schemas.microsoft.com/office/powerpoint/2010/main" val="3257777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3175327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1072414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7D2097-A63A-4EF1-97EB-9FB780C62E6D}"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CC3373-F9C9-4BC0-9D16-FB5942ECD5BE}" type="slidenum">
              <a:rPr lang="en-US" smtClean="0"/>
              <a:t>‹#›</a:t>
            </a:fld>
            <a:endParaRPr lang="en-US" dirty="0"/>
          </a:p>
        </p:txBody>
      </p:sp>
    </p:spTree>
    <p:extLst>
      <p:ext uri="{BB962C8B-B14F-4D97-AF65-F5344CB8AC3E}">
        <p14:creationId xmlns:p14="http://schemas.microsoft.com/office/powerpoint/2010/main" val="148813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10/8/2021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14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10/8/2021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5395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10/8/2021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737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10/8/2021</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015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D9284-D300-4297-87F7-E791DCC15DB1}" type="datetimeFigureOut">
              <a:rPr lang="en-US" smtClean="0"/>
              <a:t>10/8/2021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445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7D525BB-DA17-4BA0-B3C8-3AC3ABC827E6}" type="datetimeFigureOut">
              <a:rPr lang="en-US" smtClean="0"/>
              <a:t>10/8/2021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06708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10/8/2021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0513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BC1C18-307B-4F68-A007-B5B542270E8D}" type="datetimeFigureOut">
              <a:rPr lang="en-US" smtClean="0"/>
              <a:t>10/8/2021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0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8340" y="582226"/>
            <a:ext cx="10815319" cy="635000"/>
          </a:xfrm>
          <a:prstGeom prst="rect">
            <a:avLst/>
          </a:prstGeom>
        </p:spPr>
        <p:txBody>
          <a:bodyPr wrap="square" lIns="0" tIns="0" rIns="0" bIns="0">
            <a:spAutoFit/>
          </a:bodyPr>
          <a:lstStyle>
            <a:lvl1pPr>
              <a:defRPr sz="4000" b="1" i="0">
                <a:solidFill>
                  <a:srgbClr val="27829D"/>
                </a:solidFill>
                <a:latin typeface="Arial"/>
                <a:cs typeface="Arial"/>
              </a:defRPr>
            </a:lvl1pPr>
          </a:lstStyle>
          <a:p>
            <a:endParaRPr/>
          </a:p>
        </p:txBody>
      </p:sp>
      <p:sp>
        <p:nvSpPr>
          <p:cNvPr id="3" name="Holder 3"/>
          <p:cNvSpPr>
            <a:spLocks noGrp="1"/>
          </p:cNvSpPr>
          <p:nvPr>
            <p:ph type="body" idx="1"/>
          </p:nvPr>
        </p:nvSpPr>
        <p:spPr>
          <a:xfrm>
            <a:off x="688340" y="1367933"/>
            <a:ext cx="10815319" cy="2692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758090" y="6489863"/>
            <a:ext cx="6101715" cy="196215"/>
          </a:xfrm>
          <a:prstGeom prst="rect">
            <a:avLst/>
          </a:prstGeom>
        </p:spPr>
        <p:txBody>
          <a:bodyPr wrap="square" lIns="0" tIns="0" rIns="0" bIns="0">
            <a:spAutoFit/>
          </a:bodyPr>
          <a:lstStyle>
            <a:lvl1pPr>
              <a:defRPr sz="1200" b="1" i="0">
                <a:solidFill>
                  <a:schemeClr val="bg1"/>
                </a:solidFill>
                <a:latin typeface="Arial"/>
                <a:cs typeface="Arial"/>
              </a:defRPr>
            </a:lvl1pPr>
          </a:lstStyle>
          <a:p>
            <a:pPr marL="12700">
              <a:lnSpc>
                <a:spcPts val="1425"/>
              </a:lnSpc>
              <a:tabLst>
                <a:tab pos="3284220" algn="l"/>
                <a:tab pos="3455035" algn="l"/>
                <a:tab pos="4090035" algn="l"/>
                <a:tab pos="4261485" algn="l"/>
              </a:tabLst>
            </a:pPr>
            <a:r>
              <a:rPr lang="en-US" spc="-10" dirty="0">
                <a:solidFill>
                  <a:srgbClr val="27829D"/>
                </a:solidFill>
              </a:rPr>
              <a:t>Budget Presentation| 3/12/18 | Portland Housing Bureau</a:t>
            </a:r>
            <a:endParaRPr spc="-5" dirty="0">
              <a:solidFill>
                <a:srgbClr val="27829D"/>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D963A1E-694F-4437-8E6D-0FDD43EDF3DC}" type="datetime1">
              <a:rPr lang="en-US" smtClean="0"/>
              <a:t>10/8/2021</a:t>
            </a:fld>
            <a:endParaRPr lang="en-US" dirty="0"/>
          </a:p>
        </p:txBody>
      </p:sp>
      <p:sp>
        <p:nvSpPr>
          <p:cNvPr id="6" name="Holder 6"/>
          <p:cNvSpPr>
            <a:spLocks noGrp="1"/>
          </p:cNvSpPr>
          <p:nvPr>
            <p:ph type="sldNum" sz="quarter" idx="7"/>
          </p:nvPr>
        </p:nvSpPr>
        <p:spPr>
          <a:xfrm>
            <a:off x="11335166" y="6478453"/>
            <a:ext cx="128270" cy="211454"/>
          </a:xfrm>
          <a:prstGeom prst="rect">
            <a:avLst/>
          </a:prstGeom>
        </p:spPr>
        <p:txBody>
          <a:bodyPr wrap="square" lIns="0" tIns="0" rIns="0" bIns="0">
            <a:spAutoFit/>
          </a:bodyPr>
          <a:lstStyle>
            <a:lvl1pPr>
              <a:defRPr sz="1200" b="1" i="0">
                <a:solidFill>
                  <a:srgbClr val="27829D"/>
                </a:solidFill>
                <a:latin typeface="Calibri"/>
                <a:cs typeface="Calibri"/>
              </a:defRPr>
            </a:lvl1pPr>
          </a:lstStyle>
          <a:p>
            <a:pPr marL="254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2245271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CBC1C18-307B-4F68-A007-B5B542270E8D}" type="datetimeFigureOut">
              <a:rPr lang="en-US" smtClean="0"/>
              <a:t>10/8/2021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37473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chart" Target="../charts/chart4.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s://www.portland.gov/phb/nne-oversight/about"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hyperlink" Target="https://www.portlandmaps.com/bps/phb/preference/"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www.portland.gov/phb/state-of-housing-report" TargetMode="External"/><Relationship Id="rId2" Type="http://schemas.openxmlformats.org/officeDocument/2006/relationships/hyperlink" Target="https://www.portland.gov/phb/nnehousing" TargetMode="External"/><Relationship Id="rId1" Type="http://schemas.openxmlformats.org/officeDocument/2006/relationships/slideLayout" Target="../slideLayouts/slideLayout18.xml"/><Relationship Id="rId5" Type="http://schemas.openxmlformats.org/officeDocument/2006/relationships/hyperlink" Target="https://www.pbs.org/newshour/show/black-families-were-pushed-out-of-portland-can-this-program-help-more-return" TargetMode="External"/><Relationship Id="rId4" Type="http://schemas.openxmlformats.org/officeDocument/2006/relationships/hyperlink" Target="https://www.washingtonpost.com/realestate/fostering-development-without-displacement/2020/07/29/773bef2a-484a-11ea-8124-0ca81effcdfb_story.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4.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0BE2-BA31-45FC-BA54-900BC0230D82}"/>
              </a:ext>
            </a:extLst>
          </p:cNvPr>
          <p:cNvSpPr>
            <a:spLocks noGrp="1"/>
          </p:cNvSpPr>
          <p:nvPr>
            <p:ph type="ctrTitle"/>
          </p:nvPr>
        </p:nvSpPr>
        <p:spPr>
          <a:xfrm>
            <a:off x="1097280" y="758952"/>
            <a:ext cx="10058400" cy="2670048"/>
          </a:xfrm>
        </p:spPr>
        <p:txBody>
          <a:bodyPr>
            <a:normAutofit/>
          </a:bodyPr>
          <a:lstStyle/>
          <a:p>
            <a:r>
              <a:rPr lang="en-US" sz="6600" dirty="0"/>
              <a:t>NE Housing Strategy: Efforts to Combat Displacement</a:t>
            </a:r>
          </a:p>
        </p:txBody>
      </p:sp>
      <p:sp>
        <p:nvSpPr>
          <p:cNvPr id="3" name="Subtitle 2">
            <a:extLst>
              <a:ext uri="{FF2B5EF4-FFF2-40B4-BE49-F238E27FC236}">
                <a16:creationId xmlns:a16="http://schemas.microsoft.com/office/drawing/2014/main" id="{BE4E8C78-A88F-45EE-AB12-3836A1EDE14A}"/>
              </a:ext>
            </a:extLst>
          </p:cNvPr>
          <p:cNvSpPr>
            <a:spLocks noGrp="1"/>
          </p:cNvSpPr>
          <p:nvPr>
            <p:ph type="subTitle" idx="1"/>
          </p:nvPr>
        </p:nvSpPr>
        <p:spPr>
          <a:xfrm>
            <a:off x="1097279" y="4389120"/>
            <a:ext cx="10058399" cy="1709928"/>
          </a:xfrm>
        </p:spPr>
        <p:txBody>
          <a:bodyPr>
            <a:normAutofit fontScale="85000" lnSpcReduction="20000"/>
          </a:bodyPr>
          <a:lstStyle/>
          <a:p>
            <a:r>
              <a:rPr lang="en-US" dirty="0"/>
              <a:t>Presentation for Housing Washington Conference</a:t>
            </a:r>
          </a:p>
          <a:p>
            <a:r>
              <a:rPr lang="en-US" dirty="0"/>
              <a:t>Wednesday, October 6, 2021</a:t>
            </a:r>
          </a:p>
          <a:p>
            <a:r>
              <a:rPr lang="en-US" dirty="0"/>
              <a:t>Leslie Goodlow, LMSW, Equity and Business Operations Manager, Portland Housing Bureau</a:t>
            </a:r>
          </a:p>
          <a:p>
            <a:r>
              <a:rPr lang="en-US" dirty="0"/>
              <a:t>Leslie.goodlow@portlandoregon.gov</a:t>
            </a:r>
          </a:p>
        </p:txBody>
      </p:sp>
    </p:spTree>
    <p:extLst>
      <p:ext uri="{BB962C8B-B14F-4D97-AF65-F5344CB8AC3E}">
        <p14:creationId xmlns:p14="http://schemas.microsoft.com/office/powerpoint/2010/main" val="4032269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640080" y="667512"/>
            <a:ext cx="10908792" cy="106984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dirty="0">
                <a:latin typeface="+mj-lt"/>
                <a:ea typeface="+mj-ea"/>
                <a:cs typeface="+mj-cs"/>
              </a:rPr>
              <a:t>Strategy 2: Creating New Homeowners</a:t>
            </a:r>
          </a:p>
        </p:txBody>
      </p:sp>
      <p:pic>
        <p:nvPicPr>
          <p:cNvPr id="6" name="Content Placeholder 5" descr="A picture containing person, wall, indoor&#10;&#10;Description automatically generated">
            <a:extLst>
              <a:ext uri="{FF2B5EF4-FFF2-40B4-BE49-F238E27FC236}">
                <a16:creationId xmlns:a16="http://schemas.microsoft.com/office/drawing/2014/main" id="{98655CBD-B4FE-4C50-8C7F-32236CBCE23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9621" r="18134"/>
          <a:stretch/>
        </p:blipFill>
        <p:spPr>
          <a:xfrm>
            <a:off x="246700" y="2005634"/>
            <a:ext cx="2734963" cy="3609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5FDC41B-C43D-4137-8048-5EE60F3C414F}"/>
              </a:ext>
            </a:extLst>
          </p:cNvPr>
          <p:cNvPicPr>
            <a:picLocks noChangeAspect="1"/>
          </p:cNvPicPr>
          <p:nvPr/>
        </p:nvPicPr>
        <p:blipFill rotWithShape="1">
          <a:blip r:embed="rId4">
            <a:extLst>
              <a:ext uri="{28A0092B-C50C-407E-A947-70E740481C1C}">
                <a14:useLocalDpi xmlns:a14="http://schemas.microsoft.com/office/drawing/2010/main" val="0"/>
              </a:ext>
            </a:extLst>
          </a:blip>
          <a:srcRect r="1021" b="-2"/>
          <a:stretch/>
        </p:blipFill>
        <p:spPr>
          <a:xfrm rot="5400000">
            <a:off x="2790346" y="2442807"/>
            <a:ext cx="3609280" cy="2734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497BD6CE-43E1-478C-9D73-CBD91C12D8E5}"/>
              </a:ext>
            </a:extLst>
          </p:cNvPr>
          <p:cNvPicPr>
            <a:picLocks noChangeAspect="1"/>
          </p:cNvPicPr>
          <p:nvPr/>
        </p:nvPicPr>
        <p:blipFill rotWithShape="1">
          <a:blip r:embed="rId5">
            <a:extLst>
              <a:ext uri="{28A0092B-C50C-407E-A947-70E740481C1C}">
                <a14:useLocalDpi xmlns:a14="http://schemas.microsoft.com/office/drawing/2010/main" val="0"/>
              </a:ext>
            </a:extLst>
          </a:blip>
          <a:srcRect r="3" b="7955"/>
          <a:stretch/>
        </p:blipFill>
        <p:spPr>
          <a:xfrm>
            <a:off x="6229547" y="2005636"/>
            <a:ext cx="2734962" cy="360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5A6B6FC3-6BFF-4AE7-AC4D-0AD72CE362F8}"/>
              </a:ext>
            </a:extLst>
          </p:cNvPr>
          <p:cNvPicPr>
            <a:picLocks noChangeAspect="1"/>
          </p:cNvPicPr>
          <p:nvPr/>
        </p:nvPicPr>
        <p:blipFill rotWithShape="1">
          <a:blip r:embed="rId6">
            <a:extLst>
              <a:ext uri="{28A0092B-C50C-407E-A947-70E740481C1C}">
                <a14:useLocalDpi xmlns:a14="http://schemas.microsoft.com/office/drawing/2010/main" val="0"/>
              </a:ext>
            </a:extLst>
          </a:blip>
          <a:srcRect r="-2" b="1021"/>
          <a:stretch/>
        </p:blipFill>
        <p:spPr>
          <a:xfrm>
            <a:off x="9210363" y="2005636"/>
            <a:ext cx="2734937" cy="360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4044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335001" y="256032"/>
            <a:ext cx="11146682" cy="101498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kern="1200" dirty="0">
                <a:solidFill>
                  <a:schemeClr val="tx1"/>
                </a:solidFill>
                <a:latin typeface="+mj-lt"/>
                <a:ea typeface="+mj-ea"/>
                <a:cs typeface="+mj-cs"/>
              </a:rPr>
              <a:t>Strategy 2: Creating New Homeowners</a:t>
            </a:r>
          </a:p>
        </p:txBody>
      </p:sp>
      <p:graphicFrame>
        <p:nvGraphicFramePr>
          <p:cNvPr id="16" name="Content Placeholder 15">
            <a:extLst>
              <a:ext uri="{FF2B5EF4-FFF2-40B4-BE49-F238E27FC236}">
                <a16:creationId xmlns:a16="http://schemas.microsoft.com/office/drawing/2014/main" id="{EAC2D111-FD60-40B3-A363-099E93162475}"/>
              </a:ext>
            </a:extLst>
          </p:cNvPr>
          <p:cNvGraphicFramePr>
            <a:graphicFrameLocks noGrp="1"/>
          </p:cNvGraphicFramePr>
          <p:nvPr>
            <p:ph idx="1"/>
            <p:extLst>
              <p:ext uri="{D42A27DB-BD31-4B8C-83A1-F6EECF244321}">
                <p14:modId xmlns:p14="http://schemas.microsoft.com/office/powerpoint/2010/main" val="4003990851"/>
              </p:ext>
            </p:extLst>
          </p:nvPr>
        </p:nvGraphicFramePr>
        <p:xfrm>
          <a:off x="292265" y="2017820"/>
          <a:ext cx="5779160" cy="37049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971EA16-107B-46EA-9523-024CFE429E1B}"/>
              </a:ext>
            </a:extLst>
          </p:cNvPr>
          <p:cNvGraphicFramePr>
            <a:graphicFrameLocks/>
          </p:cNvGraphicFramePr>
          <p:nvPr>
            <p:extLst>
              <p:ext uri="{D42A27DB-BD31-4B8C-83A1-F6EECF244321}">
                <p14:modId xmlns:p14="http://schemas.microsoft.com/office/powerpoint/2010/main" val="1768327025"/>
              </p:ext>
            </p:extLst>
          </p:nvPr>
        </p:nvGraphicFramePr>
        <p:xfrm>
          <a:off x="6256867" y="2016276"/>
          <a:ext cx="5487917" cy="374488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3672D00D-0150-440A-ABE9-22B7301E2BF0}"/>
              </a:ext>
            </a:extLst>
          </p:cNvPr>
          <p:cNvSpPr txBox="1"/>
          <p:nvPr/>
        </p:nvSpPr>
        <p:spPr>
          <a:xfrm>
            <a:off x="2150533" y="2126733"/>
            <a:ext cx="3166534" cy="523220"/>
          </a:xfrm>
          <a:prstGeom prst="rect">
            <a:avLst/>
          </a:prstGeom>
          <a:noFill/>
        </p:spPr>
        <p:txBody>
          <a:bodyPr wrap="square" rtlCol="0">
            <a:spAutoFit/>
          </a:bodyPr>
          <a:lstStyle/>
          <a:p>
            <a:pPr algn="ctr"/>
            <a:r>
              <a:rPr lang="en-US" sz="1400" dirty="0"/>
              <a:t>Preference Policy Home Buyers by Funding Source </a:t>
            </a:r>
          </a:p>
        </p:txBody>
      </p:sp>
    </p:spTree>
    <p:extLst>
      <p:ext uri="{BB962C8B-B14F-4D97-AF65-F5344CB8AC3E}">
        <p14:creationId xmlns:p14="http://schemas.microsoft.com/office/powerpoint/2010/main" val="2676703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815890" y="760226"/>
            <a:ext cx="10877718" cy="107899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latin typeface="+mj-lt"/>
                <a:ea typeface="+mj-ea"/>
                <a:cs typeface="+mj-cs"/>
              </a:rPr>
              <a:t>Strategy 2: Creating New Homeowners</a:t>
            </a:r>
          </a:p>
        </p:txBody>
      </p:sp>
      <p:pic>
        <p:nvPicPr>
          <p:cNvPr id="14" name="Content Placeholder 13">
            <a:extLst>
              <a:ext uri="{FF2B5EF4-FFF2-40B4-BE49-F238E27FC236}">
                <a16:creationId xmlns:a16="http://schemas.microsoft.com/office/drawing/2014/main" id="{0D2E6CE7-411D-4678-8CBB-AA26986171C2}"/>
              </a:ext>
            </a:extLst>
          </p:cNvPr>
          <p:cNvPicPr>
            <a:picLocks noGrp="1"/>
          </p:cNvPicPr>
          <p:nvPr>
            <p:ph idx="1"/>
          </p:nvPr>
        </p:nvPicPr>
        <p:blipFill>
          <a:blip r:embed="rId3">
            <a:extLst>
              <a:ext uri="{28A0092B-C50C-407E-A947-70E740481C1C}">
                <a14:useLocalDpi xmlns:a14="http://schemas.microsoft.com/office/drawing/2010/main" val="0"/>
              </a:ext>
            </a:extLst>
          </a:blip>
          <a:stretch/>
        </p:blipFill>
        <p:spPr bwMode="auto">
          <a:xfrm>
            <a:off x="5767754" y="2012806"/>
            <a:ext cx="6136538" cy="3336712"/>
          </a:xfrm>
          <a:prstGeom prst="rect">
            <a:avLst/>
          </a:prstGeom>
          <a:noFill/>
          <a:ln>
            <a:solidFill>
              <a:schemeClr val="lt1">
                <a:hueOff val="0"/>
                <a:satOff val="0"/>
                <a:lumOff val="0"/>
              </a:schemeClr>
            </a:solidFill>
          </a:ln>
        </p:spPr>
      </p:pic>
      <p:pic>
        <p:nvPicPr>
          <p:cNvPr id="5" name="Picture 4">
            <a:extLst>
              <a:ext uri="{FF2B5EF4-FFF2-40B4-BE49-F238E27FC236}">
                <a16:creationId xmlns:a16="http://schemas.microsoft.com/office/drawing/2014/main" id="{D57AC3CA-5289-432E-A57F-772F82928815}"/>
              </a:ext>
            </a:extLst>
          </p:cNvPr>
          <p:cNvPicPr>
            <a:picLocks noChangeAspect="1"/>
          </p:cNvPicPr>
          <p:nvPr/>
        </p:nvPicPr>
        <p:blipFill rotWithShape="1">
          <a:blip r:embed="rId4">
            <a:extLst>
              <a:ext uri="{28A0092B-C50C-407E-A947-70E740481C1C}">
                <a14:useLocalDpi xmlns:a14="http://schemas.microsoft.com/office/drawing/2010/main" val="0"/>
              </a:ext>
            </a:extLst>
          </a:blip>
          <a:srcRect l="66468"/>
          <a:stretch/>
        </p:blipFill>
        <p:spPr>
          <a:xfrm>
            <a:off x="132072" y="120697"/>
            <a:ext cx="1930687" cy="584775"/>
          </a:xfrm>
          <a:prstGeom prst="rect">
            <a:avLst/>
          </a:prstGeom>
        </p:spPr>
      </p:pic>
      <p:graphicFrame>
        <p:nvGraphicFramePr>
          <p:cNvPr id="9" name="Chart 8">
            <a:extLst>
              <a:ext uri="{FF2B5EF4-FFF2-40B4-BE49-F238E27FC236}">
                <a16:creationId xmlns:a16="http://schemas.microsoft.com/office/drawing/2014/main" id="{26E4BBE8-2D03-4274-BD5A-F192B848ADB1}"/>
              </a:ext>
            </a:extLst>
          </p:cNvPr>
          <p:cNvGraphicFramePr/>
          <p:nvPr>
            <p:extLst>
              <p:ext uri="{D42A27DB-BD31-4B8C-83A1-F6EECF244321}">
                <p14:modId xmlns:p14="http://schemas.microsoft.com/office/powerpoint/2010/main" val="4165400131"/>
              </p:ext>
            </p:extLst>
          </p:nvPr>
        </p:nvGraphicFramePr>
        <p:xfrm>
          <a:off x="132072" y="2012805"/>
          <a:ext cx="5265614" cy="33367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6532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6567955" y="543070"/>
            <a:ext cx="4785837" cy="16818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a:solidFill>
                  <a:schemeClr val="tx1"/>
                </a:solidFill>
                <a:latin typeface="+mj-lt"/>
                <a:ea typeface="+mj-ea"/>
                <a:cs typeface="+mj-cs"/>
              </a:rPr>
              <a:t>Strategy 3: Creating Rental Homes</a:t>
            </a:r>
          </a:p>
        </p:txBody>
      </p:sp>
      <p:pic>
        <p:nvPicPr>
          <p:cNvPr id="8" name="Picture 2">
            <a:extLst>
              <a:ext uri="{FF2B5EF4-FFF2-40B4-BE49-F238E27FC236}">
                <a16:creationId xmlns:a16="http://schemas.microsoft.com/office/drawing/2014/main" id="{AD8EB1ED-911E-4693-AB76-5C9A5EEA16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93" r="5734" b="2"/>
          <a:stretch/>
        </p:blipFill>
        <p:spPr bwMode="auto">
          <a:xfrm>
            <a:off x="-3" y="170174"/>
            <a:ext cx="3013876" cy="205472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11" name="Picture 10" descr="A picture containing outdoor, road, sky, tree&#10;&#10;Description automatically generated">
            <a:extLst>
              <a:ext uri="{FF2B5EF4-FFF2-40B4-BE49-F238E27FC236}">
                <a16:creationId xmlns:a16="http://schemas.microsoft.com/office/drawing/2014/main" id="{01FBB478-1043-4191-9DAD-B6B1130E02F8}"/>
              </a:ext>
            </a:extLst>
          </p:cNvPr>
          <p:cNvPicPr>
            <a:picLocks noChangeAspect="1"/>
          </p:cNvPicPr>
          <p:nvPr/>
        </p:nvPicPr>
        <p:blipFill rotWithShape="1">
          <a:blip r:embed="rId4">
            <a:extLst>
              <a:ext uri="{28A0092B-C50C-407E-A947-70E740481C1C}">
                <a14:useLocalDpi xmlns:a14="http://schemas.microsoft.com/office/drawing/2010/main" val="0"/>
              </a:ext>
            </a:extLst>
          </a:blip>
          <a:srcRect r="1" b="8642"/>
          <a:stretch/>
        </p:blipFill>
        <p:spPr>
          <a:xfrm>
            <a:off x="3190841" y="170174"/>
            <a:ext cx="2998757" cy="20547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5C3ED678-F55A-490E-BEA3-BBD473DD0450}"/>
              </a:ext>
            </a:extLst>
          </p:cNvPr>
          <p:cNvPicPr>
            <a:picLocks noChangeAspect="1"/>
          </p:cNvPicPr>
          <p:nvPr/>
        </p:nvPicPr>
        <p:blipFill rotWithShape="1">
          <a:blip r:embed="rId5">
            <a:extLst>
              <a:ext uri="{28A0092B-C50C-407E-A947-70E740481C1C}">
                <a14:useLocalDpi xmlns:a14="http://schemas.microsoft.com/office/drawing/2010/main" val="0"/>
              </a:ext>
            </a:extLst>
          </a:blip>
          <a:srcRect r="2388" b="4"/>
          <a:stretch/>
        </p:blipFill>
        <p:spPr>
          <a:xfrm>
            <a:off x="22534" y="2412009"/>
            <a:ext cx="2991341" cy="2045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0EE3F0E5-BC1B-4FB8-8914-0CAA743E54E3}"/>
              </a:ext>
            </a:extLst>
          </p:cNvPr>
          <p:cNvPicPr>
            <a:picLocks noChangeAspect="1"/>
          </p:cNvPicPr>
          <p:nvPr/>
        </p:nvPicPr>
        <p:blipFill rotWithShape="1">
          <a:blip r:embed="rId6">
            <a:extLst>
              <a:ext uri="{28A0092B-C50C-407E-A947-70E740481C1C}">
                <a14:useLocalDpi xmlns:a14="http://schemas.microsoft.com/office/drawing/2010/main" val="0"/>
              </a:ext>
            </a:extLst>
          </a:blip>
          <a:srcRect t="14434" r="-3" b="16839"/>
          <a:stretch/>
        </p:blipFill>
        <p:spPr>
          <a:xfrm>
            <a:off x="3190842" y="2396614"/>
            <a:ext cx="2998756" cy="2060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a:extLst>
              <a:ext uri="{FF2B5EF4-FFF2-40B4-BE49-F238E27FC236}">
                <a16:creationId xmlns:a16="http://schemas.microsoft.com/office/drawing/2014/main" id="{D58BC20B-4EA7-450E-9C17-0F98F35CC4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092" r="12407" b="-5"/>
          <a:stretch/>
        </p:blipFill>
        <p:spPr bwMode="auto">
          <a:xfrm>
            <a:off x="-1" y="4629235"/>
            <a:ext cx="3013875" cy="168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6">
            <a:extLst>
              <a:ext uri="{FF2B5EF4-FFF2-40B4-BE49-F238E27FC236}">
                <a16:creationId xmlns:a16="http://schemas.microsoft.com/office/drawing/2014/main" id="{8503DA11-ECB6-4F85-8521-5A2B08E9DC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23" r="7034"/>
          <a:stretch/>
        </p:blipFill>
        <p:spPr bwMode="auto">
          <a:xfrm>
            <a:off x="3190842" y="4629235"/>
            <a:ext cx="2998756" cy="168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66A02DD9-3DC6-4E19-8A69-782132990A34}"/>
              </a:ext>
            </a:extLst>
          </p:cNvPr>
          <p:cNvSpPr>
            <a:spLocks noGrp="1"/>
          </p:cNvSpPr>
          <p:nvPr>
            <p:ph idx="1"/>
          </p:nvPr>
        </p:nvSpPr>
        <p:spPr>
          <a:xfrm>
            <a:off x="6567955" y="2412009"/>
            <a:ext cx="4785837" cy="3713895"/>
          </a:xfrm>
        </p:spPr>
        <p:txBody>
          <a:bodyPr vert="horz" lIns="91440" tIns="45720" rIns="91440" bIns="45720" rtlCol="0">
            <a:normAutofit/>
          </a:bodyPr>
          <a:lstStyle/>
          <a:p>
            <a:r>
              <a:rPr lang="en-US" sz="2000" dirty="0" err="1"/>
              <a:t>King+Parks</a:t>
            </a:r>
            <a:r>
              <a:rPr lang="en-US" sz="2000" dirty="0"/>
              <a:t> = 69 Units</a:t>
            </a:r>
          </a:p>
          <a:p>
            <a:r>
              <a:rPr lang="en-US" sz="2000" dirty="0"/>
              <a:t>Magnolia II = 50 units</a:t>
            </a:r>
          </a:p>
          <a:p>
            <a:r>
              <a:rPr lang="en-US" sz="2000" dirty="0"/>
              <a:t>Charlotte B Rutherford Place = 51 units</a:t>
            </a:r>
          </a:p>
          <a:p>
            <a:r>
              <a:rPr lang="en-US" sz="2000" dirty="0"/>
              <a:t>Beatrice Morrow = 80 units</a:t>
            </a:r>
          </a:p>
          <a:p>
            <a:r>
              <a:rPr lang="en-US" sz="2000" dirty="0"/>
              <a:t>Songbird = 61 units</a:t>
            </a:r>
          </a:p>
          <a:p>
            <a:r>
              <a:rPr lang="en-US" sz="2000" dirty="0"/>
              <a:t>Renaissance Commons = 189 Units</a:t>
            </a:r>
          </a:p>
        </p:txBody>
      </p:sp>
    </p:spTree>
    <p:extLst>
      <p:ext uri="{BB962C8B-B14F-4D97-AF65-F5344CB8AC3E}">
        <p14:creationId xmlns:p14="http://schemas.microsoft.com/office/powerpoint/2010/main" val="2685218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latin typeface="+mj-lt"/>
                <a:ea typeface="+mj-ea"/>
                <a:cs typeface="+mj-cs"/>
              </a:rPr>
              <a:t>Strategy 3: Creating Rental Homes</a:t>
            </a:r>
          </a:p>
        </p:txBody>
      </p:sp>
      <p:graphicFrame>
        <p:nvGraphicFramePr>
          <p:cNvPr id="18" name="Content Placeholder 2">
            <a:extLst>
              <a:ext uri="{FF2B5EF4-FFF2-40B4-BE49-F238E27FC236}">
                <a16:creationId xmlns:a16="http://schemas.microsoft.com/office/drawing/2014/main" id="{8B16D180-6238-4FB1-9BF3-109CC473EBB7}"/>
              </a:ext>
            </a:extLst>
          </p:cNvPr>
          <p:cNvGraphicFramePr>
            <a:graphicFrameLocks noGrp="1"/>
          </p:cNvGraphicFramePr>
          <p:nvPr>
            <p:ph idx="1"/>
            <p:extLst>
              <p:ext uri="{D42A27DB-BD31-4B8C-83A1-F6EECF244321}">
                <p14:modId xmlns:p14="http://schemas.microsoft.com/office/powerpoint/2010/main" val="2834126366"/>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1655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latin typeface="+mj-lt"/>
                <a:ea typeface="+mj-ea"/>
                <a:cs typeface="+mj-cs"/>
              </a:rPr>
              <a:t>Strategy 4: Land Banking</a:t>
            </a:r>
          </a:p>
        </p:txBody>
      </p:sp>
      <p:graphicFrame>
        <p:nvGraphicFramePr>
          <p:cNvPr id="18" name="Content Placeholder 2">
            <a:extLst>
              <a:ext uri="{FF2B5EF4-FFF2-40B4-BE49-F238E27FC236}">
                <a16:creationId xmlns:a16="http://schemas.microsoft.com/office/drawing/2014/main" id="{B05F9FF9-9AE7-4445-9465-0849C32A1D52}"/>
              </a:ext>
            </a:extLst>
          </p:cNvPr>
          <p:cNvGraphicFramePr>
            <a:graphicFrameLocks noGrp="1"/>
          </p:cNvGraphicFramePr>
          <p:nvPr>
            <p:ph idx="1"/>
            <p:extLst>
              <p:ext uri="{D42A27DB-BD31-4B8C-83A1-F6EECF244321}">
                <p14:modId xmlns:p14="http://schemas.microsoft.com/office/powerpoint/2010/main" val="2528602903"/>
              </p:ext>
            </p:extLst>
          </p:nvPr>
        </p:nvGraphicFramePr>
        <p:xfrm>
          <a:off x="1251668" y="172017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294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D910D-1364-4DED-A728-FF7F97BA6012}"/>
              </a:ext>
            </a:extLst>
          </p:cNvPr>
          <p:cNvSpPr>
            <a:spLocks noGrp="1"/>
          </p:cNvSpPr>
          <p:nvPr>
            <p:ph type="title"/>
          </p:nvPr>
        </p:nvSpPr>
        <p:spPr>
          <a:xfrm>
            <a:off x="815809" y="1962444"/>
            <a:ext cx="3494341" cy="3793488"/>
          </a:xfrm>
          <a:no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r>
              <a:rPr lang="en-US" sz="5400" b="1" dirty="0">
                <a:solidFill>
                  <a:schemeClr val="tx1"/>
                </a:solidFill>
                <a:latin typeface="+mj-lt"/>
                <a:ea typeface="+mj-ea"/>
                <a:cs typeface="+mj-cs"/>
              </a:rPr>
              <a:t>PHB N/NE</a:t>
            </a:r>
            <a:br>
              <a:rPr lang="en-US" sz="5400" b="1" dirty="0">
                <a:solidFill>
                  <a:schemeClr val="tx1"/>
                </a:solidFill>
                <a:latin typeface="+mj-lt"/>
                <a:ea typeface="+mj-ea"/>
                <a:cs typeface="+mj-cs"/>
              </a:rPr>
            </a:br>
            <a:r>
              <a:rPr lang="en-US" sz="5400" b="1" dirty="0">
                <a:solidFill>
                  <a:schemeClr val="tx1"/>
                </a:solidFill>
                <a:latin typeface="+mj-lt"/>
                <a:ea typeface="+mj-ea"/>
                <a:cs typeface="+mj-cs"/>
              </a:rPr>
              <a:t>Investments</a:t>
            </a:r>
          </a:p>
        </p:txBody>
      </p:sp>
      <p:pic>
        <p:nvPicPr>
          <p:cNvPr id="4" name="Picture 3" descr="Map&#10;&#10;Description automatically generated">
            <a:extLst>
              <a:ext uri="{FF2B5EF4-FFF2-40B4-BE49-F238E27FC236}">
                <a16:creationId xmlns:a16="http://schemas.microsoft.com/office/drawing/2014/main" id="{E68480B5-F225-477E-8FDE-9B485889A0B1}"/>
              </a:ext>
            </a:extLst>
          </p:cNvPr>
          <p:cNvPicPr>
            <a:picLocks noChangeAspect="1"/>
          </p:cNvPicPr>
          <p:nvPr/>
        </p:nvPicPr>
        <p:blipFill rotWithShape="1">
          <a:blip r:embed="rId3">
            <a:extLst>
              <a:ext uri="{28A0092B-C50C-407E-A947-70E740481C1C}">
                <a14:useLocalDpi xmlns:a14="http://schemas.microsoft.com/office/drawing/2010/main" val="0"/>
              </a:ext>
            </a:extLst>
          </a:blip>
          <a:srcRect r="-1" b="1454"/>
          <a:stretch/>
        </p:blipFill>
        <p:spPr>
          <a:xfrm>
            <a:off x="5441735" y="804672"/>
            <a:ext cx="5934456" cy="5248656"/>
          </a:xfrm>
          <a:prstGeom prst="rect">
            <a:avLst/>
          </a:prstGeom>
          <a:ln w="25400">
            <a:solidFill>
              <a:schemeClr val="accent1"/>
            </a:solidFill>
          </a:ln>
          <a:effectLst/>
        </p:spPr>
      </p:pic>
    </p:spTree>
    <p:extLst>
      <p:ext uri="{BB962C8B-B14F-4D97-AF65-F5344CB8AC3E}">
        <p14:creationId xmlns:p14="http://schemas.microsoft.com/office/powerpoint/2010/main" val="3589510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36B5B6B9-D129-4A31-96F3-F0FF2826B576}"/>
              </a:ext>
            </a:extLst>
          </p:cNvPr>
          <p:cNvPicPr>
            <a:picLocks noChangeAspect="1"/>
          </p:cNvPicPr>
          <p:nvPr/>
        </p:nvPicPr>
        <p:blipFill rotWithShape="1">
          <a:blip r:embed="rId2"/>
          <a:srcRect t="1850" r="268"/>
          <a:stretch/>
        </p:blipFill>
        <p:spPr>
          <a:xfrm>
            <a:off x="268014" y="-1"/>
            <a:ext cx="11729545" cy="6411261"/>
          </a:xfrm>
          <a:prstGeom prst="rect">
            <a:avLst/>
          </a:prstGeom>
        </p:spPr>
      </p:pic>
    </p:spTree>
    <p:extLst>
      <p:ext uri="{BB962C8B-B14F-4D97-AF65-F5344CB8AC3E}">
        <p14:creationId xmlns:p14="http://schemas.microsoft.com/office/powerpoint/2010/main" val="59631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323557" y="548640"/>
            <a:ext cx="4118551" cy="54315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dirty="0">
                <a:solidFill>
                  <a:schemeClr val="tx1"/>
                </a:solidFill>
                <a:latin typeface="+mj-lt"/>
                <a:ea typeface="+mj-ea"/>
                <a:cs typeface="+mj-cs"/>
              </a:rPr>
              <a:t>Oversight Committee Members</a:t>
            </a:r>
          </a:p>
          <a:p>
            <a:pPr>
              <a:lnSpc>
                <a:spcPct val="90000"/>
              </a:lnSpc>
              <a:spcBef>
                <a:spcPct val="0"/>
              </a:spcBef>
              <a:spcAft>
                <a:spcPts val="600"/>
              </a:spcAft>
            </a:pPr>
            <a:r>
              <a:rPr lang="en-US" sz="1900" b="1" kern="1200" dirty="0">
                <a:solidFill>
                  <a:schemeClr val="tx1"/>
                </a:solidFill>
                <a:latin typeface="+mj-lt"/>
                <a:ea typeface="+mj-ea"/>
                <a:cs typeface="+mj-cs"/>
                <a:hlinkClick r:id="rId3"/>
              </a:rPr>
              <a:t>https://www.portland.gov/phb/nne-oversight/about</a:t>
            </a:r>
            <a:endParaRPr lang="en-US" sz="19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5788C01-169D-4C8D-9B1B-0B11092A0EC0}"/>
              </a:ext>
            </a:extLst>
          </p:cNvPr>
          <p:cNvSpPr>
            <a:spLocks noGrp="1"/>
          </p:cNvSpPr>
          <p:nvPr>
            <p:ph idx="1"/>
          </p:nvPr>
        </p:nvSpPr>
        <p:spPr>
          <a:xfrm>
            <a:off x="5120640" y="1997612"/>
            <a:ext cx="6513342" cy="3982564"/>
          </a:xfrm>
        </p:spPr>
        <p:txBody>
          <a:bodyPr vert="horz" lIns="91440" tIns="45720" rIns="91440" bIns="45720" rtlCol="0" anchor="ctr">
            <a:normAutofit fontScale="85000" lnSpcReduction="20000"/>
          </a:bodyPr>
          <a:lstStyle/>
          <a:p>
            <a:r>
              <a:rPr lang="en-US" sz="1500" dirty="0"/>
              <a:t>Dr. Steven Holt, </a:t>
            </a:r>
            <a:r>
              <a:rPr lang="en-US" sz="1500" u="sng" dirty="0"/>
              <a:t>Committee Chair</a:t>
            </a:r>
            <a:r>
              <a:rPr lang="en-US" sz="1500" dirty="0"/>
              <a:t>, Sr. Pastor Kingdom Nation Church </a:t>
            </a:r>
          </a:p>
          <a:p>
            <a:r>
              <a:rPr lang="en-US" sz="1500" dirty="0"/>
              <a:t>Dr. Lisa Bates PhD, Associate Professor, Portland State University</a:t>
            </a:r>
          </a:p>
          <a:p>
            <a:r>
              <a:rPr lang="en-US" sz="1500" dirty="0"/>
              <a:t>Gabrielle Mercedes Bolivar, Executive Director Mainspring</a:t>
            </a:r>
          </a:p>
          <a:p>
            <a:r>
              <a:rPr lang="en-US" sz="1500" dirty="0"/>
              <a:t>Triston Dallas, Attorney, </a:t>
            </a:r>
            <a:r>
              <a:rPr lang="en-US" sz="1500" dirty="0" err="1"/>
              <a:t>Landerholm</a:t>
            </a:r>
            <a:r>
              <a:rPr lang="en-US" sz="1500" dirty="0"/>
              <a:t> Family Law</a:t>
            </a:r>
          </a:p>
          <a:p>
            <a:r>
              <a:rPr lang="en-US" sz="1500" dirty="0"/>
              <a:t>Dr. Karin Edwards EdD, President, Clark College</a:t>
            </a:r>
          </a:p>
          <a:p>
            <a:r>
              <a:rPr lang="en-US" sz="1500" dirty="0"/>
              <a:t>Jilian Saurage Felton, Director Housing Development, Community Partners for Affordable Housing</a:t>
            </a:r>
          </a:p>
          <a:p>
            <a:r>
              <a:rPr lang="en-US" sz="1500" dirty="0"/>
              <a:t>Felicia Tripp Folsom, Executive Director, Empowering Leaders The Contingent</a:t>
            </a:r>
          </a:p>
          <a:p>
            <a:r>
              <a:rPr lang="en-US" sz="1500" dirty="0"/>
              <a:t>Sheila Holden, Retired, Regional Community Manager Pacific Power</a:t>
            </a:r>
          </a:p>
          <a:p>
            <a:r>
              <a:rPr lang="en-US" sz="1500" dirty="0"/>
              <a:t>Marlon Holmes, Teacher, POIC/Rosemary Anderson High School</a:t>
            </a:r>
          </a:p>
          <a:p>
            <a:r>
              <a:rPr lang="en-US" sz="1500" dirty="0"/>
              <a:t>Virgie Ruiz-Houston, Retired Self Enhancement Inc</a:t>
            </a:r>
          </a:p>
          <a:p>
            <a:r>
              <a:rPr lang="en-US" sz="1500" dirty="0"/>
              <a:t>Aquiles Montas, Family Resource Coordinator, Metropolitan Family Services</a:t>
            </a:r>
          </a:p>
          <a:p>
            <a:r>
              <a:rPr lang="en-US" sz="1500" dirty="0"/>
              <a:t>John Washington, Owner/Editor </a:t>
            </a:r>
            <a:r>
              <a:rPr lang="en-US" sz="1500" dirty="0" err="1"/>
              <a:t>Flossin</a:t>
            </a:r>
            <a:r>
              <a:rPr lang="en-US" sz="1500" dirty="0"/>
              <a:t> Media and Executive Director SDBA</a:t>
            </a:r>
          </a:p>
          <a:p>
            <a:pPr marL="0"/>
            <a:endParaRPr lang="en-US" sz="1500" dirty="0"/>
          </a:p>
        </p:txBody>
      </p:sp>
    </p:spTree>
    <p:extLst>
      <p:ext uri="{BB962C8B-B14F-4D97-AF65-F5344CB8AC3E}">
        <p14:creationId xmlns:p14="http://schemas.microsoft.com/office/powerpoint/2010/main" val="1886849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7BDB5-226C-4FAE-B0D0-1C36EBDC7D7F}"/>
              </a:ext>
            </a:extLst>
          </p:cNvPr>
          <p:cNvSpPr>
            <a:spLocks noGrp="1"/>
          </p:cNvSpPr>
          <p:nvPr>
            <p:ph type="title"/>
          </p:nvPr>
        </p:nvSpPr>
        <p:spPr/>
        <p:txBody>
          <a:bodyPr/>
          <a:lstStyle/>
          <a:p>
            <a:r>
              <a:rPr lang="en-US" dirty="0"/>
              <a:t>N/NE Housing Strategy</a:t>
            </a:r>
          </a:p>
        </p:txBody>
      </p:sp>
      <p:sp>
        <p:nvSpPr>
          <p:cNvPr id="3" name="Text Placeholder 2">
            <a:extLst>
              <a:ext uri="{FF2B5EF4-FFF2-40B4-BE49-F238E27FC236}">
                <a16:creationId xmlns:a16="http://schemas.microsoft.com/office/drawing/2014/main" id="{8DB2CA46-58A4-40D7-93EF-47593F0100EC}"/>
              </a:ext>
            </a:extLst>
          </p:cNvPr>
          <p:cNvSpPr>
            <a:spLocks noGrp="1"/>
          </p:cNvSpPr>
          <p:nvPr>
            <p:ph type="body" idx="1"/>
          </p:nvPr>
        </p:nvSpPr>
        <p:spPr/>
        <p:txBody>
          <a:bodyPr>
            <a:normAutofit/>
          </a:bodyPr>
          <a:lstStyle/>
          <a:p>
            <a:r>
              <a:rPr lang="en-US" sz="4400" dirty="0"/>
              <a:t>Preference Policy</a:t>
            </a:r>
          </a:p>
        </p:txBody>
      </p:sp>
    </p:spTree>
    <p:extLst>
      <p:ext uri="{BB962C8B-B14F-4D97-AF65-F5344CB8AC3E}">
        <p14:creationId xmlns:p14="http://schemas.microsoft.com/office/powerpoint/2010/main" val="1199439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288C-21DF-417C-9AF9-87885CEA100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F7E0534-1BDA-475E-A35C-5CBAF6BA6808}"/>
              </a:ext>
            </a:extLst>
          </p:cNvPr>
          <p:cNvSpPr>
            <a:spLocks noGrp="1"/>
          </p:cNvSpPr>
          <p:nvPr>
            <p:ph idx="1"/>
          </p:nvPr>
        </p:nvSpPr>
        <p:spPr>
          <a:xfrm>
            <a:off x="1097280" y="1845734"/>
            <a:ext cx="10874326" cy="4023360"/>
          </a:xfrm>
        </p:spPr>
        <p:txBody>
          <a:bodyPr>
            <a:normAutofit/>
          </a:bodyPr>
          <a:lstStyle/>
          <a:p>
            <a:r>
              <a:rPr lang="en-US" sz="3200" dirty="0"/>
              <a:t>Overview and background N/NE Neighborhood Housing Strategy</a:t>
            </a:r>
          </a:p>
          <a:p>
            <a:r>
              <a:rPr lang="en-US" sz="3200" dirty="0"/>
              <a:t>Goals and progress through 12/2020</a:t>
            </a:r>
          </a:p>
          <a:p>
            <a:r>
              <a:rPr lang="en-US" sz="3200" dirty="0"/>
              <a:t>N/NE Preference Policy</a:t>
            </a:r>
          </a:p>
          <a:p>
            <a:pPr lvl="1"/>
            <a:r>
              <a:rPr lang="en-US" sz="3200" dirty="0"/>
              <a:t>PSU Study</a:t>
            </a:r>
          </a:p>
          <a:p>
            <a:r>
              <a:rPr lang="en-US" sz="3200" dirty="0"/>
              <a:t>Next steps</a:t>
            </a:r>
          </a:p>
          <a:p>
            <a:r>
              <a:rPr lang="en-US" sz="3200" dirty="0"/>
              <a:t>Questions</a:t>
            </a:r>
          </a:p>
        </p:txBody>
      </p:sp>
    </p:spTree>
    <p:extLst>
      <p:ext uri="{BB962C8B-B14F-4D97-AF65-F5344CB8AC3E}">
        <p14:creationId xmlns:p14="http://schemas.microsoft.com/office/powerpoint/2010/main" val="3667249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340" y="838200"/>
            <a:ext cx="10815319" cy="635000"/>
          </a:xfrm>
        </p:spPr>
        <p:txBody>
          <a:bodyPr/>
          <a:lstStyle/>
          <a:p>
            <a:pPr algn="ctr"/>
            <a:r>
              <a:rPr lang="en-US" dirty="0">
                <a:solidFill>
                  <a:srgbClr val="434F69"/>
                </a:solidFill>
              </a:rPr>
              <a:t>Goals of the Preference Policy</a:t>
            </a:r>
          </a:p>
        </p:txBody>
      </p:sp>
      <p:sp>
        <p:nvSpPr>
          <p:cNvPr id="3" name="Content Placeholder 2"/>
          <p:cNvSpPr>
            <a:spLocks noGrp="1"/>
          </p:cNvSpPr>
          <p:nvPr>
            <p:ph idx="1"/>
          </p:nvPr>
        </p:nvSpPr>
        <p:spPr>
          <a:xfrm>
            <a:off x="745235" y="1614825"/>
            <a:ext cx="10701528" cy="4667865"/>
          </a:xfrm>
        </p:spPr>
        <p:txBody>
          <a:bodyPr>
            <a:normAutofit/>
          </a:bodyPr>
          <a:lstStyle/>
          <a:p>
            <a:pPr marL="514350" indent="-514350">
              <a:spcAft>
                <a:spcPts val="1800"/>
              </a:spcAft>
              <a:buFont typeface="+mj-lt"/>
              <a:buAutoNum type="arabicPeriod"/>
            </a:pPr>
            <a:r>
              <a:rPr lang="en-US" sz="3200" b="1" dirty="0">
                <a:solidFill>
                  <a:srgbClr val="434F69"/>
                </a:solidFill>
                <a:latin typeface="Arial" panose="020B0604020202020204" pitchFamily="34" charset="0"/>
                <a:cs typeface="Arial" panose="020B0604020202020204" pitchFamily="34" charset="0"/>
              </a:rPr>
              <a:t>Preference based on amount of urban renewal activity where applicants have lived</a:t>
            </a:r>
          </a:p>
          <a:p>
            <a:pPr marL="514350" indent="-514350">
              <a:spcAft>
                <a:spcPts val="1800"/>
              </a:spcAft>
              <a:buFont typeface="+mj-lt"/>
              <a:buAutoNum type="arabicPeriod"/>
            </a:pPr>
            <a:r>
              <a:rPr lang="en-US" sz="3200" b="1" dirty="0">
                <a:solidFill>
                  <a:srgbClr val="434F69"/>
                </a:solidFill>
                <a:latin typeface="Arial" panose="020B0604020202020204" pitchFamily="34" charset="0"/>
                <a:cs typeface="Arial" panose="020B0604020202020204" pitchFamily="34" charset="0"/>
              </a:rPr>
              <a:t>Addresses resulting generational displacement</a:t>
            </a:r>
          </a:p>
          <a:p>
            <a:pPr marL="514350" indent="-514350">
              <a:spcAft>
                <a:spcPts val="1800"/>
              </a:spcAft>
              <a:buFont typeface="+mj-lt"/>
              <a:buAutoNum type="arabicPeriod"/>
            </a:pPr>
            <a:r>
              <a:rPr lang="en-US" sz="3200" b="1" dirty="0">
                <a:solidFill>
                  <a:srgbClr val="434F69"/>
                </a:solidFill>
                <a:latin typeface="Arial" panose="020B0604020202020204" pitchFamily="34" charset="0"/>
                <a:cs typeface="Arial" panose="020B0604020202020204" pitchFamily="34" charset="0"/>
              </a:rPr>
              <a:t>Preference given regardless of current address</a:t>
            </a:r>
          </a:p>
          <a:p>
            <a:pPr marL="514350" indent="-514350">
              <a:spcAft>
                <a:spcPts val="1800"/>
              </a:spcAft>
              <a:buFont typeface="+mj-lt"/>
              <a:buAutoNum type="arabicPeriod"/>
            </a:pPr>
            <a:r>
              <a:rPr lang="en-US" sz="3200" b="1" dirty="0">
                <a:solidFill>
                  <a:srgbClr val="434F69"/>
                </a:solidFill>
                <a:latin typeface="Arial" panose="020B0604020202020204" pitchFamily="34" charset="0"/>
                <a:cs typeface="Arial" panose="020B0604020202020204" pitchFamily="34" charset="0"/>
              </a:rPr>
              <a:t>Top priority is applicants whose family property taken by the city</a:t>
            </a:r>
          </a:p>
        </p:txBody>
      </p:sp>
    </p:spTree>
    <p:extLst>
      <p:ext uri="{BB962C8B-B14F-4D97-AF65-F5344CB8AC3E}">
        <p14:creationId xmlns:p14="http://schemas.microsoft.com/office/powerpoint/2010/main" val="591897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523" t="18249" r="52720" b="14215"/>
          <a:stretch/>
        </p:blipFill>
        <p:spPr>
          <a:xfrm>
            <a:off x="2530924" y="-2312"/>
            <a:ext cx="9669871" cy="6858000"/>
          </a:xfrm>
          <a:prstGeom prst="rect">
            <a:avLst/>
          </a:prstGeom>
        </p:spPr>
      </p:pic>
      <p:sp>
        <p:nvSpPr>
          <p:cNvPr id="31" name="TextBox 30"/>
          <p:cNvSpPr txBox="1"/>
          <p:nvPr/>
        </p:nvSpPr>
        <p:spPr>
          <a:xfrm>
            <a:off x="0" y="0"/>
            <a:ext cx="2530923" cy="3801041"/>
          </a:xfrm>
          <a:prstGeom prst="rect">
            <a:avLst/>
          </a:prstGeom>
          <a:noFill/>
        </p:spPr>
        <p:txBody>
          <a:bodyPr wrap="square" rtlCol="0">
            <a:spAutoFit/>
          </a:bodyPr>
          <a:lstStyle/>
          <a:p>
            <a:pPr algn="ctr"/>
            <a:endParaRPr lang="en-US" sz="1900" b="1" dirty="0">
              <a:solidFill>
                <a:srgbClr val="434F69"/>
              </a:solidFill>
            </a:endParaRPr>
          </a:p>
          <a:p>
            <a:pPr algn="ctr"/>
            <a:r>
              <a:rPr lang="en-US" sz="1900" b="1" dirty="0">
                <a:solidFill>
                  <a:srgbClr val="434F69"/>
                </a:solidFill>
              </a:rPr>
              <a:t>Albina Community </a:t>
            </a:r>
          </a:p>
          <a:p>
            <a:pPr algn="ctr"/>
            <a:r>
              <a:rPr lang="en-US" sz="1900" b="1" dirty="0">
                <a:solidFill>
                  <a:srgbClr val="434F69"/>
                </a:solidFill>
              </a:rPr>
              <a:t>Plan Boundary (Green)</a:t>
            </a:r>
          </a:p>
          <a:p>
            <a:pPr algn="ctr"/>
            <a:endParaRPr lang="en-US" sz="800" b="1" dirty="0">
              <a:solidFill>
                <a:srgbClr val="434F69"/>
              </a:solidFill>
            </a:endParaRPr>
          </a:p>
          <a:p>
            <a:pPr algn="ctr"/>
            <a:r>
              <a:rPr lang="en-US" sz="1900" b="1" dirty="0">
                <a:solidFill>
                  <a:srgbClr val="434F69"/>
                </a:solidFill>
              </a:rPr>
              <a:t>+</a:t>
            </a:r>
          </a:p>
          <a:p>
            <a:pPr algn="ctr"/>
            <a:endParaRPr lang="en-US" sz="800" b="1" dirty="0">
              <a:solidFill>
                <a:srgbClr val="434F69"/>
              </a:solidFill>
            </a:endParaRPr>
          </a:p>
          <a:p>
            <a:pPr algn="ctr"/>
            <a:r>
              <a:rPr lang="en-US" sz="1900" b="1" dirty="0">
                <a:solidFill>
                  <a:srgbClr val="434F69"/>
                </a:solidFill>
              </a:rPr>
              <a:t>Urban Renewal Areas (yellow)</a:t>
            </a:r>
          </a:p>
          <a:p>
            <a:pPr algn="ctr"/>
            <a:endParaRPr lang="en-US" sz="800" b="1" dirty="0">
              <a:solidFill>
                <a:srgbClr val="434F69"/>
              </a:solidFill>
            </a:endParaRPr>
          </a:p>
          <a:p>
            <a:pPr algn="ctr"/>
            <a:r>
              <a:rPr lang="en-US" sz="1900" b="1" dirty="0">
                <a:solidFill>
                  <a:srgbClr val="434F69"/>
                </a:solidFill>
              </a:rPr>
              <a:t>+</a:t>
            </a:r>
          </a:p>
          <a:p>
            <a:pPr algn="ctr"/>
            <a:endParaRPr lang="en-US" sz="800" b="1" dirty="0">
              <a:solidFill>
                <a:srgbClr val="434F69"/>
              </a:solidFill>
            </a:endParaRPr>
          </a:p>
          <a:p>
            <a:pPr algn="ctr"/>
            <a:r>
              <a:rPr lang="en-US" sz="1900" b="1" dirty="0">
                <a:solidFill>
                  <a:srgbClr val="434F69"/>
                </a:solidFill>
              </a:rPr>
              <a:t>Areas of City </a:t>
            </a:r>
            <a:r>
              <a:rPr lang="en-US" sz="1900" b="1" dirty="0">
                <a:solidFill>
                  <a:srgbClr val="434F69"/>
                </a:solidFill>
                <a:latin typeface="Arial" panose="020B0604020202020204" pitchFamily="34" charset="0"/>
                <a:cs typeface="Arial" panose="020B0604020202020204" pitchFamily="34" charset="0"/>
              </a:rPr>
              <a:t>Condemnation</a:t>
            </a:r>
            <a:r>
              <a:rPr lang="en-US" sz="1900" b="1" dirty="0">
                <a:solidFill>
                  <a:srgbClr val="434F69"/>
                </a:solidFill>
              </a:rPr>
              <a:t> Actions (red)</a:t>
            </a:r>
          </a:p>
          <a:p>
            <a:pPr algn="ctr"/>
            <a:endParaRPr lang="en-US" sz="1900" b="1" dirty="0">
              <a:solidFill>
                <a:srgbClr val="434F69"/>
              </a:solidFill>
            </a:endParaRPr>
          </a:p>
        </p:txBody>
      </p:sp>
      <p:cxnSp>
        <p:nvCxnSpPr>
          <p:cNvPr id="32" name="Straight Arrow Connector 31"/>
          <p:cNvCxnSpPr>
            <a:stCxn id="35" idx="3"/>
          </p:cNvCxnSpPr>
          <p:nvPr/>
        </p:nvCxnSpPr>
        <p:spPr>
          <a:xfrm flipV="1">
            <a:off x="2530921" y="3715166"/>
            <a:ext cx="2408472" cy="1177418"/>
          </a:xfrm>
          <a:prstGeom prst="straightConnector1">
            <a:avLst/>
          </a:prstGeom>
          <a:ln w="38100">
            <a:solidFill>
              <a:srgbClr val="007E39"/>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36" idx="3"/>
          </p:cNvCxnSpPr>
          <p:nvPr/>
        </p:nvCxnSpPr>
        <p:spPr>
          <a:xfrm flipV="1">
            <a:off x="2530922" y="4275576"/>
            <a:ext cx="3250446" cy="1168488"/>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37" idx="3"/>
          </p:cNvCxnSpPr>
          <p:nvPr/>
        </p:nvCxnSpPr>
        <p:spPr>
          <a:xfrm flipV="1">
            <a:off x="2530921" y="4837480"/>
            <a:ext cx="4776905" cy="1158064"/>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0" y="4707918"/>
            <a:ext cx="2530921" cy="369332"/>
          </a:xfrm>
          <a:prstGeom prst="rect">
            <a:avLst/>
          </a:prstGeom>
          <a:noFill/>
        </p:spPr>
        <p:txBody>
          <a:bodyPr wrap="square" rtlCol="0">
            <a:spAutoFit/>
          </a:bodyPr>
          <a:lstStyle/>
          <a:p>
            <a:pPr algn="r"/>
            <a:r>
              <a:rPr lang="en-US" b="1" dirty="0">
                <a:solidFill>
                  <a:srgbClr val="007E39"/>
                </a:solidFill>
                <a:latin typeface="Arial" panose="020B0604020202020204" pitchFamily="34" charset="0"/>
                <a:cs typeface="Arial" panose="020B0604020202020204" pitchFamily="34" charset="0"/>
              </a:rPr>
              <a:t>1 </a:t>
            </a:r>
            <a:r>
              <a:rPr lang="en-US" dirty="0">
                <a:solidFill>
                  <a:srgbClr val="007E39"/>
                </a:solidFill>
                <a:latin typeface="Arial" panose="020B0604020202020204" pitchFamily="34" charset="0"/>
                <a:cs typeface="Arial" panose="020B0604020202020204" pitchFamily="34" charset="0"/>
              </a:rPr>
              <a:t>Point Area</a:t>
            </a:r>
          </a:p>
        </p:txBody>
      </p:sp>
      <p:sp>
        <p:nvSpPr>
          <p:cNvPr id="36" name="TextBox 35"/>
          <p:cNvSpPr txBox="1"/>
          <p:nvPr/>
        </p:nvSpPr>
        <p:spPr>
          <a:xfrm>
            <a:off x="-11407" y="5259398"/>
            <a:ext cx="2542329" cy="369332"/>
          </a:xfrm>
          <a:prstGeom prst="rect">
            <a:avLst/>
          </a:prstGeom>
          <a:noFill/>
        </p:spPr>
        <p:txBody>
          <a:bodyPr wrap="square" rtlCol="0">
            <a:spAutoFit/>
          </a:bodyPr>
          <a:lstStyle/>
          <a:p>
            <a:pPr algn="r"/>
            <a:r>
              <a:rPr lang="en-US" b="1" dirty="0">
                <a:solidFill>
                  <a:srgbClr val="C9C400"/>
                </a:solidFill>
                <a:latin typeface="Arial" panose="020B0604020202020204" pitchFamily="34" charset="0"/>
                <a:cs typeface="Arial" panose="020B0604020202020204" pitchFamily="34" charset="0"/>
              </a:rPr>
              <a:t>2</a:t>
            </a:r>
            <a:r>
              <a:rPr lang="en-US" dirty="0">
                <a:solidFill>
                  <a:srgbClr val="C9C400"/>
                </a:solidFill>
                <a:latin typeface="Arial" panose="020B0604020202020204" pitchFamily="34" charset="0"/>
                <a:cs typeface="Arial" panose="020B0604020202020204" pitchFamily="34" charset="0"/>
              </a:rPr>
              <a:t> Point Area</a:t>
            </a:r>
          </a:p>
        </p:txBody>
      </p:sp>
      <p:sp>
        <p:nvSpPr>
          <p:cNvPr id="37" name="TextBox 36"/>
          <p:cNvSpPr txBox="1"/>
          <p:nvPr/>
        </p:nvSpPr>
        <p:spPr>
          <a:xfrm>
            <a:off x="-11408" y="5810878"/>
            <a:ext cx="2542329" cy="369332"/>
          </a:xfrm>
          <a:prstGeom prst="rect">
            <a:avLst/>
          </a:prstGeom>
          <a:noFill/>
        </p:spPr>
        <p:txBody>
          <a:bodyPr wrap="square" rtlCol="0">
            <a:spAutoFit/>
          </a:bodyPr>
          <a:lstStyle/>
          <a:p>
            <a:pPr algn="r"/>
            <a:r>
              <a:rPr lang="en-US" b="1" dirty="0">
                <a:solidFill>
                  <a:srgbClr val="C00000"/>
                </a:solidFill>
                <a:latin typeface="Arial" panose="020B0604020202020204" pitchFamily="34" charset="0"/>
                <a:cs typeface="Arial" panose="020B0604020202020204" pitchFamily="34" charset="0"/>
              </a:rPr>
              <a:t>3</a:t>
            </a:r>
            <a:r>
              <a:rPr lang="en-US" dirty="0">
                <a:solidFill>
                  <a:srgbClr val="C00000"/>
                </a:solidFill>
                <a:latin typeface="Arial" panose="020B0604020202020204" pitchFamily="34" charset="0"/>
                <a:cs typeface="Arial" panose="020B0604020202020204" pitchFamily="34" charset="0"/>
              </a:rPr>
              <a:t> Point Area</a:t>
            </a:r>
          </a:p>
        </p:txBody>
      </p:sp>
      <p:sp>
        <p:nvSpPr>
          <p:cNvPr id="12" name="TextBox 11"/>
          <p:cNvSpPr txBox="1"/>
          <p:nvPr/>
        </p:nvSpPr>
        <p:spPr>
          <a:xfrm>
            <a:off x="0" y="4160149"/>
            <a:ext cx="2530921" cy="369332"/>
          </a:xfrm>
          <a:prstGeom prst="rect">
            <a:avLst/>
          </a:prstGeom>
          <a:noFill/>
        </p:spPr>
        <p:txBody>
          <a:bodyPr wrap="square" rtlCol="0">
            <a:spAutoFit/>
          </a:bodyPr>
          <a:lstStyle/>
          <a:p>
            <a:pPr algn="r"/>
            <a:r>
              <a:rPr lang="en-US" b="1" dirty="0">
                <a:latin typeface="Arial" panose="020B0604020202020204" pitchFamily="34" charset="0"/>
                <a:cs typeface="Arial" panose="020B0604020202020204" pitchFamily="34" charset="0"/>
              </a:rPr>
              <a:t>0 </a:t>
            </a:r>
            <a:r>
              <a:rPr lang="en-US" dirty="0">
                <a:latin typeface="Arial" panose="020B0604020202020204" pitchFamily="34" charset="0"/>
                <a:cs typeface="Arial" panose="020B0604020202020204" pitchFamily="34" charset="0"/>
              </a:rPr>
              <a:t>Point Area</a:t>
            </a:r>
          </a:p>
        </p:txBody>
      </p:sp>
      <p:cxnSp>
        <p:nvCxnSpPr>
          <p:cNvPr id="16" name="Straight Arrow Connector 15"/>
          <p:cNvCxnSpPr>
            <a:stCxn id="12" idx="3"/>
          </p:cNvCxnSpPr>
          <p:nvPr/>
        </p:nvCxnSpPr>
        <p:spPr>
          <a:xfrm flipV="1">
            <a:off x="2530921" y="2853948"/>
            <a:ext cx="1949335" cy="14908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03990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EEC7-E62E-444C-9F54-2491EF95FA7A}"/>
              </a:ext>
            </a:extLst>
          </p:cNvPr>
          <p:cNvSpPr>
            <a:spLocks noGrp="1"/>
          </p:cNvSpPr>
          <p:nvPr>
            <p:ph type="title"/>
          </p:nvPr>
        </p:nvSpPr>
        <p:spPr/>
        <p:txBody>
          <a:bodyPr/>
          <a:lstStyle/>
          <a:p>
            <a:r>
              <a:rPr lang="en-US" dirty="0"/>
              <a:t>Online Preference Policy application</a:t>
            </a:r>
          </a:p>
        </p:txBody>
      </p:sp>
      <p:sp>
        <p:nvSpPr>
          <p:cNvPr id="3" name="Content Placeholder 2">
            <a:extLst>
              <a:ext uri="{FF2B5EF4-FFF2-40B4-BE49-F238E27FC236}">
                <a16:creationId xmlns:a16="http://schemas.microsoft.com/office/drawing/2014/main" id="{6C0990B7-A391-4C6F-8AC1-EBB899821364}"/>
              </a:ext>
            </a:extLst>
          </p:cNvPr>
          <p:cNvSpPr>
            <a:spLocks noGrp="1"/>
          </p:cNvSpPr>
          <p:nvPr>
            <p:ph idx="1"/>
          </p:nvPr>
        </p:nvSpPr>
        <p:spPr/>
        <p:txBody>
          <a:bodyPr/>
          <a:lstStyle/>
          <a:p>
            <a:r>
              <a:rPr lang="en-US" dirty="0">
                <a:hlinkClick r:id="rId2"/>
              </a:rPr>
              <a:t>https://www.portlandmaps.com/bps/phb/preference/</a:t>
            </a:r>
            <a:endParaRPr lang="en-US" dirty="0"/>
          </a:p>
          <a:p>
            <a:endParaRPr lang="en-US" dirty="0"/>
          </a:p>
        </p:txBody>
      </p:sp>
    </p:spTree>
    <p:extLst>
      <p:ext uri="{BB962C8B-B14F-4D97-AF65-F5344CB8AC3E}">
        <p14:creationId xmlns:p14="http://schemas.microsoft.com/office/powerpoint/2010/main" val="270578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latin typeface="+mj-lt"/>
                <a:ea typeface="+mj-ea"/>
                <a:cs typeface="+mj-cs"/>
              </a:rPr>
              <a:t>Preference Policy Application</a:t>
            </a:r>
          </a:p>
        </p:txBody>
      </p:sp>
      <p:graphicFrame>
        <p:nvGraphicFramePr>
          <p:cNvPr id="18" name="Content Placeholder 2">
            <a:extLst>
              <a:ext uri="{FF2B5EF4-FFF2-40B4-BE49-F238E27FC236}">
                <a16:creationId xmlns:a16="http://schemas.microsoft.com/office/drawing/2014/main" id="{B05F9FF9-9AE7-4445-9465-0849C32A1D52}"/>
              </a:ext>
            </a:extLst>
          </p:cNvPr>
          <p:cNvGraphicFramePr>
            <a:graphicFrameLocks noGrp="1"/>
          </p:cNvGraphicFramePr>
          <p:nvPr>
            <p:ph idx="1"/>
            <p:extLst>
              <p:ext uri="{D42A27DB-BD31-4B8C-83A1-F6EECF244321}">
                <p14:modId xmlns:p14="http://schemas.microsoft.com/office/powerpoint/2010/main" val="4167465480"/>
              </p:ext>
            </p:extLst>
          </p:nvPr>
        </p:nvGraphicFramePr>
        <p:xfrm>
          <a:off x="753533" y="1515533"/>
          <a:ext cx="11103466" cy="4555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978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7BDB5-226C-4FAE-B0D0-1C36EBDC7D7F}"/>
              </a:ext>
            </a:extLst>
          </p:cNvPr>
          <p:cNvSpPr>
            <a:spLocks noGrp="1"/>
          </p:cNvSpPr>
          <p:nvPr>
            <p:ph type="title"/>
          </p:nvPr>
        </p:nvSpPr>
        <p:spPr/>
        <p:txBody>
          <a:bodyPr/>
          <a:lstStyle/>
          <a:p>
            <a:r>
              <a:rPr lang="en-US" dirty="0"/>
              <a:t>N/NE Housing Strategy</a:t>
            </a:r>
          </a:p>
        </p:txBody>
      </p:sp>
      <p:sp>
        <p:nvSpPr>
          <p:cNvPr id="3" name="Text Placeholder 2">
            <a:extLst>
              <a:ext uri="{FF2B5EF4-FFF2-40B4-BE49-F238E27FC236}">
                <a16:creationId xmlns:a16="http://schemas.microsoft.com/office/drawing/2014/main" id="{8DB2CA46-58A4-40D7-93EF-47593F0100EC}"/>
              </a:ext>
            </a:extLst>
          </p:cNvPr>
          <p:cNvSpPr>
            <a:spLocks noGrp="1"/>
          </p:cNvSpPr>
          <p:nvPr>
            <p:ph type="body" idx="1"/>
          </p:nvPr>
        </p:nvSpPr>
        <p:spPr/>
        <p:txBody>
          <a:bodyPr>
            <a:normAutofit fontScale="92500" lnSpcReduction="10000"/>
          </a:bodyPr>
          <a:lstStyle/>
          <a:p>
            <a:r>
              <a:rPr lang="en-US" sz="4400" dirty="0"/>
              <a:t>Preference Policy – Study by Portland state university</a:t>
            </a:r>
          </a:p>
        </p:txBody>
      </p:sp>
    </p:spTree>
    <p:extLst>
      <p:ext uri="{BB962C8B-B14F-4D97-AF65-F5344CB8AC3E}">
        <p14:creationId xmlns:p14="http://schemas.microsoft.com/office/powerpoint/2010/main" val="3109092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00B275-807A-4A25-91C4-8026316BD8B9}"/>
              </a:ext>
            </a:extLst>
          </p:cNvPr>
          <p:cNvSpPr>
            <a:spLocks noGrp="1"/>
          </p:cNvSpPr>
          <p:nvPr>
            <p:ph type="title"/>
          </p:nvPr>
        </p:nvSpPr>
        <p:spPr>
          <a:xfrm>
            <a:off x="535259" y="304800"/>
            <a:ext cx="11447191" cy="1432560"/>
          </a:xfrm>
        </p:spPr>
        <p:txBody>
          <a:bodyPr>
            <a:normAutofit fontScale="90000"/>
          </a:bodyPr>
          <a:lstStyle/>
          <a:p>
            <a:r>
              <a:rPr lang="en-US" dirty="0"/>
              <a:t>The Impact of the Preference Policy on Wellbeing</a:t>
            </a:r>
            <a:br>
              <a:rPr lang="en-US" dirty="0"/>
            </a:br>
            <a:endParaRPr lang="en-US" dirty="0"/>
          </a:p>
        </p:txBody>
      </p:sp>
      <p:sp>
        <p:nvSpPr>
          <p:cNvPr id="2" name="Text Placeholder 1">
            <a:extLst>
              <a:ext uri="{FF2B5EF4-FFF2-40B4-BE49-F238E27FC236}">
                <a16:creationId xmlns:a16="http://schemas.microsoft.com/office/drawing/2014/main" id="{2B79EF8A-2A8C-4DC2-B8E5-86AFDA603576}"/>
              </a:ext>
            </a:extLst>
          </p:cNvPr>
          <p:cNvSpPr>
            <a:spLocks noGrp="1"/>
          </p:cNvSpPr>
          <p:nvPr>
            <p:ph type="body" idx="1"/>
          </p:nvPr>
        </p:nvSpPr>
        <p:spPr>
          <a:xfrm>
            <a:off x="603839" y="1791664"/>
            <a:ext cx="5499781" cy="736282"/>
          </a:xfrm>
        </p:spPr>
        <p:txBody>
          <a:bodyPr>
            <a:normAutofit/>
          </a:bodyPr>
          <a:lstStyle/>
          <a:p>
            <a:r>
              <a:rPr lang="en-US" sz="2800" dirty="0"/>
              <a:t>Broad Goals</a:t>
            </a:r>
          </a:p>
        </p:txBody>
      </p:sp>
      <p:sp>
        <p:nvSpPr>
          <p:cNvPr id="5" name="Content Placeholder 4">
            <a:extLst>
              <a:ext uri="{FF2B5EF4-FFF2-40B4-BE49-F238E27FC236}">
                <a16:creationId xmlns:a16="http://schemas.microsoft.com/office/drawing/2014/main" id="{D1607B1B-2A47-417F-B586-51F3B83A6752}"/>
              </a:ext>
            </a:extLst>
          </p:cNvPr>
          <p:cNvSpPr>
            <a:spLocks noGrp="1"/>
          </p:cNvSpPr>
          <p:nvPr>
            <p:ph sz="half" idx="2"/>
          </p:nvPr>
        </p:nvSpPr>
        <p:spPr>
          <a:xfrm>
            <a:off x="520020" y="2590225"/>
            <a:ext cx="5499781" cy="3378200"/>
          </a:xfrm>
        </p:spPr>
        <p:txBody>
          <a:bodyPr>
            <a:normAutofit/>
          </a:bodyPr>
          <a:lstStyle/>
          <a:p>
            <a:pPr>
              <a:buFont typeface="Wingdings" panose="05000000000000000000" pitchFamily="2" charset="2"/>
              <a:buChar char="§"/>
            </a:pPr>
            <a:r>
              <a:rPr lang="en-US" sz="2800" dirty="0"/>
              <a:t> To understand the experiences and needs of those served by policy.</a:t>
            </a:r>
          </a:p>
          <a:p>
            <a:pPr marL="182563" lvl="1" indent="-182563">
              <a:buFont typeface="Wingdings" panose="05000000000000000000" pitchFamily="2" charset="2"/>
              <a:buChar char="§"/>
            </a:pPr>
            <a:r>
              <a:rPr lang="en-US" sz="2800" dirty="0"/>
              <a:t>To assist the Oversight Committee and Portland Housing Bureau in evaluating the policy and shaping ongoing implementation.</a:t>
            </a:r>
          </a:p>
          <a:p>
            <a:pPr marL="182563" lvl="1" indent="-182563">
              <a:buFont typeface="Wingdings" panose="05000000000000000000" pitchFamily="2" charset="2"/>
              <a:buChar char="§"/>
            </a:pPr>
            <a:r>
              <a:rPr lang="en-US" sz="2800" dirty="0"/>
              <a:t>To inform similar policies across the county.</a:t>
            </a:r>
          </a:p>
          <a:p>
            <a:pPr marL="365443" lvl="2" indent="-182563">
              <a:buFont typeface="Wingdings" panose="05000000000000000000" pitchFamily="2" charset="2"/>
              <a:buChar char="§"/>
            </a:pPr>
            <a:endParaRPr lang="en-US" sz="1800" dirty="0"/>
          </a:p>
        </p:txBody>
      </p:sp>
      <p:sp>
        <p:nvSpPr>
          <p:cNvPr id="4" name="Text Placeholder 3">
            <a:extLst>
              <a:ext uri="{FF2B5EF4-FFF2-40B4-BE49-F238E27FC236}">
                <a16:creationId xmlns:a16="http://schemas.microsoft.com/office/drawing/2014/main" id="{E2DED3D9-4831-4398-8037-D2F331BFE94A}"/>
              </a:ext>
            </a:extLst>
          </p:cNvPr>
          <p:cNvSpPr>
            <a:spLocks noGrp="1"/>
          </p:cNvSpPr>
          <p:nvPr>
            <p:ph type="body" sz="quarter" idx="3"/>
          </p:nvPr>
        </p:nvSpPr>
        <p:spPr>
          <a:xfrm>
            <a:off x="6592531" y="1675240"/>
            <a:ext cx="5183188" cy="823912"/>
          </a:xfrm>
        </p:spPr>
        <p:txBody>
          <a:bodyPr>
            <a:normAutofit/>
          </a:bodyPr>
          <a:lstStyle/>
          <a:p>
            <a:r>
              <a:rPr lang="en-US" sz="2800" dirty="0"/>
              <a:t>Initial Objectives</a:t>
            </a:r>
          </a:p>
        </p:txBody>
      </p:sp>
      <p:sp>
        <p:nvSpPr>
          <p:cNvPr id="6" name="Content Placeholder 5">
            <a:extLst>
              <a:ext uri="{FF2B5EF4-FFF2-40B4-BE49-F238E27FC236}">
                <a16:creationId xmlns:a16="http://schemas.microsoft.com/office/drawing/2014/main" id="{16CB42F5-E72C-4137-BD7D-D2D6724E2C6C}"/>
              </a:ext>
            </a:extLst>
          </p:cNvPr>
          <p:cNvSpPr>
            <a:spLocks noGrp="1"/>
          </p:cNvSpPr>
          <p:nvPr>
            <p:ph sz="quarter" idx="4"/>
          </p:nvPr>
        </p:nvSpPr>
        <p:spPr>
          <a:xfrm>
            <a:off x="6258854" y="2437031"/>
            <a:ext cx="5183188" cy="3684588"/>
          </a:xfrm>
        </p:spPr>
        <p:txBody>
          <a:bodyPr>
            <a:noAutofit/>
          </a:bodyPr>
          <a:lstStyle/>
          <a:p>
            <a:pPr lvl="1">
              <a:buFont typeface="Wingdings" panose="05000000000000000000" pitchFamily="2" charset="2"/>
              <a:buChar char="§"/>
            </a:pPr>
            <a:r>
              <a:rPr lang="en-US" dirty="0"/>
              <a:t>To understand resident’s motivations for applying to the Preference Policy.</a:t>
            </a:r>
          </a:p>
          <a:p>
            <a:pPr lvl="1">
              <a:buFont typeface="Wingdings" panose="05000000000000000000" pitchFamily="2" charset="2"/>
              <a:buChar char="§"/>
            </a:pPr>
            <a:r>
              <a:rPr lang="en-US" dirty="0"/>
              <a:t>To learn about resident’s experiences in the neighborhood and sense of community well-being.</a:t>
            </a:r>
          </a:p>
          <a:p>
            <a:pPr lvl="1">
              <a:buFont typeface="Wingdings" panose="05000000000000000000" pitchFamily="2" charset="2"/>
              <a:buChar char="§"/>
            </a:pPr>
            <a:r>
              <a:rPr lang="en-US" dirty="0"/>
              <a:t> To begin to gather recommendations to improve social, cultural, civic, economic, and environmental well-being.</a:t>
            </a:r>
          </a:p>
        </p:txBody>
      </p:sp>
    </p:spTree>
    <p:extLst>
      <p:ext uri="{BB962C8B-B14F-4D97-AF65-F5344CB8AC3E}">
        <p14:creationId xmlns:p14="http://schemas.microsoft.com/office/powerpoint/2010/main" val="90544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B0E8-E6F3-4C6E-A2C5-99DDD6219E6C}"/>
              </a:ext>
            </a:extLst>
          </p:cNvPr>
          <p:cNvSpPr>
            <a:spLocks noGrp="1"/>
          </p:cNvSpPr>
          <p:nvPr>
            <p:ph type="title" idx="4294967295"/>
          </p:nvPr>
        </p:nvSpPr>
        <p:spPr>
          <a:xfrm>
            <a:off x="436324" y="623856"/>
            <a:ext cx="3803650" cy="5256212"/>
          </a:xfrm>
        </p:spPr>
        <p:txBody>
          <a:bodyPr vert="horz" lIns="91440" tIns="45720" rIns="91440" bIns="45720" rtlCol="0" anchor="ctr">
            <a:normAutofit/>
          </a:bodyPr>
          <a:lstStyle/>
          <a:p>
            <a:r>
              <a:rPr lang="en-US" sz="4100" b="1" dirty="0"/>
              <a:t>1</a:t>
            </a:r>
            <a:r>
              <a:rPr lang="en-US" sz="4100" b="1" kern="1200" dirty="0">
                <a:solidFill>
                  <a:schemeClr val="tx1"/>
                </a:solidFill>
                <a:latin typeface="+mj-lt"/>
                <a:ea typeface="+mj-ea"/>
                <a:cs typeface="+mj-cs"/>
              </a:rPr>
              <a:t>. The preference policy is serving the intended population.</a:t>
            </a:r>
            <a:br>
              <a:rPr lang="en-US" sz="4100" b="1" kern="1200" dirty="0">
                <a:solidFill>
                  <a:schemeClr val="tx1"/>
                </a:solidFill>
                <a:latin typeface="+mj-lt"/>
                <a:ea typeface="+mj-ea"/>
                <a:cs typeface="+mj-cs"/>
              </a:rPr>
            </a:br>
            <a:endParaRPr lang="en-US" sz="4100" b="1" kern="1200" dirty="0">
              <a:solidFill>
                <a:schemeClr val="tx1"/>
              </a:solidFill>
              <a:latin typeface="+mj-lt"/>
              <a:ea typeface="+mj-ea"/>
              <a:cs typeface="+mj-cs"/>
            </a:endParaRPr>
          </a:p>
        </p:txBody>
      </p:sp>
      <p:graphicFrame>
        <p:nvGraphicFramePr>
          <p:cNvPr id="23" name="TextBox 2">
            <a:extLst>
              <a:ext uri="{FF2B5EF4-FFF2-40B4-BE49-F238E27FC236}">
                <a16:creationId xmlns:a16="http://schemas.microsoft.com/office/drawing/2014/main" id="{7895D204-4191-426C-A452-FABC317C1C1C}"/>
              </a:ext>
            </a:extLst>
          </p:cNvPr>
          <p:cNvGraphicFramePr/>
          <p:nvPr>
            <p:extLst>
              <p:ext uri="{D42A27DB-BD31-4B8C-83A1-F6EECF244321}">
                <p14:modId xmlns:p14="http://schemas.microsoft.com/office/powerpoint/2010/main" val="2273220996"/>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7517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B0E8-E6F3-4C6E-A2C5-99DDD6219E6C}"/>
              </a:ext>
            </a:extLst>
          </p:cNvPr>
          <p:cNvSpPr>
            <a:spLocks noGrp="1"/>
          </p:cNvSpPr>
          <p:nvPr>
            <p:ph type="title" idx="4294967295"/>
          </p:nvPr>
        </p:nvSpPr>
        <p:spPr>
          <a:xfrm>
            <a:off x="900332" y="623856"/>
            <a:ext cx="3803650" cy="5256212"/>
          </a:xfrm>
        </p:spPr>
        <p:txBody>
          <a:bodyPr vert="horz" lIns="91440" tIns="45720" rIns="91440" bIns="45720" rtlCol="0" anchor="ctr">
            <a:normAutofit/>
          </a:bodyPr>
          <a:lstStyle/>
          <a:p>
            <a:r>
              <a:rPr lang="en-US" sz="4100" b="1" kern="1200" dirty="0">
                <a:solidFill>
                  <a:schemeClr val="tx1"/>
                </a:solidFill>
                <a:latin typeface="+mj-lt"/>
                <a:ea typeface="+mj-ea"/>
                <a:cs typeface="+mj-cs"/>
              </a:rPr>
              <a:t>2. One of the central underlying themes of the policy is that “place matters”</a:t>
            </a:r>
            <a:br>
              <a:rPr lang="en-US" sz="4100" kern="1200" dirty="0">
                <a:solidFill>
                  <a:schemeClr val="tx1"/>
                </a:solidFill>
                <a:latin typeface="+mj-lt"/>
                <a:ea typeface="+mj-ea"/>
                <a:cs typeface="+mj-cs"/>
              </a:rPr>
            </a:br>
            <a:br>
              <a:rPr lang="en-US" sz="4100" b="1" kern="1200" dirty="0">
                <a:solidFill>
                  <a:schemeClr val="tx1"/>
                </a:solidFill>
                <a:latin typeface="+mj-lt"/>
                <a:ea typeface="+mj-ea"/>
                <a:cs typeface="+mj-cs"/>
              </a:rPr>
            </a:br>
            <a:br>
              <a:rPr lang="en-US" sz="4100" b="1" kern="1200" dirty="0">
                <a:solidFill>
                  <a:schemeClr val="tx1"/>
                </a:solidFill>
                <a:latin typeface="+mj-lt"/>
                <a:ea typeface="+mj-ea"/>
                <a:cs typeface="+mj-cs"/>
              </a:rPr>
            </a:br>
            <a:endParaRPr lang="en-US" sz="4100" b="1" kern="1200" dirty="0">
              <a:solidFill>
                <a:schemeClr val="tx1"/>
              </a:solidFill>
              <a:latin typeface="+mj-lt"/>
              <a:ea typeface="+mj-ea"/>
              <a:cs typeface="+mj-cs"/>
            </a:endParaRPr>
          </a:p>
        </p:txBody>
      </p:sp>
      <p:graphicFrame>
        <p:nvGraphicFramePr>
          <p:cNvPr id="23" name="TextBox 2">
            <a:extLst>
              <a:ext uri="{FF2B5EF4-FFF2-40B4-BE49-F238E27FC236}">
                <a16:creationId xmlns:a16="http://schemas.microsoft.com/office/drawing/2014/main" id="{7895D204-4191-426C-A452-FABC317C1C1C}"/>
              </a:ext>
            </a:extLst>
          </p:cNvPr>
          <p:cNvGraphicFramePr/>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366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B0E8-E6F3-4C6E-A2C5-99DDD6219E6C}"/>
              </a:ext>
            </a:extLst>
          </p:cNvPr>
          <p:cNvSpPr>
            <a:spLocks noGrp="1"/>
          </p:cNvSpPr>
          <p:nvPr>
            <p:ph type="title" idx="4294967295"/>
          </p:nvPr>
        </p:nvSpPr>
        <p:spPr>
          <a:xfrm>
            <a:off x="0" y="636588"/>
            <a:ext cx="3803650" cy="5256212"/>
          </a:xfrm>
        </p:spPr>
        <p:txBody>
          <a:bodyPr vert="horz" lIns="91440" tIns="45720" rIns="91440" bIns="45720" rtlCol="0" anchor="ctr">
            <a:normAutofit/>
          </a:bodyPr>
          <a:lstStyle/>
          <a:p>
            <a:br>
              <a:rPr lang="en-US" sz="4100" b="1" kern="1200" dirty="0">
                <a:solidFill>
                  <a:schemeClr val="tx1"/>
                </a:solidFill>
                <a:latin typeface="+mj-lt"/>
                <a:ea typeface="+mj-ea"/>
                <a:cs typeface="+mj-cs"/>
              </a:rPr>
            </a:br>
            <a:br>
              <a:rPr lang="en-US" sz="4100" b="1" kern="1200" dirty="0">
                <a:solidFill>
                  <a:schemeClr val="tx1"/>
                </a:solidFill>
                <a:latin typeface="+mj-lt"/>
                <a:ea typeface="+mj-ea"/>
                <a:cs typeface="+mj-cs"/>
              </a:rPr>
            </a:br>
            <a:endParaRPr lang="en-US" sz="4100" b="1" kern="1200" dirty="0">
              <a:solidFill>
                <a:schemeClr val="tx1"/>
              </a:solidFill>
              <a:latin typeface="+mj-lt"/>
              <a:ea typeface="+mj-ea"/>
              <a:cs typeface="+mj-cs"/>
            </a:endParaRPr>
          </a:p>
        </p:txBody>
      </p:sp>
      <p:graphicFrame>
        <p:nvGraphicFramePr>
          <p:cNvPr id="23" name="TextBox 2">
            <a:extLst>
              <a:ext uri="{FF2B5EF4-FFF2-40B4-BE49-F238E27FC236}">
                <a16:creationId xmlns:a16="http://schemas.microsoft.com/office/drawing/2014/main" id="{7895D204-4191-426C-A452-FABC317C1C1C}"/>
              </a:ext>
            </a:extLst>
          </p:cNvPr>
          <p:cNvGraphicFramePr/>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D021604-8C31-49EA-93AB-D2B08BE810AC}"/>
              </a:ext>
            </a:extLst>
          </p:cNvPr>
          <p:cNvSpPr/>
          <p:nvPr/>
        </p:nvSpPr>
        <p:spPr>
          <a:xfrm>
            <a:off x="594360" y="1284415"/>
            <a:ext cx="3693160" cy="2862322"/>
          </a:xfrm>
          <a:prstGeom prst="rect">
            <a:avLst/>
          </a:prstGeom>
        </p:spPr>
        <p:txBody>
          <a:bodyPr wrap="square">
            <a:spAutoFit/>
          </a:bodyPr>
          <a:lstStyle/>
          <a:p>
            <a:pPr marR="0" lvl="0">
              <a:lnSpc>
                <a:spcPct val="90000"/>
              </a:lnSpc>
              <a:spcBef>
                <a:spcPts val="600"/>
              </a:spcBef>
              <a:spcAft>
                <a:spcPts val="200"/>
              </a:spcAft>
            </a:pPr>
            <a:r>
              <a:rPr lang="en-US" sz="4000"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3</a:t>
            </a:r>
            <a:r>
              <a:rPr lang="en-US" sz="40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 </a:t>
            </a:r>
            <a:r>
              <a:rPr lang="en-US" sz="4000" b="1" dirty="0">
                <a:solidFill>
                  <a:srgbClr val="595959"/>
                </a:solidFill>
                <a:latin typeface="+mj-lt"/>
                <a:ea typeface="Times New Roman" panose="02020603050405020304" pitchFamily="18" charset="0"/>
                <a:cs typeface="Times New Roman" panose="02020603050405020304" pitchFamily="18" charset="0"/>
              </a:rPr>
              <a:t>Residents are generally experiencing improvements in their well-being</a:t>
            </a:r>
            <a:endParaRPr lang="en-US" sz="4000" dirty="0">
              <a:solidFill>
                <a:srgbClr val="595959"/>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7493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B0E8-E6F3-4C6E-A2C5-99DDD6219E6C}"/>
              </a:ext>
            </a:extLst>
          </p:cNvPr>
          <p:cNvSpPr>
            <a:spLocks noGrp="1"/>
          </p:cNvSpPr>
          <p:nvPr>
            <p:ph type="title" idx="4294967295"/>
          </p:nvPr>
        </p:nvSpPr>
        <p:spPr>
          <a:xfrm>
            <a:off x="801859" y="524046"/>
            <a:ext cx="3803650" cy="5256212"/>
          </a:xfrm>
        </p:spPr>
        <p:txBody>
          <a:bodyPr vert="horz" lIns="91440" tIns="45720" rIns="91440" bIns="45720" rtlCol="0" anchor="ctr">
            <a:normAutofit/>
          </a:bodyPr>
          <a:lstStyle/>
          <a:p>
            <a:r>
              <a:rPr lang="en-US" sz="4100" b="1" dirty="0"/>
              <a:t>4</a:t>
            </a:r>
            <a:r>
              <a:rPr lang="en-US" sz="4100" b="1" kern="1200" dirty="0">
                <a:solidFill>
                  <a:schemeClr val="tx1"/>
                </a:solidFill>
                <a:latin typeface="+mj-lt"/>
                <a:ea typeface="+mj-ea"/>
                <a:cs typeface="+mj-cs"/>
              </a:rPr>
              <a:t>. … and residents also reported risks/vulnerabilities to their wellbeing.</a:t>
            </a:r>
            <a:br>
              <a:rPr lang="en-US" sz="4100" b="1" kern="1200" dirty="0">
                <a:solidFill>
                  <a:schemeClr val="tx1"/>
                </a:solidFill>
                <a:latin typeface="+mj-lt"/>
                <a:ea typeface="+mj-ea"/>
                <a:cs typeface="+mj-cs"/>
              </a:rPr>
            </a:br>
            <a:endParaRPr lang="en-US" sz="4100" b="1" kern="1200" dirty="0">
              <a:solidFill>
                <a:schemeClr val="tx1"/>
              </a:solidFill>
              <a:latin typeface="+mj-lt"/>
              <a:ea typeface="+mj-ea"/>
              <a:cs typeface="+mj-cs"/>
            </a:endParaRPr>
          </a:p>
        </p:txBody>
      </p:sp>
      <p:graphicFrame>
        <p:nvGraphicFramePr>
          <p:cNvPr id="23" name="TextBox 2">
            <a:extLst>
              <a:ext uri="{FF2B5EF4-FFF2-40B4-BE49-F238E27FC236}">
                <a16:creationId xmlns:a16="http://schemas.microsoft.com/office/drawing/2014/main" id="{7895D204-4191-426C-A452-FABC317C1C1C}"/>
              </a:ext>
            </a:extLst>
          </p:cNvPr>
          <p:cNvGraphicFramePr/>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5954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F4EB-F387-46A4-B0D2-4593A44370CB}"/>
              </a:ext>
            </a:extLst>
          </p:cNvPr>
          <p:cNvSpPr>
            <a:spLocks noGrp="1"/>
          </p:cNvSpPr>
          <p:nvPr>
            <p:ph type="title"/>
          </p:nvPr>
        </p:nvSpPr>
        <p:spPr/>
        <p:txBody>
          <a:bodyPr/>
          <a:lstStyle/>
          <a:p>
            <a:r>
              <a:rPr lang="en-US" dirty="0"/>
              <a:t>Background &amp; History</a:t>
            </a:r>
          </a:p>
        </p:txBody>
      </p:sp>
      <p:pic>
        <p:nvPicPr>
          <p:cNvPr id="3074" name="Picture 2" descr="media-exp1.licdn.com/dms/image/C510BAQHlbK8NvSF...">
            <a:extLst>
              <a:ext uri="{FF2B5EF4-FFF2-40B4-BE49-F238E27FC236}">
                <a16:creationId xmlns:a16="http://schemas.microsoft.com/office/drawing/2014/main" id="{28F2EA8B-A1CD-41D1-BD41-E7E4540506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709861" y="24765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401A720B-9C7A-4C21-9F2D-854E0495CC8F}"/>
              </a:ext>
            </a:extLst>
          </p:cNvPr>
          <p:cNvSpPr>
            <a:spLocks noGrp="1"/>
          </p:cNvSpPr>
          <p:nvPr>
            <p:ph type="body" sz="half" idx="2"/>
          </p:nvPr>
        </p:nvSpPr>
        <p:spPr/>
        <p:txBody>
          <a:bodyPr>
            <a:normAutofit fontScale="92500"/>
          </a:bodyPr>
          <a:lstStyle/>
          <a:p>
            <a:r>
              <a:rPr lang="en-US" dirty="0"/>
              <a:t>2013 – PDC made a deal with Trader Joes to build a store in the heart of NE Portland</a:t>
            </a:r>
          </a:p>
          <a:p>
            <a:r>
              <a:rPr lang="en-US" dirty="0"/>
              <a:t>2014 – 50+ community members met with Mayor Charlie Hales protesting the deal and asking for funds for housing</a:t>
            </a:r>
          </a:p>
          <a:p>
            <a:r>
              <a:rPr lang="en-US" dirty="0"/>
              <a:t>2014- Mayor Hales pulled $20 Million from PDC to provide specific funds for housing that would assist with both displacement and gentrification. With the caveat that the community, be involved in deciding how the funds were spent</a:t>
            </a:r>
          </a:p>
          <a:p>
            <a:r>
              <a:rPr lang="en-US" dirty="0"/>
              <a:t>2015 – N/NE Housing Strategy adopted by Portland City Council</a:t>
            </a:r>
          </a:p>
        </p:txBody>
      </p:sp>
      <p:sp>
        <p:nvSpPr>
          <p:cNvPr id="5" name="TextBox 4">
            <a:extLst>
              <a:ext uri="{FF2B5EF4-FFF2-40B4-BE49-F238E27FC236}">
                <a16:creationId xmlns:a16="http://schemas.microsoft.com/office/drawing/2014/main" id="{1E84301C-E022-4E26-BA3A-D82A622118E2}"/>
              </a:ext>
            </a:extLst>
          </p:cNvPr>
          <p:cNvSpPr txBox="1"/>
          <p:nvPr/>
        </p:nvSpPr>
        <p:spPr>
          <a:xfrm>
            <a:off x="5414210" y="3039864"/>
            <a:ext cx="2201779" cy="923330"/>
          </a:xfrm>
          <a:prstGeom prst="rect">
            <a:avLst/>
          </a:prstGeom>
          <a:noFill/>
        </p:spPr>
        <p:txBody>
          <a:bodyPr wrap="square" rtlCol="0">
            <a:spAutoFit/>
          </a:bodyPr>
          <a:lstStyle/>
          <a:p>
            <a:r>
              <a:rPr lang="en-US" dirty="0">
                <a:latin typeface="Amasis MT Pro Black" panose="020B0604020202020204" pitchFamily="18" charset="0"/>
              </a:rPr>
              <a:t>Portland Development Commission</a:t>
            </a:r>
          </a:p>
        </p:txBody>
      </p:sp>
      <p:sp>
        <p:nvSpPr>
          <p:cNvPr id="6" name="Cross 5">
            <a:extLst>
              <a:ext uri="{FF2B5EF4-FFF2-40B4-BE49-F238E27FC236}">
                <a16:creationId xmlns:a16="http://schemas.microsoft.com/office/drawing/2014/main" id="{CDDC680C-7296-4D93-837B-303DDD6BB053}"/>
              </a:ext>
            </a:extLst>
          </p:cNvPr>
          <p:cNvSpPr/>
          <p:nvPr/>
        </p:nvSpPr>
        <p:spPr>
          <a:xfrm>
            <a:off x="7460582" y="2971800"/>
            <a:ext cx="914400" cy="9144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170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45FB-3149-49EE-8B4B-6CB24293A8A8}"/>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CB0025CB-2D7F-4F49-9ECA-DD6035E51815}"/>
              </a:ext>
            </a:extLst>
          </p:cNvPr>
          <p:cNvSpPr>
            <a:spLocks noGrp="1"/>
          </p:cNvSpPr>
          <p:nvPr>
            <p:ph idx="1"/>
          </p:nvPr>
        </p:nvSpPr>
        <p:spPr/>
        <p:txBody>
          <a:bodyPr/>
          <a:lstStyle/>
          <a:p>
            <a:pPr>
              <a:lnSpc>
                <a:spcPct val="100000"/>
              </a:lnSpc>
              <a:spcBef>
                <a:spcPts val="400"/>
              </a:spcBef>
              <a:buSzPts val="3200"/>
              <a:buFont typeface="Wingdings" panose="05000000000000000000" pitchFamily="2" charset="2"/>
              <a:buChar char="§"/>
            </a:pPr>
            <a:r>
              <a:rPr lang="en-US" sz="3600" dirty="0"/>
              <a:t>Being able to live in the neighborhood where you have strong place attachments and social ties matters deeply to many.</a:t>
            </a:r>
          </a:p>
          <a:p>
            <a:pPr>
              <a:lnSpc>
                <a:spcPct val="100000"/>
              </a:lnSpc>
              <a:spcBef>
                <a:spcPts val="400"/>
              </a:spcBef>
              <a:buSzPts val="3200"/>
              <a:buFont typeface="Wingdings" panose="05000000000000000000" pitchFamily="2" charset="2"/>
              <a:buChar char="§"/>
            </a:pPr>
            <a:r>
              <a:rPr lang="en-US" sz="3600" dirty="0"/>
              <a:t> Residents experience their situations as improved, AND they experience tensions/threats to well-being.</a:t>
            </a:r>
          </a:p>
          <a:p>
            <a:pPr>
              <a:lnSpc>
                <a:spcPct val="100000"/>
              </a:lnSpc>
              <a:spcBef>
                <a:spcPts val="400"/>
              </a:spcBef>
              <a:buSzPts val="3200"/>
              <a:buFont typeface="Wingdings" panose="05000000000000000000" pitchFamily="2" charset="2"/>
              <a:buChar char="§"/>
            </a:pPr>
            <a:r>
              <a:rPr lang="en-US" sz="3600" dirty="0"/>
              <a:t> Affordable housing is necessary but not sufficient.</a:t>
            </a:r>
          </a:p>
          <a:p>
            <a:endParaRPr lang="en-US" dirty="0"/>
          </a:p>
        </p:txBody>
      </p:sp>
    </p:spTree>
    <p:extLst>
      <p:ext uri="{BB962C8B-B14F-4D97-AF65-F5344CB8AC3E}">
        <p14:creationId xmlns:p14="http://schemas.microsoft.com/office/powerpoint/2010/main" val="2461518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4;p8">
            <a:extLst>
              <a:ext uri="{FF2B5EF4-FFF2-40B4-BE49-F238E27FC236}">
                <a16:creationId xmlns:a16="http://schemas.microsoft.com/office/drawing/2014/main" id="{0933CBC0-9FEB-4D81-9322-8DE24DC1C89A}"/>
              </a:ext>
            </a:extLst>
          </p:cNvPr>
          <p:cNvSpPr>
            <a:spLocks noGrp="1"/>
          </p:cNvSpPr>
          <p:nvPr>
            <p:ph type="title"/>
          </p:nvPr>
        </p:nvSpPr>
        <p:spPr>
          <a:xfrm>
            <a:off x="287810" y="1763457"/>
            <a:ext cx="4210972" cy="230828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Calibri"/>
                <a:cs typeface="Calibri"/>
                <a:sym typeface="Calibri"/>
              </a:rPr>
              <a:t>Conceptualizing Community Wellbeing</a:t>
            </a:r>
            <a:endParaRPr kumimoji="0"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Google Shape;162;p8">
            <a:extLst>
              <a:ext uri="{FF2B5EF4-FFF2-40B4-BE49-F238E27FC236}">
                <a16:creationId xmlns:a16="http://schemas.microsoft.com/office/drawing/2014/main" id="{2A580BF8-B8FD-47CF-A641-C3514DDBBCA1}"/>
              </a:ext>
            </a:extLst>
          </p:cNvPr>
          <p:cNvPicPr preferRelativeResize="0">
            <a:picLocks/>
          </p:cNvPicPr>
          <p:nvPr/>
        </p:nvPicPr>
        <p:blipFill rotWithShape="1">
          <a:blip r:embed="rId3">
            <a:alphaModFix/>
          </a:blip>
          <a:srcRect l="17568" r="16349"/>
          <a:stretch/>
        </p:blipFill>
        <p:spPr>
          <a:xfrm>
            <a:off x="5235447" y="357616"/>
            <a:ext cx="6278189" cy="6097180"/>
          </a:xfrm>
          <a:prstGeom prst="rect">
            <a:avLst/>
          </a:prstGeom>
          <a:noFill/>
          <a:ln>
            <a:noFill/>
          </a:ln>
        </p:spPr>
      </p:pic>
      <p:sp>
        <p:nvSpPr>
          <p:cNvPr id="6" name="Oval 5">
            <a:extLst>
              <a:ext uri="{FF2B5EF4-FFF2-40B4-BE49-F238E27FC236}">
                <a16:creationId xmlns:a16="http://schemas.microsoft.com/office/drawing/2014/main" id="{D3D34B28-139A-4E5F-9FB7-8BD1173ED2BA}"/>
              </a:ext>
            </a:extLst>
          </p:cNvPr>
          <p:cNvSpPr/>
          <p:nvPr/>
        </p:nvSpPr>
        <p:spPr>
          <a:xfrm rot="19558715">
            <a:off x="7591014" y="-877"/>
            <a:ext cx="4077636" cy="5566534"/>
          </a:xfrm>
          <a:prstGeom prst="ellipse">
            <a:avLst/>
          </a:prstGeom>
          <a:noFill/>
          <a:ln w="57150">
            <a:solidFill>
              <a:srgbClr val="650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8" name="Oval 7">
            <a:extLst>
              <a:ext uri="{FF2B5EF4-FFF2-40B4-BE49-F238E27FC236}">
                <a16:creationId xmlns:a16="http://schemas.microsoft.com/office/drawing/2014/main" id="{C7C3C5E5-3156-4575-A354-1DEC7A7B31CC}"/>
              </a:ext>
            </a:extLst>
          </p:cNvPr>
          <p:cNvSpPr/>
          <p:nvPr/>
        </p:nvSpPr>
        <p:spPr>
          <a:xfrm rot="19558715">
            <a:off x="5251473" y="1464933"/>
            <a:ext cx="4077636" cy="5213616"/>
          </a:xfrm>
          <a:prstGeom prst="ellipse">
            <a:avLst/>
          </a:prstGeom>
          <a:noFill/>
          <a:ln w="5715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33928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66DF-8C5A-4CBF-8EB6-921C3CAFE60F}"/>
              </a:ext>
            </a:extLst>
          </p:cNvPr>
          <p:cNvSpPr>
            <a:spLocks noGrp="1"/>
          </p:cNvSpPr>
          <p:nvPr>
            <p:ph type="title"/>
          </p:nvPr>
        </p:nvSpPr>
        <p:spPr/>
        <p:txBody>
          <a:bodyPr/>
          <a:lstStyle/>
          <a:p>
            <a:r>
              <a:rPr lang="en-US" dirty="0"/>
              <a:t>Looking Ahead</a:t>
            </a:r>
          </a:p>
        </p:txBody>
      </p:sp>
      <p:sp>
        <p:nvSpPr>
          <p:cNvPr id="4" name="Content Placeholder 3">
            <a:extLst>
              <a:ext uri="{FF2B5EF4-FFF2-40B4-BE49-F238E27FC236}">
                <a16:creationId xmlns:a16="http://schemas.microsoft.com/office/drawing/2014/main" id="{A41569F7-1428-46AF-B3AF-D5F2679B3ED2}"/>
              </a:ext>
            </a:extLst>
          </p:cNvPr>
          <p:cNvSpPr>
            <a:spLocks noGrp="1"/>
          </p:cNvSpPr>
          <p:nvPr>
            <p:ph idx="1"/>
          </p:nvPr>
        </p:nvSpPr>
        <p:spPr>
          <a:xfrm>
            <a:off x="1096963" y="1846263"/>
            <a:ext cx="10058400" cy="4022725"/>
          </a:xfrm>
        </p:spPr>
        <p:txBody>
          <a:bodyPr>
            <a:noAutofit/>
          </a:bodyPr>
          <a:lstStyle/>
          <a:p>
            <a:pPr>
              <a:lnSpc>
                <a:spcPct val="100000"/>
              </a:lnSpc>
              <a:buFont typeface="Wingdings" panose="05000000000000000000" pitchFamily="2" charset="2"/>
              <a:buChar char="§"/>
            </a:pPr>
            <a:r>
              <a:rPr lang="en-US" sz="3500" dirty="0"/>
              <a:t> </a:t>
            </a:r>
            <a:r>
              <a:rPr lang="en-US" sz="2800" dirty="0"/>
              <a:t>Complete analysis </a:t>
            </a:r>
          </a:p>
          <a:p>
            <a:pPr>
              <a:lnSpc>
                <a:spcPct val="100000"/>
              </a:lnSpc>
              <a:buFont typeface="Wingdings" panose="05000000000000000000" pitchFamily="2" charset="2"/>
              <a:buChar char="§"/>
            </a:pPr>
            <a:r>
              <a:rPr lang="en-US" sz="2800" dirty="0"/>
              <a:t> Report findings to housing partners, residents, and other stakeholders</a:t>
            </a:r>
          </a:p>
          <a:p>
            <a:pPr>
              <a:buFont typeface="Wingdings" panose="05000000000000000000" pitchFamily="2" charset="2"/>
              <a:buChar char="§"/>
            </a:pPr>
            <a:r>
              <a:rPr lang="en-US" sz="2800" dirty="0"/>
              <a:t> Vet interest in Participatory Action Research with residents to address some of their concerns</a:t>
            </a:r>
          </a:p>
          <a:p>
            <a:pPr>
              <a:buFont typeface="Wingdings" panose="05000000000000000000" pitchFamily="2" charset="2"/>
              <a:buChar char="§"/>
            </a:pPr>
            <a:r>
              <a:rPr lang="en-US" sz="2800" dirty="0"/>
              <a:t>RWJ Grant awarded in 2020 to continue study </a:t>
            </a:r>
          </a:p>
          <a:p>
            <a:pPr>
              <a:buFont typeface="Wingdings" panose="05000000000000000000" pitchFamily="2" charset="2"/>
              <a:buChar char="Ø"/>
            </a:pPr>
            <a:endParaRPr lang="en-US" sz="2800" dirty="0"/>
          </a:p>
          <a:p>
            <a:pPr>
              <a:lnSpc>
                <a:spcPct val="100000"/>
              </a:lnSpc>
              <a:buFont typeface="Wingdings" panose="05000000000000000000" pitchFamily="2" charset="2"/>
              <a:buChar char="§"/>
            </a:pPr>
            <a:endParaRPr lang="en-US" sz="28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491760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A685-B9D3-47C5-ADBF-93410C7D8C0A}"/>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660719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359B-1377-49F4-A096-D4BE2EA6E00D}"/>
              </a:ext>
            </a:extLst>
          </p:cNvPr>
          <p:cNvSpPr>
            <a:spLocks noGrp="1"/>
          </p:cNvSpPr>
          <p:nvPr>
            <p:ph type="title"/>
          </p:nvPr>
        </p:nvSpPr>
        <p:spPr/>
        <p:txBody>
          <a:bodyPr/>
          <a:lstStyle/>
          <a:p>
            <a:r>
              <a:rPr lang="en-US" dirty="0"/>
              <a:t>Additional Information:</a:t>
            </a:r>
          </a:p>
        </p:txBody>
      </p:sp>
      <p:sp>
        <p:nvSpPr>
          <p:cNvPr id="3" name="Content Placeholder 2">
            <a:extLst>
              <a:ext uri="{FF2B5EF4-FFF2-40B4-BE49-F238E27FC236}">
                <a16:creationId xmlns:a16="http://schemas.microsoft.com/office/drawing/2014/main" id="{EADE4547-ABE5-443E-B50A-FEBDFF30E420}"/>
              </a:ext>
            </a:extLst>
          </p:cNvPr>
          <p:cNvSpPr>
            <a:spLocks noGrp="1"/>
          </p:cNvSpPr>
          <p:nvPr>
            <p:ph idx="1"/>
          </p:nvPr>
        </p:nvSpPr>
        <p:spPr/>
        <p:txBody>
          <a:bodyPr/>
          <a:lstStyle/>
          <a:p>
            <a:r>
              <a:rPr lang="en-US" dirty="0"/>
              <a:t>1. N/NE Neighborhood Housing Strategy Webpage: </a:t>
            </a:r>
            <a:r>
              <a:rPr lang="en-US" dirty="0">
                <a:hlinkClick r:id="rId2"/>
              </a:rPr>
              <a:t>https://www.portland.gov/phb/nnehousing</a:t>
            </a:r>
            <a:endParaRPr lang="en-US" dirty="0"/>
          </a:p>
          <a:p>
            <a:pPr marL="0" indent="0">
              <a:buNone/>
            </a:pPr>
            <a:r>
              <a:rPr lang="en-US" dirty="0"/>
              <a:t> 2. Portland 2020 State of Housing Report: </a:t>
            </a:r>
            <a:r>
              <a:rPr lang="en-US" dirty="0">
                <a:hlinkClick r:id="rId3"/>
              </a:rPr>
              <a:t>https://www.portland.gov/phb/state-of-housing-report</a:t>
            </a:r>
            <a:endParaRPr lang="en-US" dirty="0"/>
          </a:p>
          <a:p>
            <a:pPr marL="0" indent="0">
              <a:buNone/>
            </a:pPr>
            <a:r>
              <a:rPr lang="en-US" dirty="0"/>
              <a:t> 3. Washington Post: </a:t>
            </a:r>
            <a:r>
              <a:rPr lang="en-US" sz="1800" u="sng" dirty="0">
                <a:solidFill>
                  <a:srgbClr val="0563C1"/>
                </a:solidFill>
                <a:effectLst/>
                <a:latin typeface="Calibri" panose="020F0502020204030204" pitchFamily="34" charset="0"/>
                <a:ea typeface="Calibri" panose="020F0502020204030204" pitchFamily="34" charset="0"/>
                <a:hlinkClick r:id="rId4"/>
              </a:rPr>
              <a:t>https://www.washingtonpost.com/realestate/fostering-development-without-displacement/2020/07/29/773bef2a-484a-11ea-8124-0ca81effcdfb_story.html</a:t>
            </a:r>
            <a:endParaRPr lang="en-US" sz="18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dirty="0">
                <a:latin typeface="Calibri" panose="020F0502020204030204" pitchFamily="34" charset="0"/>
                <a:ea typeface="Calibri" panose="020F0502020204030204" pitchFamily="34" charset="0"/>
              </a:rPr>
              <a:t>4. PBS Newshour</a:t>
            </a:r>
            <a:r>
              <a:rPr lang="en-US" sz="1800" dirty="0">
                <a:latin typeface="Calibri" panose="020F0502020204030204" pitchFamily="34" charset="0"/>
                <a:ea typeface="Calibri" panose="020F0502020204030204" pitchFamily="34" charset="0"/>
              </a:rPr>
              <a:t>: </a:t>
            </a:r>
            <a:r>
              <a:rPr lang="en-US" sz="1800" u="sng" dirty="0">
                <a:solidFill>
                  <a:srgbClr val="2998E3"/>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https://www.pbs.org/newshour/show/black-families-were-pushed-out-of-portland-can-this-program-help-more-return</a:t>
            </a:r>
            <a:endParaRPr lang="en-US" sz="1800" dirty="0">
              <a:effectLst/>
              <a:latin typeface="Times New Roman" panose="02020603050405020304" pitchFamily="18" charset="0"/>
              <a:ea typeface="Calibri" panose="020F0502020204030204" pitchFamily="34" charset="0"/>
            </a:endParaRPr>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956175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latin typeface="+mj-lt"/>
                <a:ea typeface="+mj-ea"/>
                <a:cs typeface="+mj-cs"/>
              </a:rPr>
              <a:t>Summary</a:t>
            </a:r>
            <a:endParaRPr lang="en-US" sz="54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FCFE8F14-ECAB-4E87-8929-FCBB97C87782}"/>
              </a:ext>
            </a:extLst>
          </p:cNvPr>
          <p:cNvSpPr>
            <a:spLocks noGrp="1"/>
          </p:cNvSpPr>
          <p:nvPr>
            <p:ph idx="1"/>
          </p:nvPr>
        </p:nvSpPr>
        <p:spPr>
          <a:xfrm>
            <a:off x="341906" y="1839137"/>
            <a:ext cx="11426024" cy="4766011"/>
          </a:xfrm>
        </p:spPr>
        <p:txBody>
          <a:bodyPr vert="horz" lIns="91440" tIns="45720" rIns="91440" bIns="45720" rtlCol="0">
            <a:normAutofit fontScale="40000" lnSpcReduction="20000"/>
          </a:bodyPr>
          <a:lstStyle/>
          <a:p>
            <a:pPr lvl="0"/>
            <a:r>
              <a:rPr lang="en-US" sz="2900" dirty="0"/>
              <a:t>Maximum indebtedness – In Fall of 2017 the OC was made aware that all rental development funds had been allocated to projects, and additional funding could be available through the process of maximizing indebtedness for the district.  The committee supported moving forward with the investigation of the possibility to increase available funds through this process.  Prosper Portland and Portland Housing Bureau gave several briefings to the OC which led the committee to provide an official recommendation in support of maximizing indebtedness to Prosper Portland’s Board in January 2020. The committee thanks all the jurisdictional partners who supported this effort, specifically Multnomah County, Portland Public Schools and Metro, and City Council approving this effort in January of this year.</a:t>
            </a:r>
          </a:p>
          <a:p>
            <a:pPr marL="0" indent="0">
              <a:buNone/>
            </a:pPr>
            <a:endParaRPr lang="en-US" sz="2900" dirty="0"/>
          </a:p>
          <a:p>
            <a:pPr lvl="0"/>
            <a:r>
              <a:rPr lang="en-US" sz="2900" dirty="0"/>
              <a:t>5020 not going forward – A combination of mitigating elements that created the perfect storm that impacted the project’s progress: financing, HOA fees, COVID, and lack of interest by preference policy purchasers.  In September PHB and Proud Ground made the difficult decision to cancel the project. We want to thank Proud Ground and their project partners for all the work and effort that went into creating the project.</a:t>
            </a:r>
          </a:p>
          <a:p>
            <a:pPr marL="0" indent="0">
              <a:buNone/>
            </a:pPr>
            <a:endParaRPr lang="en-US" sz="2900" dirty="0"/>
          </a:p>
          <a:p>
            <a:pPr lvl="0"/>
            <a:r>
              <a:rPr lang="en-US" sz="2900" dirty="0"/>
              <a:t>There is an ongoing need and desire for affordable housing units in NE Portland, 1700+ people applied for the preference policy in 2020 to take advantage of the opportunity to live in North and Northeast Portland.  This demonstrates strong desire for place and community. Necessity versus opportunity is the mitigating issue.  When the opportunity is provided to move back or to stay in N/NE Portland, people will take it, and the preference policy provides that opportunity. </a:t>
            </a:r>
          </a:p>
          <a:p>
            <a:pPr marL="0" indent="0">
              <a:buNone/>
            </a:pPr>
            <a:endParaRPr lang="en-US" sz="2900" dirty="0"/>
          </a:p>
          <a:p>
            <a:pPr lvl="0"/>
            <a:r>
              <a:rPr lang="en-US" sz="2900" dirty="0"/>
              <a:t>We are aware of the need for broader geographical placement of projects, there is a concentration of affordable housing projects on MLK.  Affordable housing should be woven into the entire fabric of the community, not just isolated to a specific street or zone.  </a:t>
            </a:r>
          </a:p>
          <a:p>
            <a:pPr marL="0" indent="0">
              <a:buNone/>
            </a:pPr>
            <a:endParaRPr lang="en-US" sz="2900" dirty="0"/>
          </a:p>
          <a:p>
            <a:pPr lvl="0"/>
            <a:r>
              <a:rPr lang="en-US" sz="2900" dirty="0"/>
              <a:t>There have been leasing challenges of the two of the three new buildings utilizing the preference policy.  The committee has concerns about the lack of culturally specific staff working in the leasing office, it should not have been surprising to them about what the committee were asking of them.  Although, COVID did have some impact on the delays in lease up, there were many other issues that compounded their ability to move people in. Our expectation is that partners understand that this is a community that has been traumatized over decades, that staff are trained on the history of this community and that wherever possible the first point of contact is from the BIPOC community.</a:t>
            </a:r>
          </a:p>
          <a:p>
            <a:pPr marL="0" indent="0">
              <a:buNone/>
            </a:pPr>
            <a:endParaRPr lang="en-US" dirty="0"/>
          </a:p>
        </p:txBody>
      </p:sp>
    </p:spTree>
    <p:extLst>
      <p:ext uri="{BB962C8B-B14F-4D97-AF65-F5344CB8AC3E}">
        <p14:creationId xmlns:p14="http://schemas.microsoft.com/office/powerpoint/2010/main" val="3324767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a:solidFill>
                  <a:schemeClr val="tx1"/>
                </a:solidFill>
                <a:latin typeface="+mj-lt"/>
                <a:ea typeface="+mj-ea"/>
                <a:cs typeface="+mj-cs"/>
              </a:rPr>
              <a:t>Opportunities</a:t>
            </a:r>
          </a:p>
        </p:txBody>
      </p:sp>
      <p:sp>
        <p:nvSpPr>
          <p:cNvPr id="3" name="Content Placeholder 2">
            <a:extLst>
              <a:ext uri="{FF2B5EF4-FFF2-40B4-BE49-F238E27FC236}">
                <a16:creationId xmlns:a16="http://schemas.microsoft.com/office/drawing/2014/main" id="{FCFE8F14-ECAB-4E87-8929-FCBB97C87782}"/>
              </a:ext>
            </a:extLst>
          </p:cNvPr>
          <p:cNvSpPr>
            <a:spLocks noGrp="1"/>
          </p:cNvSpPr>
          <p:nvPr>
            <p:ph idx="1"/>
          </p:nvPr>
        </p:nvSpPr>
        <p:spPr>
          <a:xfrm>
            <a:off x="838200" y="1929384"/>
            <a:ext cx="10515600" cy="4675764"/>
          </a:xfrm>
        </p:spPr>
        <p:txBody>
          <a:bodyPr vert="horz" lIns="91440" tIns="45720" rIns="91440" bIns="45720" rtlCol="0">
            <a:normAutofit fontScale="25000" lnSpcReduction="20000"/>
          </a:bodyPr>
          <a:lstStyle/>
          <a:p>
            <a:pPr lvl="0"/>
            <a:r>
              <a:rPr lang="en-US" sz="4800" dirty="0"/>
              <a:t>Coordination of efforts - unlike any time in our history there is significant investment and concentration on what was the historic Albina neighborhood. The I-5 Rose Quarter expansion Project, the Williams and Russell Project, Albina Vision Trust, and the work of this Oversight Committee means that there are over One Billion dollars being released in this community. It is imperative to capture this incredible collaborative opportunity and to strategize for the generational advancement that this can leverage. It will require the coordination of many agencies and thoughtful leaders. But this moment cannot be missed. While we know that what was lost cannot be completely recovered, we must also acknowledge that we cannot miss this moment and cause further damage. My hope is to see each agency leader seize this responsibility and work for the legitimate good of the community that has been historically harmed.</a:t>
            </a:r>
          </a:p>
          <a:p>
            <a:pPr marL="0" indent="0">
              <a:buNone/>
            </a:pPr>
            <a:r>
              <a:rPr lang="en-US" sz="4800" dirty="0"/>
              <a:t> </a:t>
            </a:r>
          </a:p>
          <a:p>
            <a:pPr lvl="0"/>
            <a:r>
              <a:rPr lang="en-US" sz="4800" dirty="0"/>
              <a:t>While the initial intent was to utilize the 5020 property for home ownership (as identified already), the hard work and preparation that went into the original plans now offer rental opportunity. The plans, renderings and time will not go wasted. 60 units of affordable rental housing will be developed at this location.  Portland Housing Bureau staff have presented an initial plan for the funds that were allocated to the 5020-condo project.  The committee supported the recommendation to utilize $1.5 million for DPALs for families that are currently mortgage ready.  We will continue to work with them on planning for the remaining dollars from that project.</a:t>
            </a:r>
          </a:p>
          <a:p>
            <a:pPr marL="0" indent="0">
              <a:buNone/>
            </a:pPr>
            <a:endParaRPr lang="en-US" sz="4800" dirty="0"/>
          </a:p>
          <a:p>
            <a:pPr lvl="0"/>
            <a:r>
              <a:rPr lang="en-US" sz="4800" dirty="0"/>
              <a:t>Dr. Lisa Bates and Dr. Ami Thurber received a $250,000 grant from Robert Wood Johnson Foundation to continue and expand the evaluation of the North/Northeast Housing strategy's preference policy as a support to health and well-being, and racial justice. The funding includes resources to support community members both as participation incentives and for a group who will serve as project advisors. The importance of this work is that it creates opportunity to capture the significance of place for those who can take advantage of the preference policy.</a:t>
            </a:r>
          </a:p>
          <a:p>
            <a:pPr marL="0" indent="0">
              <a:buNone/>
            </a:pPr>
            <a:endParaRPr lang="en-US" sz="4800" dirty="0"/>
          </a:p>
          <a:p>
            <a:pPr lvl="0"/>
            <a:r>
              <a:rPr lang="en-US" sz="4800" dirty="0"/>
              <a:t>Community engagement and planning for the two land banked properties will be a focus of 2021 for the committee.  The Strong family property on Alberta and the Carey Blvd property have the potential of creating community, creating new homeowners and potentially support for small business.  We look forward to working with PHB on these planning processes.</a:t>
            </a:r>
          </a:p>
          <a:p>
            <a:endParaRPr lang="en-US" sz="4800" dirty="0"/>
          </a:p>
          <a:p>
            <a:pPr lvl="0"/>
            <a:r>
              <a:rPr lang="en-US" sz="4800" dirty="0"/>
              <a:t>We, the Oversight Committee along with the housing bureau have requested a decision package of approximately $300,000 to provide stable and ongoing funding for the administration of the preference policy.  While we understand that the bureau has additional TIF resources at this time due to the increase approved through maximum indebtedness, TIF resources will be depleted with the completion of the three planned projects.  The units will be regulated affordable for 99 years and require the preference policy to lease them.  Additionally, we understand that the bureau has had to hire temps each year to administer the program, with permanent funding they could hire staff to work year-round on this effort to support a community that has been devastated by gentrification and displacement. We ask that City council include this ask in the FY 21/22 budget.</a:t>
            </a:r>
          </a:p>
          <a:p>
            <a:endParaRPr lang="en-US" sz="1500" dirty="0"/>
          </a:p>
        </p:txBody>
      </p:sp>
      <p:pic>
        <p:nvPicPr>
          <p:cNvPr id="5" name="Picture 4">
            <a:extLst>
              <a:ext uri="{FF2B5EF4-FFF2-40B4-BE49-F238E27FC236}">
                <a16:creationId xmlns:a16="http://schemas.microsoft.com/office/drawing/2014/main" id="{D57AC3CA-5289-432E-A57F-772F82928815}"/>
              </a:ext>
            </a:extLst>
          </p:cNvPr>
          <p:cNvPicPr>
            <a:picLocks noChangeAspect="1"/>
          </p:cNvPicPr>
          <p:nvPr/>
        </p:nvPicPr>
        <p:blipFill rotWithShape="1">
          <a:blip r:embed="rId3">
            <a:extLst>
              <a:ext uri="{28A0092B-C50C-407E-A947-70E740481C1C}">
                <a14:useLocalDpi xmlns:a14="http://schemas.microsoft.com/office/drawing/2010/main" val="0"/>
              </a:ext>
            </a:extLst>
          </a:blip>
          <a:srcRect l="66468"/>
          <a:stretch/>
        </p:blipFill>
        <p:spPr>
          <a:xfrm>
            <a:off x="9926312" y="348916"/>
            <a:ext cx="1930687" cy="584775"/>
          </a:xfrm>
          <a:prstGeom prst="rect">
            <a:avLst/>
          </a:prstGeom>
        </p:spPr>
      </p:pic>
    </p:spTree>
    <p:extLst>
      <p:ext uri="{BB962C8B-B14F-4D97-AF65-F5344CB8AC3E}">
        <p14:creationId xmlns:p14="http://schemas.microsoft.com/office/powerpoint/2010/main" val="1538444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1A9BE-4783-49CC-BACD-C631EF483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65" y="295087"/>
            <a:ext cx="2607603" cy="3374545"/>
          </a:xfrm>
          <a:prstGeom prst="rect">
            <a:avLst/>
          </a:prstGeom>
        </p:spPr>
      </p:pic>
      <p:pic>
        <p:nvPicPr>
          <p:cNvPr id="5" name="Picture 4">
            <a:extLst>
              <a:ext uri="{FF2B5EF4-FFF2-40B4-BE49-F238E27FC236}">
                <a16:creationId xmlns:a16="http://schemas.microsoft.com/office/drawing/2014/main" id="{17362C53-C90E-43FD-A619-D4FEBDDBC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508" y="295087"/>
            <a:ext cx="2607603" cy="3374545"/>
          </a:xfrm>
          <a:prstGeom prst="rect">
            <a:avLst/>
          </a:prstGeom>
        </p:spPr>
      </p:pic>
      <p:pic>
        <p:nvPicPr>
          <p:cNvPr id="7" name="Picture 6">
            <a:extLst>
              <a:ext uri="{FF2B5EF4-FFF2-40B4-BE49-F238E27FC236}">
                <a16:creationId xmlns:a16="http://schemas.microsoft.com/office/drawing/2014/main" id="{05206B45-A42A-4C3B-8052-AAED3EB2B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982" y="295087"/>
            <a:ext cx="2607603" cy="3374545"/>
          </a:xfrm>
          <a:prstGeom prst="rect">
            <a:avLst/>
          </a:prstGeom>
        </p:spPr>
      </p:pic>
      <p:pic>
        <p:nvPicPr>
          <p:cNvPr id="9" name="Picture 8">
            <a:extLst>
              <a:ext uri="{FF2B5EF4-FFF2-40B4-BE49-F238E27FC236}">
                <a16:creationId xmlns:a16="http://schemas.microsoft.com/office/drawing/2014/main" id="{5B7E4F7F-DC19-415C-A2EE-D69F345855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0498" y="3639258"/>
            <a:ext cx="2324737" cy="3008483"/>
          </a:xfrm>
          <a:prstGeom prst="rect">
            <a:avLst/>
          </a:prstGeom>
        </p:spPr>
      </p:pic>
      <p:pic>
        <p:nvPicPr>
          <p:cNvPr id="11" name="Picture 10">
            <a:extLst>
              <a:ext uri="{FF2B5EF4-FFF2-40B4-BE49-F238E27FC236}">
                <a16:creationId xmlns:a16="http://schemas.microsoft.com/office/drawing/2014/main" id="{BEDEA757-345E-465A-9808-0B37DEBE0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244" y="3639257"/>
            <a:ext cx="2324738" cy="3008484"/>
          </a:xfrm>
          <a:prstGeom prst="rect">
            <a:avLst/>
          </a:prstGeom>
        </p:spPr>
      </p:pic>
    </p:spTree>
    <p:extLst>
      <p:ext uri="{BB962C8B-B14F-4D97-AF65-F5344CB8AC3E}">
        <p14:creationId xmlns:p14="http://schemas.microsoft.com/office/powerpoint/2010/main" val="271718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483D-4E38-4987-99D6-A5C59DA543B2}"/>
              </a:ext>
            </a:extLst>
          </p:cNvPr>
          <p:cNvSpPr>
            <a:spLocks noGrp="1"/>
          </p:cNvSpPr>
          <p:nvPr>
            <p:ph type="title"/>
          </p:nvPr>
        </p:nvSpPr>
        <p:spPr/>
        <p:txBody>
          <a:bodyPr/>
          <a:lstStyle/>
          <a:p>
            <a:r>
              <a:rPr lang="en-US" dirty="0"/>
              <a:t>Demographic Data</a:t>
            </a:r>
            <a:br>
              <a:rPr lang="en-US" dirty="0"/>
            </a:br>
            <a:endParaRPr lang="en-US" dirty="0"/>
          </a:p>
        </p:txBody>
      </p:sp>
      <p:pic>
        <p:nvPicPr>
          <p:cNvPr id="5" name="Content Placeholder 4">
            <a:extLst>
              <a:ext uri="{FF2B5EF4-FFF2-40B4-BE49-F238E27FC236}">
                <a16:creationId xmlns:a16="http://schemas.microsoft.com/office/drawing/2014/main" id="{9587405E-21C6-4B54-A47A-D824F39B2156}"/>
              </a:ext>
            </a:extLst>
          </p:cNvPr>
          <p:cNvPicPr>
            <a:picLocks noGrp="1" noChangeAspect="1"/>
          </p:cNvPicPr>
          <p:nvPr>
            <p:ph idx="1"/>
          </p:nvPr>
        </p:nvPicPr>
        <p:blipFill>
          <a:blip r:embed="rId2"/>
          <a:stretch>
            <a:fillRect/>
          </a:stretch>
        </p:blipFill>
        <p:spPr>
          <a:xfrm>
            <a:off x="5180012" y="864296"/>
            <a:ext cx="6172200" cy="1193104"/>
          </a:xfrm>
          <a:prstGeom prst="rect">
            <a:avLst/>
          </a:prstGeom>
        </p:spPr>
      </p:pic>
      <p:pic>
        <p:nvPicPr>
          <p:cNvPr id="12" name="Picture 11">
            <a:extLst>
              <a:ext uri="{FF2B5EF4-FFF2-40B4-BE49-F238E27FC236}">
                <a16:creationId xmlns:a16="http://schemas.microsoft.com/office/drawing/2014/main" id="{926EB983-930E-4A8F-A143-8F696F94AB6E}"/>
              </a:ext>
            </a:extLst>
          </p:cNvPr>
          <p:cNvPicPr>
            <a:picLocks noChangeAspect="1"/>
          </p:cNvPicPr>
          <p:nvPr/>
        </p:nvPicPr>
        <p:blipFill>
          <a:blip r:embed="rId3"/>
          <a:stretch>
            <a:fillRect/>
          </a:stretch>
        </p:blipFill>
        <p:spPr>
          <a:xfrm>
            <a:off x="171203" y="3016182"/>
            <a:ext cx="3781820" cy="2081467"/>
          </a:xfrm>
          <a:prstGeom prst="rect">
            <a:avLst/>
          </a:prstGeom>
        </p:spPr>
      </p:pic>
      <p:sp>
        <p:nvSpPr>
          <p:cNvPr id="6" name="TextBox 5">
            <a:extLst>
              <a:ext uri="{FF2B5EF4-FFF2-40B4-BE49-F238E27FC236}">
                <a16:creationId xmlns:a16="http://schemas.microsoft.com/office/drawing/2014/main" id="{A62F6A3F-6A62-4B5B-8C98-00A2640FDFFA}"/>
              </a:ext>
            </a:extLst>
          </p:cNvPr>
          <p:cNvSpPr txBox="1"/>
          <p:nvPr/>
        </p:nvSpPr>
        <p:spPr>
          <a:xfrm>
            <a:off x="5180012" y="476082"/>
            <a:ext cx="2622884" cy="369332"/>
          </a:xfrm>
          <a:prstGeom prst="rect">
            <a:avLst/>
          </a:prstGeom>
          <a:noFill/>
        </p:spPr>
        <p:txBody>
          <a:bodyPr wrap="square" rtlCol="0">
            <a:spAutoFit/>
          </a:bodyPr>
          <a:lstStyle/>
          <a:p>
            <a:r>
              <a:rPr lang="en-US" dirty="0"/>
              <a:t>Interstate</a:t>
            </a:r>
          </a:p>
        </p:txBody>
      </p:sp>
      <p:pic>
        <p:nvPicPr>
          <p:cNvPr id="8" name="Picture 7">
            <a:extLst>
              <a:ext uri="{FF2B5EF4-FFF2-40B4-BE49-F238E27FC236}">
                <a16:creationId xmlns:a16="http://schemas.microsoft.com/office/drawing/2014/main" id="{C7F01B5C-07FF-4188-B106-1AB4B381FA4C}"/>
              </a:ext>
            </a:extLst>
          </p:cNvPr>
          <p:cNvPicPr>
            <a:picLocks noChangeAspect="1"/>
          </p:cNvPicPr>
          <p:nvPr/>
        </p:nvPicPr>
        <p:blipFill>
          <a:blip r:embed="rId4"/>
          <a:stretch>
            <a:fillRect/>
          </a:stretch>
        </p:blipFill>
        <p:spPr>
          <a:xfrm>
            <a:off x="5180012" y="2547436"/>
            <a:ext cx="6257925" cy="1209675"/>
          </a:xfrm>
          <a:prstGeom prst="rect">
            <a:avLst/>
          </a:prstGeom>
        </p:spPr>
      </p:pic>
      <p:sp>
        <p:nvSpPr>
          <p:cNvPr id="9" name="TextBox 8">
            <a:extLst>
              <a:ext uri="{FF2B5EF4-FFF2-40B4-BE49-F238E27FC236}">
                <a16:creationId xmlns:a16="http://schemas.microsoft.com/office/drawing/2014/main" id="{C1088DF1-8966-4F70-95CC-46DCB2384415}"/>
              </a:ext>
            </a:extLst>
          </p:cNvPr>
          <p:cNvSpPr txBox="1"/>
          <p:nvPr/>
        </p:nvSpPr>
        <p:spPr>
          <a:xfrm>
            <a:off x="5180012" y="2122138"/>
            <a:ext cx="2622884" cy="369332"/>
          </a:xfrm>
          <a:prstGeom prst="rect">
            <a:avLst/>
          </a:prstGeom>
          <a:noFill/>
        </p:spPr>
        <p:txBody>
          <a:bodyPr wrap="square" rtlCol="0">
            <a:spAutoFit/>
          </a:bodyPr>
          <a:lstStyle/>
          <a:p>
            <a:r>
              <a:rPr lang="en-US" dirty="0"/>
              <a:t>MLK-Alberta</a:t>
            </a:r>
          </a:p>
        </p:txBody>
      </p:sp>
      <p:pic>
        <p:nvPicPr>
          <p:cNvPr id="10" name="Picture 9">
            <a:extLst>
              <a:ext uri="{FF2B5EF4-FFF2-40B4-BE49-F238E27FC236}">
                <a16:creationId xmlns:a16="http://schemas.microsoft.com/office/drawing/2014/main" id="{BFF02C88-F3F2-4E67-8D93-1845B725F35E}"/>
              </a:ext>
            </a:extLst>
          </p:cNvPr>
          <p:cNvPicPr>
            <a:picLocks noChangeAspect="1"/>
          </p:cNvPicPr>
          <p:nvPr/>
        </p:nvPicPr>
        <p:blipFill>
          <a:blip r:embed="rId5"/>
          <a:stretch>
            <a:fillRect/>
          </a:stretch>
        </p:blipFill>
        <p:spPr>
          <a:xfrm>
            <a:off x="5180012" y="4317471"/>
            <a:ext cx="6257925" cy="1209675"/>
          </a:xfrm>
          <a:prstGeom prst="rect">
            <a:avLst/>
          </a:prstGeom>
        </p:spPr>
      </p:pic>
      <p:sp>
        <p:nvSpPr>
          <p:cNvPr id="11" name="TextBox 10">
            <a:extLst>
              <a:ext uri="{FF2B5EF4-FFF2-40B4-BE49-F238E27FC236}">
                <a16:creationId xmlns:a16="http://schemas.microsoft.com/office/drawing/2014/main" id="{76F763EF-CB3D-4BC6-8B2F-E95B49A2BE6E}"/>
              </a:ext>
            </a:extLst>
          </p:cNvPr>
          <p:cNvSpPr txBox="1"/>
          <p:nvPr/>
        </p:nvSpPr>
        <p:spPr>
          <a:xfrm>
            <a:off x="5180012" y="3963194"/>
            <a:ext cx="2484104" cy="369332"/>
          </a:xfrm>
          <a:prstGeom prst="rect">
            <a:avLst/>
          </a:prstGeom>
          <a:noFill/>
        </p:spPr>
        <p:txBody>
          <a:bodyPr wrap="square" rtlCol="0">
            <a:spAutoFit/>
          </a:bodyPr>
          <a:lstStyle/>
          <a:p>
            <a:r>
              <a:rPr lang="en-US" dirty="0"/>
              <a:t>St. Johns</a:t>
            </a:r>
          </a:p>
        </p:txBody>
      </p:sp>
    </p:spTree>
    <p:extLst>
      <p:ext uri="{BB962C8B-B14F-4D97-AF65-F5344CB8AC3E}">
        <p14:creationId xmlns:p14="http://schemas.microsoft.com/office/powerpoint/2010/main" val="3602125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6FD3-733A-4368-A3D7-5F85BA43858C}"/>
              </a:ext>
            </a:extLst>
          </p:cNvPr>
          <p:cNvSpPr>
            <a:spLocks noGrp="1"/>
          </p:cNvSpPr>
          <p:nvPr>
            <p:ph type="title"/>
          </p:nvPr>
        </p:nvSpPr>
        <p:spPr>
          <a:xfrm>
            <a:off x="838200" y="76367"/>
            <a:ext cx="10058400" cy="1450757"/>
          </a:xfrm>
        </p:spPr>
        <p:txBody>
          <a:bodyPr/>
          <a:lstStyle/>
          <a:p>
            <a:r>
              <a:rPr lang="en-US" dirty="0"/>
              <a:t>N/NE Neighborhood Housing Strategy</a:t>
            </a:r>
          </a:p>
        </p:txBody>
      </p:sp>
      <p:sp>
        <p:nvSpPr>
          <p:cNvPr id="3" name="Content Placeholder 2">
            <a:extLst>
              <a:ext uri="{FF2B5EF4-FFF2-40B4-BE49-F238E27FC236}">
                <a16:creationId xmlns:a16="http://schemas.microsoft.com/office/drawing/2014/main" id="{2254CD4F-1606-45AF-A1E2-AC4C51EFDD66}"/>
              </a:ext>
            </a:extLst>
          </p:cNvPr>
          <p:cNvSpPr>
            <a:spLocks noGrp="1"/>
          </p:cNvSpPr>
          <p:nvPr>
            <p:ph idx="1"/>
          </p:nvPr>
        </p:nvSpPr>
        <p:spPr>
          <a:xfrm>
            <a:off x="838200" y="1758462"/>
            <a:ext cx="10515600" cy="4195924"/>
          </a:xfrm>
        </p:spPr>
        <p:txBody>
          <a:bodyPr>
            <a:normAutofit fontScale="92500" lnSpcReduction="10000"/>
          </a:bodyPr>
          <a:lstStyle/>
          <a:p>
            <a:pPr marL="0" indent="0">
              <a:buNone/>
            </a:pPr>
            <a:r>
              <a:rPr lang="en-US" b="1" dirty="0"/>
              <a:t>Goal 1: Preventing Displacement </a:t>
            </a:r>
            <a:r>
              <a:rPr lang="en-US" dirty="0"/>
              <a:t>- $4,000,000</a:t>
            </a:r>
          </a:p>
          <a:p>
            <a:pPr lvl="1"/>
            <a:r>
              <a:rPr lang="en-US" dirty="0"/>
              <a:t>Home repair loans 80 families = $3,200,000</a:t>
            </a:r>
          </a:p>
          <a:p>
            <a:pPr lvl="1"/>
            <a:r>
              <a:rPr lang="en-US" dirty="0"/>
              <a:t>Home repair grants 160 families = $800,000</a:t>
            </a:r>
          </a:p>
          <a:p>
            <a:pPr marL="0" indent="0">
              <a:buNone/>
            </a:pPr>
            <a:r>
              <a:rPr lang="en-US" b="1" dirty="0"/>
              <a:t>Goal 2: Creating New Homeowners </a:t>
            </a:r>
            <a:r>
              <a:rPr lang="en-US" dirty="0"/>
              <a:t>- $5,000,000</a:t>
            </a:r>
          </a:p>
          <a:p>
            <a:pPr lvl="1"/>
            <a:r>
              <a:rPr lang="en-US" dirty="0"/>
              <a:t>Down Payment Assistance loans 40 families = $2,400,000</a:t>
            </a:r>
          </a:p>
          <a:p>
            <a:pPr lvl="1"/>
            <a:r>
              <a:rPr lang="en-US" dirty="0"/>
              <a:t>Development/Construction new units 32 families = $2,600,000</a:t>
            </a:r>
          </a:p>
          <a:p>
            <a:pPr marL="0" indent="0">
              <a:buNone/>
            </a:pPr>
            <a:r>
              <a:rPr lang="en-US" b="1" dirty="0"/>
              <a:t>Goal 3: Creating Rental Homes </a:t>
            </a:r>
            <a:r>
              <a:rPr lang="en-US" dirty="0"/>
              <a:t>- $8,000,000</a:t>
            </a:r>
          </a:p>
          <a:p>
            <a:pPr lvl="1"/>
            <a:r>
              <a:rPr lang="en-US" dirty="0"/>
              <a:t>Grant Warehouse Property 50-80 units = $4,500,000 plus land</a:t>
            </a:r>
          </a:p>
          <a:p>
            <a:pPr lvl="1"/>
            <a:r>
              <a:rPr lang="en-US" dirty="0"/>
              <a:t>Project to be determined 30-60 units = $3,500,000</a:t>
            </a:r>
          </a:p>
          <a:p>
            <a:pPr marL="0" indent="0">
              <a:buNone/>
            </a:pPr>
            <a:r>
              <a:rPr lang="en-US" b="1" dirty="0"/>
              <a:t>Goal 4: Land Acquisition/Banking </a:t>
            </a:r>
            <a:r>
              <a:rPr lang="en-US" dirty="0"/>
              <a:t>= $3,000,000</a:t>
            </a:r>
          </a:p>
          <a:p>
            <a:pPr marL="0" indent="0">
              <a:buNone/>
            </a:pPr>
            <a:r>
              <a:rPr lang="en-US" b="1" dirty="0"/>
              <a:t>Oversight Committee</a:t>
            </a:r>
          </a:p>
          <a:p>
            <a:pPr marL="0" indent="0">
              <a:buNone/>
            </a:pPr>
            <a:r>
              <a:rPr lang="en-US" b="1" dirty="0"/>
              <a:t>Preference Policy</a:t>
            </a:r>
          </a:p>
        </p:txBody>
      </p:sp>
      <p:pic>
        <p:nvPicPr>
          <p:cNvPr id="4" name="Picture 3">
            <a:extLst>
              <a:ext uri="{FF2B5EF4-FFF2-40B4-BE49-F238E27FC236}">
                <a16:creationId xmlns:a16="http://schemas.microsoft.com/office/drawing/2014/main" id="{375A4DC4-4D2A-49CF-BE93-5A3144F76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061" y="5358478"/>
            <a:ext cx="8145194" cy="827246"/>
          </a:xfrm>
          <a:prstGeom prst="rect">
            <a:avLst/>
          </a:prstGeom>
        </p:spPr>
      </p:pic>
    </p:spTree>
    <p:extLst>
      <p:ext uri="{BB962C8B-B14F-4D97-AF65-F5344CB8AC3E}">
        <p14:creationId xmlns:p14="http://schemas.microsoft.com/office/powerpoint/2010/main" val="278227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1302434" y="184805"/>
            <a:ext cx="10515600" cy="150588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kern="1200" dirty="0">
                <a:solidFill>
                  <a:schemeClr val="tx1"/>
                </a:solidFill>
                <a:latin typeface="+mj-lt"/>
                <a:ea typeface="+mj-ea"/>
                <a:cs typeface="+mj-cs"/>
              </a:rPr>
              <a:t>Strategy 1: Preventing Displacement</a:t>
            </a:r>
          </a:p>
        </p:txBody>
      </p:sp>
      <p:pic>
        <p:nvPicPr>
          <p:cNvPr id="18" name="Content Placeholder 17">
            <a:extLst>
              <a:ext uri="{FF2B5EF4-FFF2-40B4-BE49-F238E27FC236}">
                <a16:creationId xmlns:a16="http://schemas.microsoft.com/office/drawing/2014/main" id="{48E659E7-4EB3-415C-8F38-84FD923F662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196949" y="1320801"/>
            <a:ext cx="11732454" cy="4883051"/>
          </a:xfrm>
          <a:prstGeom prst="rect">
            <a:avLst/>
          </a:prstGeom>
          <a:noFill/>
        </p:spPr>
      </p:pic>
    </p:spTree>
    <p:extLst>
      <p:ext uri="{BB962C8B-B14F-4D97-AF65-F5344CB8AC3E}">
        <p14:creationId xmlns:p14="http://schemas.microsoft.com/office/powerpoint/2010/main" val="3528296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990600" y="839643"/>
            <a:ext cx="10210800" cy="107899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latin typeface="+mj-lt"/>
                <a:ea typeface="+mj-ea"/>
                <a:cs typeface="+mj-cs"/>
              </a:rPr>
              <a:t>Strategy 1: Preventing Displacement</a:t>
            </a:r>
          </a:p>
        </p:txBody>
      </p:sp>
      <p:pic>
        <p:nvPicPr>
          <p:cNvPr id="16" name="Picture 15">
            <a:extLst>
              <a:ext uri="{FF2B5EF4-FFF2-40B4-BE49-F238E27FC236}">
                <a16:creationId xmlns:a16="http://schemas.microsoft.com/office/drawing/2014/main" id="{E0D25B71-5724-4192-8FF8-CEECB09DDC42}"/>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314075" y="2052806"/>
            <a:ext cx="5294614" cy="3503487"/>
          </a:xfrm>
          <a:prstGeom prst="rect">
            <a:avLst/>
          </a:prstGeom>
          <a:noFill/>
          <a:ln>
            <a:solidFill>
              <a:schemeClr val="accent1"/>
            </a:solidFill>
          </a:ln>
        </p:spPr>
      </p:pic>
      <p:pic>
        <p:nvPicPr>
          <p:cNvPr id="14" name="Content Placeholder 13">
            <a:extLst>
              <a:ext uri="{FF2B5EF4-FFF2-40B4-BE49-F238E27FC236}">
                <a16:creationId xmlns:a16="http://schemas.microsoft.com/office/drawing/2014/main" id="{0D2E6CE7-411D-4678-8CBB-AA26986171C2}"/>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5936566" y="2052806"/>
            <a:ext cx="6051188" cy="3456426"/>
          </a:xfrm>
          <a:prstGeom prst="rect">
            <a:avLst/>
          </a:prstGeom>
          <a:noFill/>
          <a:ln>
            <a:solidFill>
              <a:schemeClr val="accent1"/>
            </a:solidFill>
          </a:ln>
        </p:spPr>
      </p:pic>
    </p:spTree>
    <p:extLst>
      <p:ext uri="{BB962C8B-B14F-4D97-AF65-F5344CB8AC3E}">
        <p14:creationId xmlns:p14="http://schemas.microsoft.com/office/powerpoint/2010/main" val="443517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7AD27F-F19E-4BD7-9BA6-46EB6EE5618F}"/>
              </a:ext>
            </a:extLst>
          </p:cNvPr>
          <p:cNvSpPr txBox="1"/>
          <p:nvPr/>
        </p:nvSpPr>
        <p:spPr>
          <a:xfrm>
            <a:off x="420425" y="370326"/>
            <a:ext cx="10515600"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dirty="0">
                <a:latin typeface="+mj-lt"/>
                <a:ea typeface="+mj-ea"/>
                <a:cs typeface="+mj-cs"/>
              </a:rPr>
              <a:t>Strategy 1: Preventing Displacement – Asset Preservation Pilot</a:t>
            </a:r>
          </a:p>
        </p:txBody>
      </p:sp>
      <p:pic>
        <p:nvPicPr>
          <p:cNvPr id="8" name="Content Placeholder 7">
            <a:extLst>
              <a:ext uri="{FF2B5EF4-FFF2-40B4-BE49-F238E27FC236}">
                <a16:creationId xmlns:a16="http://schemas.microsoft.com/office/drawing/2014/main" id="{CD9462F0-5EC3-4F59-BD36-C05864049049}"/>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0425" y="2182428"/>
            <a:ext cx="5360615" cy="3877622"/>
          </a:xfrm>
          <a:prstGeom prst="rect">
            <a:avLst/>
          </a:prstGeom>
          <a:noFill/>
          <a:ln>
            <a:solidFill>
              <a:srgbClr val="0070C0"/>
            </a:solidFill>
          </a:ln>
        </p:spPr>
      </p:pic>
      <p:graphicFrame>
        <p:nvGraphicFramePr>
          <p:cNvPr id="9" name="Chart 8">
            <a:extLst>
              <a:ext uri="{FF2B5EF4-FFF2-40B4-BE49-F238E27FC236}">
                <a16:creationId xmlns:a16="http://schemas.microsoft.com/office/drawing/2014/main" id="{6FECDE44-D260-48F9-9241-53A1471D476E}"/>
              </a:ext>
            </a:extLst>
          </p:cNvPr>
          <p:cNvGraphicFramePr>
            <a:graphicFrameLocks/>
          </p:cNvGraphicFramePr>
          <p:nvPr>
            <p:extLst>
              <p:ext uri="{D42A27DB-BD31-4B8C-83A1-F6EECF244321}">
                <p14:modId xmlns:p14="http://schemas.microsoft.com/office/powerpoint/2010/main" val="756650744"/>
              </p:ext>
            </p:extLst>
          </p:nvPr>
        </p:nvGraphicFramePr>
        <p:xfrm>
          <a:off x="6309360" y="2182428"/>
          <a:ext cx="5044440" cy="38776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1792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Retrospect">
  <a:themeElements>
    <a:clrScheme name="Custom 4">
      <a:dk1>
        <a:sysClr val="windowText" lastClr="000000"/>
      </a:dk1>
      <a:lt1>
        <a:sysClr val="window" lastClr="FFFFFF"/>
      </a:lt1>
      <a:dk2>
        <a:srgbClr val="455F51"/>
      </a:dk2>
      <a:lt2>
        <a:srgbClr val="E2DFCC"/>
      </a:lt2>
      <a:accent1>
        <a:srgbClr val="A8B400"/>
      </a:accent1>
      <a:accent2>
        <a:srgbClr val="6A7F10"/>
      </a:accent2>
      <a:accent3>
        <a:srgbClr val="DC9B32"/>
      </a:accent3>
      <a:accent4>
        <a:srgbClr val="44C1A3"/>
      </a:accent4>
      <a:accent5>
        <a:srgbClr val="4EB3CF"/>
      </a:accent5>
      <a:accent6>
        <a:srgbClr val="51C3F9"/>
      </a:accent6>
      <a:hlink>
        <a:srgbClr val="6B9F25"/>
      </a:hlink>
      <a:folHlink>
        <a:srgbClr val="B26B02"/>
      </a:folHlink>
    </a:clrScheme>
    <a:fontScheme name="PSUbrand">
      <a:majorFont>
        <a:latin typeface="Garamond"/>
        <a:ea typeface=""/>
        <a:cs typeface=""/>
      </a:majorFont>
      <a:minorFont>
        <a:latin typeface="Verdana"/>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2942</Words>
  <Application>Microsoft Office PowerPoint</Application>
  <PresentationFormat>Widescreen</PresentationFormat>
  <Paragraphs>241</Paragraphs>
  <Slides>36</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Amasis MT Pro Black</vt:lpstr>
      <vt:lpstr>Arial</vt:lpstr>
      <vt:lpstr>Calibri</vt:lpstr>
      <vt:lpstr>Calibri Light</vt:lpstr>
      <vt:lpstr>Garamond</vt:lpstr>
      <vt:lpstr>Times New Roman</vt:lpstr>
      <vt:lpstr>Verdana</vt:lpstr>
      <vt:lpstr>Wingdings</vt:lpstr>
      <vt:lpstr>Retrospect</vt:lpstr>
      <vt:lpstr>3_Office Theme</vt:lpstr>
      <vt:lpstr>1_Retrospect</vt:lpstr>
      <vt:lpstr>NE Housing Strategy: Efforts to Combat Displacement</vt:lpstr>
      <vt:lpstr>Agenda</vt:lpstr>
      <vt:lpstr>Background &amp; History</vt:lpstr>
      <vt:lpstr>PowerPoint Presentation</vt:lpstr>
      <vt:lpstr>Demographic Data </vt:lpstr>
      <vt:lpstr>N/NE Neighborhood Housing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PHB N/NE Investments</vt:lpstr>
      <vt:lpstr>PowerPoint Presentation</vt:lpstr>
      <vt:lpstr>PowerPoint Presentation</vt:lpstr>
      <vt:lpstr>N/NE Housing Strategy</vt:lpstr>
      <vt:lpstr>Goals of the Preference Policy</vt:lpstr>
      <vt:lpstr>PowerPoint Presentation</vt:lpstr>
      <vt:lpstr>Online Preference Policy application</vt:lpstr>
      <vt:lpstr>PowerPoint Presentation</vt:lpstr>
      <vt:lpstr>N/NE Housing Strategy</vt:lpstr>
      <vt:lpstr>The Impact of the Preference Policy on Wellbeing </vt:lpstr>
      <vt:lpstr>1. The preference policy is serving the intended population. </vt:lpstr>
      <vt:lpstr>2. One of the central underlying themes of the policy is that “place matters”   </vt:lpstr>
      <vt:lpstr>  </vt:lpstr>
      <vt:lpstr>4. … and residents also reported risks/vulnerabilities to their wellbeing. </vt:lpstr>
      <vt:lpstr>Take-aways</vt:lpstr>
      <vt:lpstr>Conceptualizing Community Wellbeing</vt:lpstr>
      <vt:lpstr>Looking Ahead</vt:lpstr>
      <vt:lpstr>QUESTIONS?</vt:lpstr>
      <vt:lpstr>Additional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dc:creator>
  <cp:lastModifiedBy>cheryl engstrom</cp:lastModifiedBy>
  <cp:revision>37</cp:revision>
  <dcterms:created xsi:type="dcterms:W3CDTF">2021-02-23T00:27:17Z</dcterms:created>
  <dcterms:modified xsi:type="dcterms:W3CDTF">2021-10-08T17:52:10Z</dcterms:modified>
</cp:coreProperties>
</file>